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5" r:id="rId1"/>
    <p:sldMasterId id="2147483703" r:id="rId2"/>
  </p:sldMasterIdLst>
  <p:notesMasterIdLst>
    <p:notesMasterId r:id="rId17"/>
  </p:notesMasterIdLst>
  <p:handoutMasterIdLst>
    <p:handoutMasterId r:id="rId18"/>
  </p:handoutMasterIdLst>
  <p:sldIdLst>
    <p:sldId id="256" r:id="rId3"/>
    <p:sldId id="303" r:id="rId4"/>
    <p:sldId id="297" r:id="rId5"/>
    <p:sldId id="294" r:id="rId6"/>
    <p:sldId id="293" r:id="rId7"/>
    <p:sldId id="291" r:id="rId8"/>
    <p:sldId id="290" r:id="rId9"/>
    <p:sldId id="295" r:id="rId10"/>
    <p:sldId id="292" r:id="rId11"/>
    <p:sldId id="289" r:id="rId12"/>
    <p:sldId id="296" r:id="rId13"/>
    <p:sldId id="300" r:id="rId14"/>
    <p:sldId id="301" r:id="rId15"/>
    <p:sldId id="304" r:id="rId16"/>
  </p:sldIdLst>
  <p:sldSz cx="9906000" cy="6858000" type="A4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 base" id="{2A810CF5-8EA1-439D-B8A2-9BCB154EB9F3}">
          <p14:sldIdLst>
            <p14:sldId id="256"/>
          </p14:sldIdLst>
        </p14:section>
        <p14:section name="old" id="{94C35BCB-6207-48B1-9099-B48C369C475C}">
          <p14:sldIdLst>
            <p14:sldId id="303"/>
            <p14:sldId id="297"/>
            <p14:sldId id="294"/>
            <p14:sldId id="293"/>
            <p14:sldId id="291"/>
            <p14:sldId id="290"/>
            <p14:sldId id="295"/>
            <p14:sldId id="292"/>
            <p14:sldId id="289"/>
            <p14:sldId id="296"/>
            <p14:sldId id="300"/>
            <p14:sldId id="301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EF"/>
    <a:srgbClr val="FF9900"/>
    <a:srgbClr val="ECD0A9"/>
    <a:srgbClr val="E6E6E6"/>
    <a:srgbClr val="FDEADA"/>
    <a:srgbClr val="FFFF66"/>
    <a:srgbClr val="0000FF"/>
    <a:srgbClr val="F9AF92"/>
    <a:srgbClr val="FFFFFF"/>
    <a:srgbClr val="EE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93133" autoAdjust="0"/>
  </p:normalViewPr>
  <p:slideViewPr>
    <p:cSldViewPr snapToGrid="0">
      <p:cViewPr varScale="1">
        <p:scale>
          <a:sx n="93" d="100"/>
          <a:sy n="93" d="100"/>
        </p:scale>
        <p:origin x="1262" y="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2B18149E-B243-4F05-B707-DEF465DFFD64}" type="datetimeFigureOut">
              <a:rPr kumimoji="1" lang="ja-JP" altLang="en-US" smtClean="0"/>
              <a:pPr/>
              <a:t>2026/4/1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3C8642A7-E318-46E0-AEFD-3DA990DB8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A54213C6-0597-47F0-8E5C-F3B338BFD0E1}" type="datetimeFigureOut">
              <a:rPr kumimoji="1" lang="ja-JP" altLang="en-US" smtClean="0"/>
              <a:pPr/>
              <a:t>2026/4/1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879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C7FA5C34-D264-400B-9AA5-D2B06BD6D0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21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07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086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93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https://www.tokyo-eiyo.or.jp/user_data/editor/ckfinder/core/connector/php/upload/files/CS%E6%96%99%E9%87%91%E8%A1%A8_%2020250212(1).pdf</a:t>
            </a:r>
          </a:p>
          <a:p>
            <a:r>
              <a:rPr lang="ja-JP" altLang="en-US" dirty="0" smtClean="0"/>
              <a:t>公益社団法人東京都栄養士会栄養ケア・ステーション（以下東京都栄養</a:t>
            </a:r>
            <a:r>
              <a:rPr lang="en-US" altLang="ja-JP" dirty="0" smtClean="0"/>
              <a:t>CS</a:t>
            </a:r>
            <a:r>
              <a:rPr lang="ja-JP" altLang="en-US" dirty="0" smtClean="0"/>
              <a:t>）料金表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33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https://www.tokyo-eiyo.or.jp/user_data/editor/ckfinder/core/connector/php/upload/files/CS%E6%96%99%E9%87%91%E8%A1%A8_%2020250212(1).pdf</a:t>
            </a:r>
          </a:p>
          <a:p>
            <a:r>
              <a:rPr lang="ja-JP" altLang="en-US" dirty="0" smtClean="0"/>
              <a:t>公益社団法人東京都栄養士会栄養ケア・ステーション（以下東京都栄養</a:t>
            </a:r>
            <a:r>
              <a:rPr lang="en-US" altLang="ja-JP" dirty="0" smtClean="0"/>
              <a:t>CS</a:t>
            </a:r>
            <a:r>
              <a:rPr lang="ja-JP" altLang="en-US" dirty="0" smtClean="0"/>
              <a:t>）料金表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42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13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23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862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328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171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601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非医療機器のため。「骨密度」という言葉は使えません。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対象年齢　</a:t>
            </a:r>
            <a:r>
              <a:rPr kumimoji="1" lang="en-US" altLang="ja-JP" dirty="0" smtClean="0"/>
              <a:t>18~85</a:t>
            </a:r>
            <a:r>
              <a:rPr kumimoji="1" lang="ja-JP" altLang="en-US" dirty="0" smtClean="0"/>
              <a:t>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5C34-D264-400B-9AA5-D2B06BD6D08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54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.iimori1\Desktop\nyor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23" y="6183127"/>
            <a:ext cx="2245624" cy="593908"/>
          </a:xfrm>
          <a:prstGeom prst="rect">
            <a:avLst/>
          </a:prstGeom>
        </p:spPr>
      </p:pic>
      <p:grpSp>
        <p:nvGrpSpPr>
          <p:cNvPr id="7" name="グループ化 6"/>
          <p:cNvGrpSpPr/>
          <p:nvPr userDrawn="1"/>
        </p:nvGrpSpPr>
        <p:grpSpPr>
          <a:xfrm>
            <a:off x="8461628" y="164977"/>
            <a:ext cx="1152000" cy="350819"/>
            <a:chOff x="8372728" y="114177"/>
            <a:chExt cx="1152000" cy="350819"/>
          </a:xfrm>
        </p:grpSpPr>
        <p:sp>
          <p:nvSpPr>
            <p:cNvPr id="8" name="角丸四角形 7"/>
            <p:cNvSpPr/>
            <p:nvPr/>
          </p:nvSpPr>
          <p:spPr>
            <a:xfrm>
              <a:off x="8372728" y="114177"/>
              <a:ext cx="1152000" cy="252000"/>
            </a:xfrm>
            <a:prstGeom prst="roundRect">
              <a:avLst>
                <a:gd name="adj" fmla="val 15834"/>
              </a:avLst>
            </a:prstGeom>
            <a:solidFill>
              <a:schemeClr val="bg1"/>
            </a:solidFill>
            <a:ln>
              <a:solidFill>
                <a:srgbClr val="6B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616746" y="126442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dirty="0" smtClean="0">
                  <a:solidFill>
                    <a:srgbClr val="6B6B6B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御社限り</a:t>
              </a:r>
              <a:endParaRPr kumimoji="1" lang="ja-JP" altLang="en-US" sz="1200" b="1" dirty="0">
                <a:solidFill>
                  <a:srgbClr val="6B6B6B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89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イン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kumimoji="0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089" y="65944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C9FE8-E417-42BD-83E2-1B4172A7035A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7E66D7C-B19C-4071-8CFE-BAB218D4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906001" cy="344251"/>
          </a:xfrm>
          <a:prstGeom prst="rect">
            <a:avLst/>
          </a:prstGeom>
        </p:spPr>
      </p:pic>
      <p:sp>
        <p:nvSpPr>
          <p:cNvPr id="13" name="角丸四角形 12"/>
          <p:cNvSpPr/>
          <p:nvPr userDrawn="1"/>
        </p:nvSpPr>
        <p:spPr>
          <a:xfrm>
            <a:off x="9040598" y="164083"/>
            <a:ext cx="828000" cy="223025"/>
          </a:xfrm>
          <a:prstGeom prst="roundRect">
            <a:avLst>
              <a:gd name="adj" fmla="val 10709"/>
            </a:avLst>
          </a:prstGeom>
          <a:solidFill>
            <a:schemeClr val="bg1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9093609" y="157490"/>
            <a:ext cx="721978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御社限り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6431431"/>
            <a:ext cx="1612900" cy="42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kumimoji="0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1651000" y="4000500"/>
            <a:ext cx="66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本資料は弊社の許可無く対外的に参照・配布しないようお願い申し上げます。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角丸四角形 15"/>
          <p:cNvSpPr/>
          <p:nvPr userDrawn="1"/>
        </p:nvSpPr>
        <p:spPr>
          <a:xfrm>
            <a:off x="9040598" y="164083"/>
            <a:ext cx="828000" cy="223025"/>
          </a:xfrm>
          <a:prstGeom prst="roundRect">
            <a:avLst>
              <a:gd name="adj" fmla="val 10709"/>
            </a:avLst>
          </a:prstGeom>
          <a:solidFill>
            <a:schemeClr val="bg1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9093609" y="157490"/>
            <a:ext cx="721978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御社限り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29" y="2383415"/>
            <a:ext cx="2638742" cy="6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冒頭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B59B3C1-E26F-47EC-B1ED-947AF2D9979A}"/>
              </a:ext>
            </a:extLst>
          </p:cNvPr>
          <p:cNvSpPr>
            <a:spLocks noChangeAspect="1"/>
          </p:cNvSpPr>
          <p:nvPr/>
        </p:nvSpPr>
        <p:spPr>
          <a:xfrm>
            <a:off x="835920" y="778430"/>
            <a:ext cx="2028276" cy="1944000"/>
          </a:xfrm>
          <a:prstGeom prst="rect">
            <a:avLst/>
          </a:prstGeom>
          <a:solidFill>
            <a:srgbClr val="EE1C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853089" y="65944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C9FE8-E417-42BD-83E2-1B4172A7035A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632" y="1246289"/>
            <a:ext cx="1409359" cy="18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665" y="977162"/>
            <a:ext cx="1742786" cy="312327"/>
          </a:xfrm>
          <a:prstGeom prst="rect">
            <a:avLst/>
          </a:prstGeom>
        </p:spPr>
      </p:pic>
      <p:sp>
        <p:nvSpPr>
          <p:cNvPr id="18" name="角丸四角形 17"/>
          <p:cNvSpPr/>
          <p:nvPr userDrawn="1"/>
        </p:nvSpPr>
        <p:spPr>
          <a:xfrm>
            <a:off x="9010370" y="133855"/>
            <a:ext cx="828000" cy="223025"/>
          </a:xfrm>
          <a:prstGeom prst="roundRect">
            <a:avLst>
              <a:gd name="adj" fmla="val 10709"/>
            </a:avLst>
          </a:prstGeom>
          <a:solidFill>
            <a:schemeClr val="bg1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9063381" y="127262"/>
            <a:ext cx="721978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 smtClean="0">
                <a:solidFill>
                  <a:srgbClr val="6B6B6B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御社限り</a:t>
            </a:r>
            <a:endParaRPr kumimoji="1" lang="ja-JP" altLang="en-US" sz="1100" b="1" dirty="0">
              <a:solidFill>
                <a:srgbClr val="6B6B6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4">
            <a:extLst>
              <a:ext uri="{FF2B5EF4-FFF2-40B4-BE49-F238E27FC236}">
                <a16:creationId xmlns:a16="http://schemas.microsoft.com/office/drawing/2014/main" id="{F05BDB3D-BC1E-4222-B0FA-08313E12C133}"/>
              </a:ext>
            </a:extLst>
          </p:cNvPr>
          <p:cNvGrpSpPr/>
          <p:nvPr userDrawn="1"/>
        </p:nvGrpSpPr>
        <p:grpSpPr>
          <a:xfrm>
            <a:off x="1124552" y="2529000"/>
            <a:ext cx="7656896" cy="1800000"/>
            <a:chOff x="898404" y="2529000"/>
            <a:chExt cx="7656896" cy="180000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0F6D9A4-A724-4A5B-8E01-96631E4E3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8404" y="2529000"/>
              <a:ext cx="1660825" cy="1800000"/>
            </a:xfrm>
            <a:prstGeom prst="rect">
              <a:avLst/>
            </a:prstGeom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3977D8EC-3EE7-48E5-A721-EDE265C759DF}"/>
                </a:ext>
              </a:extLst>
            </p:cNvPr>
            <p:cNvCxnSpPr>
              <a:cxnSpLocks/>
            </p:cNvCxnSpPr>
            <p:nvPr/>
          </p:nvCxnSpPr>
          <p:spPr>
            <a:xfrm>
              <a:off x="898404" y="3429000"/>
              <a:ext cx="16608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E0EDB16-7116-4FF2-A549-2E3CCB3DE40B}"/>
                </a:ext>
              </a:extLst>
            </p:cNvPr>
            <p:cNvCxnSpPr>
              <a:cxnSpLocks/>
            </p:cNvCxnSpPr>
            <p:nvPr/>
          </p:nvCxnSpPr>
          <p:spPr>
            <a:xfrm>
              <a:off x="2435300" y="3429000"/>
              <a:ext cx="6120000" cy="0"/>
            </a:xfrm>
            <a:prstGeom prst="line">
              <a:avLst/>
            </a:prstGeom>
            <a:ln w="12700">
              <a:solidFill>
                <a:srgbClr val="EE1C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089" y="65944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</a:defRPr>
            </a:lvl1pPr>
          </a:lstStyle>
          <a:p>
            <a:pPr algn="ctr"/>
            <a:fld id="{825C9FE8-E417-42BD-83E2-1B4172A7035A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 algn="ctr"/>
              <a:t>‹#›</a:t>
            </a:fld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 userDrawn="1"/>
        </p:nvSpPr>
        <p:spPr>
          <a:xfrm>
            <a:off x="9010370" y="133855"/>
            <a:ext cx="828000" cy="223025"/>
          </a:xfrm>
          <a:prstGeom prst="roundRect">
            <a:avLst>
              <a:gd name="adj" fmla="val 10709"/>
            </a:avLst>
          </a:prstGeom>
          <a:solidFill>
            <a:schemeClr val="bg1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9063381" y="127262"/>
            <a:ext cx="721978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 smtClean="0">
                <a:solidFill>
                  <a:srgbClr val="6B6B6B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御社限り</a:t>
            </a:r>
            <a:endParaRPr kumimoji="1" lang="ja-JP" altLang="en-US" sz="1100" b="1" dirty="0">
              <a:solidFill>
                <a:srgbClr val="6B6B6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イン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089" y="65944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</a:defRPr>
            </a:lvl1pPr>
          </a:lstStyle>
          <a:p>
            <a:pPr algn="ctr"/>
            <a:fld id="{825C9FE8-E417-42BD-83E2-1B4172A7035A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 algn="ctr"/>
              <a:t>‹#›</a:t>
            </a:fld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7E66D7C-B19C-4071-8CFE-BAB218D4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906001" cy="34425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25" y="6379368"/>
            <a:ext cx="1675417" cy="443103"/>
          </a:xfrm>
          <a:prstGeom prst="rect">
            <a:avLst/>
          </a:prstGeom>
        </p:spPr>
      </p:pic>
      <p:sp>
        <p:nvSpPr>
          <p:cNvPr id="16" name="角丸四角形 15"/>
          <p:cNvSpPr/>
          <p:nvPr userDrawn="1"/>
        </p:nvSpPr>
        <p:spPr>
          <a:xfrm>
            <a:off x="9010370" y="133855"/>
            <a:ext cx="828000" cy="223025"/>
          </a:xfrm>
          <a:prstGeom prst="roundRect">
            <a:avLst>
              <a:gd name="adj" fmla="val 10709"/>
            </a:avLst>
          </a:prstGeom>
          <a:solidFill>
            <a:schemeClr val="bg1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9063381" y="127262"/>
            <a:ext cx="721978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 smtClean="0">
                <a:solidFill>
                  <a:srgbClr val="6B6B6B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御社限り</a:t>
            </a:r>
            <a:endParaRPr kumimoji="1" lang="ja-JP" altLang="en-US" sz="1100" b="1" dirty="0">
              <a:solidFill>
                <a:srgbClr val="6B6B6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70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52" y="2969912"/>
            <a:ext cx="2802809" cy="741268"/>
          </a:xfrm>
          <a:prstGeom prst="rect">
            <a:avLst/>
          </a:prstGeom>
        </p:spPr>
      </p:pic>
      <p:sp>
        <p:nvSpPr>
          <p:cNvPr id="11" name="角丸四角形 10"/>
          <p:cNvSpPr/>
          <p:nvPr userDrawn="1"/>
        </p:nvSpPr>
        <p:spPr>
          <a:xfrm>
            <a:off x="9010370" y="133855"/>
            <a:ext cx="828000" cy="223025"/>
          </a:xfrm>
          <a:prstGeom prst="roundRect">
            <a:avLst>
              <a:gd name="adj" fmla="val 10709"/>
            </a:avLst>
          </a:prstGeom>
          <a:solidFill>
            <a:schemeClr val="bg1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9063381" y="127262"/>
            <a:ext cx="721978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 smtClean="0">
                <a:solidFill>
                  <a:srgbClr val="6B6B6B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御社限り</a:t>
            </a:r>
            <a:endParaRPr kumimoji="1" lang="ja-JP" altLang="en-US" sz="1100" b="1" dirty="0">
              <a:solidFill>
                <a:srgbClr val="6B6B6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24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メイン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 userDrawn="1"/>
        </p:nvSpPr>
        <p:spPr>
          <a:xfrm>
            <a:off x="9010370" y="133855"/>
            <a:ext cx="828000" cy="223025"/>
          </a:xfrm>
          <a:prstGeom prst="roundRect">
            <a:avLst>
              <a:gd name="adj" fmla="val 10709"/>
            </a:avLst>
          </a:prstGeom>
          <a:solidFill>
            <a:schemeClr val="bg1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081FAD7B-5D2E-444D-A567-4212446F5D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think-cell スライド" r:id="rId4" imgW="360" imgH="360" progId="TCLayout.ActiveDocument.1">
                  <p:embed/>
                </p:oleObj>
              </mc:Choice>
              <mc:Fallback>
                <p:oleObj name="think-cell スライド" r:id="rId4" imgW="360" imgH="360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081FAD7B-5D2E-444D-A567-4212446F5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70A633B-2CCB-4349-8005-0BF892EBF1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0058" y="197836"/>
            <a:ext cx="9580842" cy="327273"/>
          </a:xfrm>
        </p:spPr>
        <p:txBody>
          <a:bodyPr>
            <a:noAutofit/>
          </a:bodyPr>
          <a:lstStyle>
            <a:lvl1pPr marL="0" indent="0">
              <a:buNone/>
              <a:defRPr sz="2000" b="1" i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中表紙タイトル</a:t>
            </a:r>
          </a:p>
        </p:txBody>
      </p:sp>
      <p:sp>
        <p:nvSpPr>
          <p:cNvPr id="17" name="コンテンツ プレースホルダー 4">
            <a:extLst>
              <a:ext uri="{FF2B5EF4-FFF2-40B4-BE49-F238E27FC236}">
                <a16:creationId xmlns:a16="http://schemas.microsoft.com/office/drawing/2014/main" id="{75E0ADFB-3A11-4FE5-A412-A17539EDBEF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0058" y="515612"/>
            <a:ext cx="9580842" cy="327273"/>
          </a:xfrm>
        </p:spPr>
        <p:txBody>
          <a:bodyPr tIns="36000" bIns="36000" anchor="ctr">
            <a:noAutofit/>
          </a:bodyPr>
          <a:lstStyle>
            <a:lvl1pPr marL="0" indent="0">
              <a:buNone/>
              <a:defRPr sz="1400" b="0" i="1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サブタイトルサブタイトル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BBBABE90-1B25-4287-ABBE-40614108E182}"/>
              </a:ext>
            </a:extLst>
          </p:cNvPr>
          <p:cNvSpPr>
            <a:spLocks noChangeShapeType="1"/>
          </p:cNvSpPr>
          <p:nvPr userDrawn="1"/>
        </p:nvSpPr>
        <p:spPr bwMode="ltGray">
          <a:xfrm>
            <a:off x="160057" y="869029"/>
            <a:ext cx="9576000" cy="0"/>
          </a:xfrm>
          <a:prstGeom prst="line">
            <a:avLst/>
          </a:prstGeom>
          <a:noFill/>
          <a:ln w="19050">
            <a:solidFill>
              <a:srgbClr val="EE1C2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BA7AB2F-7B05-4006-ABB4-560BC013CC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868363"/>
            <a:ext cx="9571038" cy="508000"/>
          </a:xfrm>
        </p:spPr>
        <p:txBody>
          <a:bodyPr tIns="36000" bIns="36000">
            <a:noAutofit/>
          </a:bodyPr>
          <a:lstStyle>
            <a:lvl1pPr marL="0" indent="0"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kumimoji="1" lang="ja-JP" altLang="en-US" dirty="0"/>
              <a:t>メッセージ</a:t>
            </a: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4845402" y="6679128"/>
            <a:ext cx="244224" cy="195814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spAutoFit/>
          </a:bodyPr>
          <a:lstStyle/>
          <a:p>
            <a:pPr algn="ctr"/>
            <a:fld id="{BD2C35F7-CC8C-4167-AAB0-5AD31D1D319B}" type="slidenum">
              <a:rPr kumimoji="1" lang="ja-JP" altLang="en-US" sz="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‹#›</a:t>
            </a:fld>
            <a:endParaRPr kumimoji="1" lang="ja-JP" altLang="en-US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9063381" y="127262"/>
            <a:ext cx="721978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 smtClean="0">
                <a:solidFill>
                  <a:srgbClr val="6B6B6B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御社限り</a:t>
            </a:r>
            <a:endParaRPr kumimoji="1" lang="ja-JP" altLang="en-US" sz="1100" b="1" dirty="0">
              <a:solidFill>
                <a:srgbClr val="6B6B6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71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.iimori1\Desktop\nyor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C4B5339-1EBD-4661-9C45-3EA5F7A6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9292" y="6246765"/>
            <a:ext cx="2127813" cy="478721"/>
          </a:xfrm>
          <a:prstGeom prst="rect">
            <a:avLst/>
          </a:prstGeom>
        </p:spPr>
      </p:pic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kumimoji="0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8461628" y="164977"/>
            <a:ext cx="1152000" cy="350819"/>
            <a:chOff x="8372728" y="114177"/>
            <a:chExt cx="1152000" cy="350819"/>
          </a:xfrm>
        </p:grpSpPr>
        <p:sp>
          <p:nvSpPr>
            <p:cNvPr id="9" name="角丸四角形 8"/>
            <p:cNvSpPr/>
            <p:nvPr/>
          </p:nvSpPr>
          <p:spPr>
            <a:xfrm>
              <a:off x="8372728" y="114177"/>
              <a:ext cx="1152000" cy="252000"/>
            </a:xfrm>
            <a:prstGeom prst="roundRect">
              <a:avLst>
                <a:gd name="adj" fmla="val 15834"/>
              </a:avLst>
            </a:prstGeom>
            <a:solidFill>
              <a:schemeClr val="bg1"/>
            </a:solidFill>
            <a:ln>
              <a:solidFill>
                <a:srgbClr val="6B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616746" y="126442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B6B6B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御社限り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58" y="6246765"/>
            <a:ext cx="2311142" cy="6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冒頭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B59B3C1-E26F-47EC-B1ED-947AF2D9979A}"/>
              </a:ext>
            </a:extLst>
          </p:cNvPr>
          <p:cNvSpPr>
            <a:spLocks noChangeAspect="1"/>
          </p:cNvSpPr>
          <p:nvPr/>
        </p:nvSpPr>
        <p:spPr>
          <a:xfrm>
            <a:off x="835920" y="778430"/>
            <a:ext cx="2028276" cy="1944000"/>
          </a:xfrm>
          <a:prstGeom prst="rect">
            <a:avLst/>
          </a:prstGeom>
          <a:solidFill>
            <a:srgbClr val="EE1C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AED587E-90AC-45D7-B9B0-1B8A4918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52" y="1005270"/>
            <a:ext cx="1558935" cy="370619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kumimoji="0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853089" y="65944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C9FE8-E417-42BD-83E2-1B4172A7035A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角丸四角形 17"/>
          <p:cNvSpPr/>
          <p:nvPr userDrawn="1"/>
        </p:nvSpPr>
        <p:spPr>
          <a:xfrm>
            <a:off x="9040598" y="164083"/>
            <a:ext cx="828000" cy="223025"/>
          </a:xfrm>
          <a:prstGeom prst="roundRect">
            <a:avLst>
              <a:gd name="adj" fmla="val 10709"/>
            </a:avLst>
          </a:prstGeom>
          <a:solidFill>
            <a:schemeClr val="bg1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9093609" y="157490"/>
            <a:ext cx="721978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御社限り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59B3C1-E26F-47EC-B1ED-947AF2D9979A}"/>
              </a:ext>
            </a:extLst>
          </p:cNvPr>
          <p:cNvSpPr>
            <a:spLocks noChangeAspect="1"/>
          </p:cNvSpPr>
          <p:nvPr userDrawn="1"/>
        </p:nvSpPr>
        <p:spPr>
          <a:xfrm>
            <a:off x="835920" y="1286136"/>
            <a:ext cx="2028276" cy="593464"/>
          </a:xfrm>
          <a:prstGeom prst="rect">
            <a:avLst/>
          </a:prstGeom>
          <a:solidFill>
            <a:srgbClr val="EE1C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4">
            <a:extLst>
              <a:ext uri="{FF2B5EF4-FFF2-40B4-BE49-F238E27FC236}">
                <a16:creationId xmlns:a16="http://schemas.microsoft.com/office/drawing/2014/main" id="{F05BDB3D-BC1E-4222-B0FA-08313E12C133}"/>
              </a:ext>
            </a:extLst>
          </p:cNvPr>
          <p:cNvGrpSpPr/>
          <p:nvPr userDrawn="1"/>
        </p:nvGrpSpPr>
        <p:grpSpPr>
          <a:xfrm>
            <a:off x="1124552" y="2529000"/>
            <a:ext cx="7656896" cy="1800000"/>
            <a:chOff x="898404" y="2529000"/>
            <a:chExt cx="7656896" cy="180000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0F6D9A4-A724-4A5B-8E01-96631E4E3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8404" y="2529000"/>
              <a:ext cx="1660825" cy="1800000"/>
            </a:xfrm>
            <a:prstGeom prst="rect">
              <a:avLst/>
            </a:prstGeom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3977D8EC-3EE7-48E5-A721-EDE265C759DF}"/>
                </a:ext>
              </a:extLst>
            </p:cNvPr>
            <p:cNvCxnSpPr>
              <a:cxnSpLocks/>
            </p:cNvCxnSpPr>
            <p:nvPr/>
          </p:nvCxnSpPr>
          <p:spPr>
            <a:xfrm>
              <a:off x="898404" y="3429000"/>
              <a:ext cx="16608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E0EDB16-7116-4FF2-A549-2E3CCB3DE40B}"/>
                </a:ext>
              </a:extLst>
            </p:cNvPr>
            <p:cNvCxnSpPr>
              <a:cxnSpLocks/>
            </p:cNvCxnSpPr>
            <p:nvPr/>
          </p:nvCxnSpPr>
          <p:spPr>
            <a:xfrm>
              <a:off x="2435300" y="3429000"/>
              <a:ext cx="6120000" cy="0"/>
            </a:xfrm>
            <a:prstGeom prst="line">
              <a:avLst/>
            </a:prstGeom>
            <a:ln w="12700">
              <a:solidFill>
                <a:srgbClr val="EE1C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kumimoji="0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089" y="65944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C9FE8-E417-42BD-83E2-1B4172A7035A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 userDrawn="1"/>
        </p:nvSpPr>
        <p:spPr>
          <a:xfrm>
            <a:off x="9040598" y="164083"/>
            <a:ext cx="828000" cy="223025"/>
          </a:xfrm>
          <a:prstGeom prst="roundRect">
            <a:avLst>
              <a:gd name="adj" fmla="val 10709"/>
            </a:avLst>
          </a:prstGeom>
          <a:solidFill>
            <a:schemeClr val="bg1"/>
          </a:solidFill>
          <a:ln>
            <a:solidFill>
              <a:srgbClr val="6B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9093609" y="157490"/>
            <a:ext cx="721978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御社限り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77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sz="8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© SHIDAX</a:t>
            </a:r>
            <a:r>
              <a:rPr lang="ja-JP" altLang="en-US" sz="8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ja-JP" sz="8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CORPORATION. All Right Reserved.</a:t>
            </a:r>
            <a:endParaRPr lang="ja-JP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089" y="65944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algn="ctr"/>
            <a:fld id="{825C9FE8-E417-42BD-83E2-1B4172A7035A}" type="slidenum">
              <a:rPr kumimoji="1" lang="ja-JP" altLang="en-US" smtClean="0"/>
              <a:pPr algn="ctr"/>
              <a:t>‹#›</a:t>
            </a:fld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30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1" r:id="rId2"/>
    <p:sldLayoutId id="2147483700" r:id="rId3"/>
    <p:sldLayoutId id="2147483699" r:id="rId4"/>
    <p:sldLayoutId id="2147483697" r:id="rId5"/>
    <p:sldLayoutId id="214748370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kumimoji="1" sz="2275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95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625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© SHIDAX</a:t>
            </a:r>
            <a:r>
              <a:rPr kumimoji="0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 </a:t>
            </a:r>
            <a:r>
              <a:rPr kumimoji="0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CORPORATION. All Right Reserved.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089" y="65944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C9FE8-E417-42BD-83E2-1B4172A7035A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5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kumimoji="1" sz="2275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95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625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roudoukijun/anzeneisei12/pdf/150709-1.pdf" TargetMode="External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57702ED-7A0C-4EBE-A2B0-2CF8DC907C52}"/>
              </a:ext>
            </a:extLst>
          </p:cNvPr>
          <p:cNvSpPr/>
          <p:nvPr/>
        </p:nvSpPr>
        <p:spPr>
          <a:xfrm>
            <a:off x="142664" y="129502"/>
            <a:ext cx="1460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xxxx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zh-TW" sz="14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xxxx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御中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FAFE8C0-71F6-48A4-AF09-A5042D9EF842}"/>
              </a:ext>
            </a:extLst>
          </p:cNvPr>
          <p:cNvSpPr txBox="1">
            <a:spLocks/>
          </p:cNvSpPr>
          <p:nvPr/>
        </p:nvSpPr>
        <p:spPr>
          <a:xfrm>
            <a:off x="2398456" y="3223100"/>
            <a:ext cx="510909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健康キャンペーンのご提案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1D79E3-DF95-4CC7-9599-7E87FB48D202}"/>
              </a:ext>
            </a:extLst>
          </p:cNvPr>
          <p:cNvSpPr/>
          <p:nvPr/>
        </p:nvSpPr>
        <p:spPr>
          <a:xfrm>
            <a:off x="4056180" y="4905841"/>
            <a:ext cx="1615827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20xx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年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xx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月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xx</a:t>
            </a:r>
            <a:r>
              <a:rPr kumimoji="1"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日</a:t>
            </a:r>
            <a:r>
              <a:rPr kumimoji="1"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(x)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FD2604A-D1B7-4D58-81C5-63372FAA9F40}"/>
              </a:ext>
            </a:extLst>
          </p:cNvPr>
          <p:cNvSpPr/>
          <p:nvPr/>
        </p:nvSpPr>
        <p:spPr>
          <a:xfrm>
            <a:off x="2514737" y="5213618"/>
            <a:ext cx="4698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シダックスコントラクトフードサービス株式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会社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711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未来の健康を守る骨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チェック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手首で骨波形を測定し、骨の健康度を５段階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（</a:t>
            </a:r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</a:rPr>
              <a:t>A~E)</a:t>
            </a:r>
            <a:r>
              <a:rPr kumimoji="1" lang="ja-JP" altLang="en-US" sz="1600" dirty="0" err="1" smtClean="0">
                <a:latin typeface="メイリオ" pitchFamily="50" charset="-128"/>
                <a:ea typeface="メイリオ" pitchFamily="50" charset="-128"/>
              </a:rPr>
              <a:t>で算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出。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将来のリスクを早期に認識し、予防対策に繋げます。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手首測定タイプのため、靴下やストッキングを脱ぐ必要がなく、手軽で負担が少ない。</a:t>
            </a:r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1600" dirty="0" smtClean="0">
                <a:latin typeface="メイリオ" pitchFamily="50" charset="-128"/>
                <a:ea typeface="メイリオ" pitchFamily="50" charset="-128"/>
              </a:rPr>
            </a:br>
            <a:r>
              <a:rPr kumimoji="1" lang="ja-JP" altLang="en-US" sz="1600" dirty="0">
                <a:latin typeface="メイリオ" pitchFamily="50" charset="-128"/>
                <a:ea typeface="メイリオ" pitchFamily="50" charset="-128"/>
              </a:rPr>
              <a:t>中高年層や運動不足が気になる層に有効</a:t>
            </a:r>
            <a:endParaRPr kumimoji="1"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骨健康度測定器 骨ウエーブ　製品画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056"/>
            <a:ext cx="4199493" cy="33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2047211" y="6082454"/>
            <a:ext cx="24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骨ウェーブ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0,000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82966" y="2032599"/>
            <a:ext cx="535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手首で約</a:t>
            </a:r>
            <a:r>
              <a:rPr kumimoji="1" lang="en-US" altLang="ja-JP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秒！骨の健康度を音波で測定</a:t>
            </a:r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線吹き出し 1 (枠付き) 25"/>
          <p:cNvSpPr/>
          <p:nvPr/>
        </p:nvSpPr>
        <p:spPr>
          <a:xfrm flipH="1">
            <a:off x="-1565189" y="5494638"/>
            <a:ext cx="1416908" cy="1068117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日レンタル代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2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超音波骨量測定装置 ビーナス 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" y="217975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711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未来の健康を守る骨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チェック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骨の健康状態を</a:t>
            </a:r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</a:rPr>
              <a:t>10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段階で「見える化」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結果データは生活習慣改善提案の入り口として活用。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6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かかとを装置にセットするだけで、骨量（骨密度）を約１分で測定。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中高年層や運動不足が気になる層に有効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47211" y="6082454"/>
            <a:ext cx="24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Benus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evo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90,000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82966" y="2032599"/>
            <a:ext cx="552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骨健康をセルフチェック！骨量（骨密度）測定</a:t>
            </a:r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線吹き出し 1 (枠付き) 25"/>
          <p:cNvSpPr/>
          <p:nvPr/>
        </p:nvSpPr>
        <p:spPr>
          <a:xfrm flipH="1">
            <a:off x="-1565189" y="5346358"/>
            <a:ext cx="1416908" cy="1216398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日レンタル代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6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" b="100000" l="0" r="100000">
                        <a14:foregroundMark x1="4950" y1="39312" x2="4950" y2="39312"/>
                        <a14:foregroundMark x1="57324" y1="15120" x2="57324" y2="15120"/>
                        <a14:foregroundMark x1="50836" y1="16893" x2="50836" y2="16893"/>
                        <a14:foregroundMark x1="49699" y1="18040" x2="49699" y2="18040"/>
                        <a14:foregroundMark x1="30301" y1="41397" x2="30301" y2="41397"/>
                        <a14:backgroundMark x1="91505" y1="95933" x2="91505" y2="95933"/>
                        <a14:backgroundMark x1="96722" y1="90824" x2="96722" y2="90824"/>
                        <a14:backgroundMark x1="38729" y1="97080" x2="38729" y2="97080"/>
                        <a14:backgroundMark x1="35251" y1="97393" x2="35251" y2="97393"/>
                        <a14:backgroundMark x1="46957" y1="7925" x2="46957" y2="7925"/>
                        <a14:backgroundMark x1="43344" y1="3128" x2="43344" y2="3128"/>
                        <a14:backgroundMark x1="50435" y1="7925" x2="50435" y2="7925"/>
                        <a14:backgroundMark x1="53512" y1="13869" x2="53512" y2="13869"/>
                        <a14:backgroundMark x1="85351" y1="91658" x2="85351" y2="91658"/>
                        <a14:backgroundMark x1="30702" y1="97706" x2="30702" y2="97706"/>
                        <a14:backgroundMark x1="29164" y1="98019" x2="29164" y2="98019"/>
                        <a14:backgroundMark x1="10702" y1="82377" x2="10702" y2="82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60" y="2751506"/>
            <a:ext cx="3969950" cy="2546610"/>
          </a:xfrm>
          <a:prstGeom prst="rect">
            <a:avLst/>
          </a:prstGeom>
        </p:spPr>
      </p:pic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91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目利き力を磨いて</a:t>
            </a:r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野菜摂取目標を体感！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複数の野菜からお皿に盛り付けます。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盛り付けた野菜をはかりにのせ、実際の重量を確認し、日頃の野菜摂取量が適切か重量感覚を通して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体感します。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7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参加型でゲーム性が高いため、気軽に参加できる。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47211" y="6082454"/>
            <a:ext cx="24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費用：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36,000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714" y="4077270"/>
            <a:ext cx="734155" cy="797995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382966" y="2032599"/>
            <a:ext cx="535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目標量</a:t>
            </a:r>
            <a:r>
              <a:rPr kumimoji="1" lang="en-US" altLang="ja-JP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350</a:t>
            </a:r>
            <a:r>
              <a:rPr kumimoji="1" lang="ja-JP" alt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ｇ</a:t>
            </a:r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の感覚を養う参加型クイズ</a:t>
            </a:r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線吹き出し 1 (枠付き) 27"/>
          <p:cNvSpPr/>
          <p:nvPr/>
        </p:nvSpPr>
        <p:spPr>
          <a:xfrm flipH="1">
            <a:off x="-1565189" y="5346358"/>
            <a:ext cx="1416908" cy="1216398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食材費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3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840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噛む力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からアプローチする健康最適化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411823" y="2050536"/>
            <a:ext cx="504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口腔機能の「見える化」による健康増進</a:t>
            </a:r>
            <a:endParaRPr kumimoji="1" lang="ja-JP" altLang="en-US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咀嚼能力を視覚化し、咀嚼は「消化の促進」だけでなく、「脳の活性化」や「肥満防止」など全身の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パフォーマンス向上へのきっかけ作りを提供します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約２分で測定完了。場所を選ばす、食事前後の導線で実施可能。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ゲーム性が高く、食堂の混雑時でも気軽に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参加できるため回転率が高い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993" y="4913422"/>
            <a:ext cx="2571014" cy="12734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64" y="2014383"/>
            <a:ext cx="2690819" cy="2899039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104878" y="6082454"/>
            <a:ext cx="210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36,500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線吹き出し 1 (枠付き) 27"/>
          <p:cNvSpPr/>
          <p:nvPr/>
        </p:nvSpPr>
        <p:spPr>
          <a:xfrm flipH="1">
            <a:off x="-2150077" y="4675418"/>
            <a:ext cx="2074028" cy="1901303"/>
          </a:xfrm>
          <a:prstGeom prst="borderCallout1">
            <a:avLst>
              <a:gd name="adj1" fmla="val 18750"/>
              <a:gd name="adj2" fmla="val -8333"/>
              <a:gd name="adj3" fmla="val 88540"/>
              <a:gd name="adj4" fmla="val -966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8020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財団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名無料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XYLITOL</a:t>
            </a:r>
          </a:p>
          <a:p>
            <a:pPr algn="ctr"/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6,500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/50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人分）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5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kumimoji="0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35" y="2447290"/>
            <a:ext cx="3399531" cy="2361225"/>
          </a:xfrm>
          <a:prstGeom prst="rect">
            <a:avLst/>
          </a:prstGeom>
        </p:spPr>
      </p:pic>
      <p:sp>
        <p:nvSpPr>
          <p:cNvPr id="4" name="線吹き出し 1 (枠付き) 3"/>
          <p:cNvSpPr/>
          <p:nvPr/>
        </p:nvSpPr>
        <p:spPr>
          <a:xfrm>
            <a:off x="10501139" y="5362833"/>
            <a:ext cx="2600915" cy="1495168"/>
          </a:xfrm>
          <a:prstGeom prst="borderCallout1">
            <a:avLst>
              <a:gd name="adj1" fmla="val 18750"/>
              <a:gd name="adj2" fmla="val -8333"/>
              <a:gd name="adj3" fmla="val 20722"/>
              <a:gd name="adj4" fmla="val -85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（参考）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公益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社団法人東京都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栄養士会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ケア・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ステーション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料金表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講師（講和）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目安時間１時間　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はじめ</a:t>
            </a:r>
            <a:r>
              <a:rPr lang="ja-JP" altLang="en-US" i="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lang="en-US" altLang="ja-JP" i="0" u="none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1319" y="1514287"/>
            <a:ext cx="8755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平素は食堂運営に多大なるご支援、ご協力を賜り厚く御礼申し上げます。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本資料は、日頃より食堂をご利用いただいています皆様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、ご自身の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健康状態を楽しく、かつ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客観的に振り返るきっかけとなる「健康キャンペーン」をご提案させていただきます。</a:t>
            </a:r>
          </a:p>
          <a:p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食のプロフェッショナルとして、単なる食事の提供に留まらず、「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健康チェック」を通じ、一人ひとりがご自身の体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のサインに気づき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、前向きな行動変容へと繋がる一助となれば幸いです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7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972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体組成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を測って</a:t>
            </a:r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カラダ最適化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の第１歩を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体重、体脂肪率、内臓脂肪レベル、</a:t>
            </a:r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</a:rPr>
              <a:t>BMI</a:t>
            </a:r>
            <a:r>
              <a:rPr kumimoji="1" lang="ja-JP" altLang="en-US" sz="1600" dirty="0" err="1" smtClean="0">
                <a:latin typeface="メイリオ" pitchFamily="50" charset="-128"/>
                <a:ea typeface="メイリオ" pitchFamily="50" charset="-128"/>
              </a:rPr>
              <a:t>、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筋肉量などを測定。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>
                <a:latin typeface="メイリオ" pitchFamily="50" charset="-128"/>
                <a:ea typeface="メイリオ" pitchFamily="50" charset="-128"/>
              </a:rPr>
              <a:t>漠然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とした「肥満」ではなく、どこに課題があるか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（例：隠れ肥満、低筋肉）を把握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約１分で測定完了。測定時間が短く回転率が高い。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カラダ最適化の一歩として、気づきと適切な対策に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繋げる。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47211" y="6082454"/>
            <a:ext cx="24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体組成計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46" name="Picture 2" descr="タニタ 体組成計/体重計 BC-315-WH ヘルスメーター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19632" r="6104" b="19212"/>
          <a:stretch/>
        </p:blipFill>
        <p:spPr bwMode="auto">
          <a:xfrm>
            <a:off x="148200" y="2768567"/>
            <a:ext cx="4044870" cy="282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382966" y="2032599"/>
            <a:ext cx="535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体のバランスを多角的に把握</a:t>
            </a:r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線吹き出し 1 (枠付き) 25"/>
          <p:cNvSpPr/>
          <p:nvPr/>
        </p:nvSpPr>
        <p:spPr>
          <a:xfrm flipH="1">
            <a:off x="-1565189" y="5305168"/>
            <a:ext cx="1416908" cy="1257588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日レンタル代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51461" y="1075627"/>
            <a:ext cx="3399531" cy="2361225"/>
          </a:xfrm>
          <a:prstGeom prst="rect">
            <a:avLst/>
          </a:prstGeom>
        </p:spPr>
      </p:pic>
      <p:sp>
        <p:nvSpPr>
          <p:cNvPr id="31" name="線吹き出し 1 (枠付き) 30"/>
          <p:cNvSpPr/>
          <p:nvPr/>
        </p:nvSpPr>
        <p:spPr>
          <a:xfrm>
            <a:off x="-2806782" y="3740511"/>
            <a:ext cx="2600915" cy="1564657"/>
          </a:xfrm>
          <a:prstGeom prst="borderCallout1">
            <a:avLst>
              <a:gd name="adj1" fmla="val 18750"/>
              <a:gd name="adj2" fmla="val -8333"/>
              <a:gd name="adj3" fmla="val 20722"/>
              <a:gd name="adj4" fmla="val -85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（参考）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公益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社団法人東京都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栄養士会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ケア・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ステーション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料金表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講師（講和）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目安時間１時間　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807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毛細血管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から体のサインをチェック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382966" y="2032599"/>
            <a:ext cx="535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無採血！血流の様子をリアルタイム観察</a:t>
            </a:r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指先の毛細血管の形、色、血流速度をリアルタイムで観察。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血流の状態を視覚的に理解し、「食事改善」の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意識を高めます。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採血不要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、参加者の心理的な抵抗が低い。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１人あたり約２分で測定が可能です。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実際の映像はインパクトがあり、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食生活アドバイスの説得力を高めます。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icture 2" descr="血流観察装置 Bscan-Pr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7" y="2290449"/>
            <a:ext cx="4052045" cy="40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8"/>
          <a:srcRect r="49327" b="30371"/>
          <a:stretch/>
        </p:blipFill>
        <p:spPr>
          <a:xfrm>
            <a:off x="223975" y="2412863"/>
            <a:ext cx="1951601" cy="2032274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2047211" y="6082454"/>
            <a:ext cx="24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Bscan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Pro</a:t>
            </a:r>
            <a:b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60,000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線吹き出し 1 (枠付き) 27"/>
          <p:cNvSpPr/>
          <p:nvPr/>
        </p:nvSpPr>
        <p:spPr>
          <a:xfrm flipH="1">
            <a:off x="-1565189" y="5305168"/>
            <a:ext cx="1416908" cy="1257588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日レンタル代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0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382966" y="2032599"/>
            <a:ext cx="535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分で完了！自律神経バランスの客観的測定</a:t>
            </a:r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「ストレス</a:t>
            </a:r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</a:rPr>
              <a:t>/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リラックス度」と「ココロの柔軟性」を可視化。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漠然とした不調を客観的なデータとして把握し、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>
                <a:latin typeface="メイリオ" pitchFamily="50" charset="-128"/>
                <a:ea typeface="メイリオ" pitchFamily="50" charset="-128"/>
              </a:rPr>
              <a:t>適切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な対策に繋げる。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指先センサーで約２分間のクイック測定。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多忙な方も参加しやすい。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4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2" t="15922" r="5692" b="11310"/>
          <a:stretch/>
        </p:blipFill>
        <p:spPr>
          <a:xfrm>
            <a:off x="248251" y="2632014"/>
            <a:ext cx="3743596" cy="2589276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2050218" y="6016468"/>
            <a:ext cx="2415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Lifescore</a:t>
            </a:r>
            <a:r>
              <a:rPr lang="en-US" altLang="ja-JP" dirty="0" smtClean="0"/>
              <a:t> Quick</a:t>
            </a: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40,000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536588" y="6002129"/>
            <a:ext cx="35367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労働安全衛生法（厚生労働省）の</a:t>
            </a:r>
            <a:endParaRPr lang="en-US" altLang="ja-JP" sz="10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8"/>
              </a:rPr>
              <a:t>ストレスチェック制度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」の対応には該当しません。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6872" y="1151136"/>
            <a:ext cx="711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従業員の</a:t>
            </a:r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ココロの健康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を見える化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線吹き出し 1 (枠付き) 27"/>
          <p:cNvSpPr/>
          <p:nvPr/>
        </p:nvSpPr>
        <p:spPr>
          <a:xfrm flipH="1">
            <a:off x="-1565189" y="5305168"/>
            <a:ext cx="1416908" cy="1257588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日レンタル代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711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栄養状態が表れる肌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の健康度測定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肌の水分、油分、柔軟性を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600" dirty="0">
                <a:latin typeface="メイリオ" pitchFamily="50" charset="-128"/>
                <a:ea typeface="メイリオ" pitchFamily="50" charset="-128"/>
              </a:rPr>
              <a:t>段階で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表示。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肌の状態は栄養状態を反映するため、食生活の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入口として活用。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>
                <a:latin typeface="メイリオ" pitchFamily="50" charset="-128"/>
                <a:ea typeface="メイリオ" pitchFamily="50" charset="-128"/>
              </a:rPr>
              <a:t>約１分で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測定完了。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美容に関心の高い方を中心に人気があり、男女を問わず幅広い層にご参加いただいています。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セルフケア意識の向上につながります。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47211" y="6082454"/>
            <a:ext cx="24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BIO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SKIN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Picture 5" descr="サカイトレーディング スキンチェックアナライザー（バイオスキン） MC-0184"/>
          <p:cNvPicPr>
            <a:picLocks noChangeAspect="1" noChangeArrowheads="1"/>
          </p:cNvPicPr>
          <p:nvPr/>
        </p:nvPicPr>
        <p:blipFill>
          <a:blip r:embed="rId6"/>
          <a:srcRect t="30171" b="31429"/>
          <a:stretch>
            <a:fillRect/>
          </a:stretch>
        </p:blipFill>
        <p:spPr bwMode="auto">
          <a:xfrm rot="8511460">
            <a:off x="440948" y="3631499"/>
            <a:ext cx="3618047" cy="1389330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4382966" y="2032599"/>
            <a:ext cx="535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手軽なセルフチェック！肌のコンディション測定</a:t>
            </a:r>
            <a:endParaRPr kumimoji="1" lang="ja-JP" altLang="en-US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線吹き出し 1 (枠付き) 25"/>
          <p:cNvSpPr/>
          <p:nvPr/>
        </p:nvSpPr>
        <p:spPr>
          <a:xfrm flipH="1">
            <a:off x="-1565189" y="5305168"/>
            <a:ext cx="1416908" cy="1257588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日レンタル代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2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6"/>
          <a:stretch>
            <a:fillRect/>
          </a:stretch>
        </p:blipFill>
        <p:spPr bwMode="auto">
          <a:xfrm>
            <a:off x="705811" y="2500102"/>
            <a:ext cx="2783945" cy="364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822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見過ごせない</a:t>
            </a:r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血管の健康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度をチェック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実年齢に対する「血管年齢」と血管健康度（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段階）を測定。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リスクを早期に把握し、生活習慣改善の動機づけと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なります。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6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322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指先を当てるだけの簡単操作で、気軽に測定できます。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わかりやすい結果表示で、盛り上がること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間違いなし。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047211" y="6082454"/>
            <a:ext cx="24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血管年齢計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70,000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82966" y="2032599"/>
            <a:ext cx="535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分で完了！血管の硬さを指先で簡単測定</a:t>
            </a:r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線吹き出し 1 (枠付き) 25"/>
          <p:cNvSpPr/>
          <p:nvPr/>
        </p:nvSpPr>
        <p:spPr>
          <a:xfrm flipH="1">
            <a:off x="-1565189" y="5494638"/>
            <a:ext cx="1416908" cy="1068117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日レンタル代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999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あなたの味覚は大丈夫？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塩分濃度の飲み比べ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３種類の味噌汁（標準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やや濃口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濃口）の中から、最も「美味しい」と感じるものを選択。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選んだ味噌汁の塩分濃度をその場で開示し、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味覚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の傾向をセルフチェックできます。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</a:p>
          <a:p>
            <a:r>
              <a:rPr kumimoji="1" lang="ja-JP" altLang="en-US" sz="1600" dirty="0">
                <a:latin typeface="メイリオ" pitchFamily="50" charset="-128"/>
                <a:ea typeface="メイリオ" pitchFamily="50" charset="-128"/>
              </a:rPr>
              <a:t>「自分の味覚診断」という興味喚起要素が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高く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「ついでに一杯」と参加のハードルが低く、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参加しやすい。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286" l="0" r="96434">
                        <a14:foregroundMark x1="8062" y1="44571" x2="8062" y2="44571"/>
                        <a14:foregroundMark x1="6822" y1="52857" x2="6822" y2="52857"/>
                        <a14:foregroundMark x1="6357" y1="48571" x2="6357" y2="48571"/>
                        <a14:foregroundMark x1="6357" y1="44571" x2="6357" y2="44571"/>
                        <a14:foregroundMark x1="47752" y1="53143" x2="47752" y2="53143"/>
                        <a14:foregroundMark x1="42946" y1="39714" x2="42946" y2="39714"/>
                        <a14:foregroundMark x1="38140" y1="50286" x2="38140" y2="50286"/>
                        <a14:foregroundMark x1="38760" y1="44286" x2="38760" y2="44286"/>
                        <a14:foregroundMark x1="37984" y1="47143" x2="37984" y2="47143"/>
                        <a14:foregroundMark x1="83876" y1="44286" x2="83876" y2="44286"/>
                        <a14:foregroundMark x1="93488" y1="44571" x2="93488" y2="44571"/>
                        <a14:foregroundMark x1="91008" y1="53714" x2="91008" y2="53714"/>
                        <a14:foregroundMark x1="95194" y1="50000" x2="95194" y2="50000"/>
                        <a14:foregroundMark x1="69302" y1="43714" x2="69302" y2="43714"/>
                        <a14:foregroundMark x1="69612" y1="48857" x2="69612" y2="48857"/>
                        <a14:foregroundMark x1="69147" y1="46857" x2="69147" y2="46857"/>
                        <a14:foregroundMark x1="69147" y1="44857" x2="69147" y2="44857"/>
                        <a14:foregroundMark x1="69147" y1="42000" x2="69147" y2="42000"/>
                        <a14:foregroundMark x1="63566" y1="50571" x2="63566" y2="50571"/>
                        <a14:foregroundMark x1="38760" y1="54286" x2="38760" y2="54286"/>
                        <a14:foregroundMark x1="38140" y1="42857" x2="38140" y2="42857"/>
                        <a14:foregroundMark x1="31318" y1="50857" x2="31318" y2="50857"/>
                        <a14:foregroundMark x1="31318" y1="54286" x2="31318" y2="54286"/>
                        <a14:foregroundMark x1="30543" y1="58571" x2="30543" y2="58571"/>
                        <a14:foregroundMark x1="5891" y1="47143" x2="5891" y2="47143"/>
                        <a14:foregroundMark x1="5891" y1="51429" x2="5891" y2="51429"/>
                        <a14:foregroundMark x1="6667" y1="47429" x2="6667" y2="47429"/>
                        <a14:foregroundMark x1="6667" y1="42286" x2="6667" y2="42286"/>
                        <a14:foregroundMark x1="85426" y1="82857" x2="85426" y2="82857"/>
                        <a14:backgroundMark x1="45271" y1="76000" x2="45271" y2="76000"/>
                        <a14:backgroundMark x1="77054" y1="75143" x2="77054" y2="7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9057" y="2355901"/>
            <a:ext cx="4447755" cy="321351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670755" y="4973548"/>
            <a:ext cx="97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-15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濃口</a:t>
            </a:r>
            <a:r>
              <a:rPr kumimoji="1" lang="en-US" altLang="ja-JP" sz="1400" spc="-15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(1.0</a:t>
            </a:r>
            <a:r>
              <a:rPr kumimoji="1" lang="ja-JP" altLang="en-US" sz="1400" spc="-15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％）</a:t>
            </a:r>
            <a:endParaRPr kumimoji="1" lang="ja-JP" altLang="en-US" sz="1400" spc="-15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0009" y="4910423"/>
            <a:ext cx="97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-15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最適</a:t>
            </a:r>
            <a:r>
              <a:rPr kumimoji="1" lang="en-US" altLang="ja-JP" sz="1400" spc="-15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(0.8</a:t>
            </a:r>
            <a:r>
              <a:rPr kumimoji="1" lang="ja-JP" altLang="en-US" sz="1400" spc="-15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％）</a:t>
            </a:r>
            <a:endParaRPr kumimoji="1" lang="ja-JP" altLang="en-US" sz="1400" spc="-15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17945" y="4886809"/>
            <a:ext cx="97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-15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濃口</a:t>
            </a:r>
            <a:r>
              <a:rPr kumimoji="1" lang="en-US" altLang="ja-JP" sz="1400" spc="-15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(1.2</a:t>
            </a:r>
            <a:r>
              <a:rPr kumimoji="1" lang="ja-JP" altLang="en-US" sz="1400" spc="-15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％）</a:t>
            </a:r>
            <a:endParaRPr kumimoji="1" lang="ja-JP" altLang="en-US" sz="1400" spc="-15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653977" y="4803946"/>
            <a:ext cx="649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-15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やや</a:t>
            </a:r>
            <a:endParaRPr kumimoji="1" lang="en-US" altLang="ja-JP" sz="1400" spc="-15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82966" y="2032599"/>
            <a:ext cx="535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味覚で学ぶ！高血圧予防のための適塩体験</a:t>
            </a:r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047211" y="6082454"/>
            <a:ext cx="24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線吹き出し 1 (枠付き) 29"/>
          <p:cNvSpPr/>
          <p:nvPr/>
        </p:nvSpPr>
        <p:spPr>
          <a:xfrm flipH="1">
            <a:off x="-1565189" y="5494638"/>
            <a:ext cx="1416908" cy="1068117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食材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費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人数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3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4334347" y="4675418"/>
            <a:ext cx="5410139" cy="1899100"/>
            <a:chOff x="4497573" y="4541844"/>
            <a:chExt cx="5033065" cy="1587719"/>
          </a:xfrm>
        </p:grpSpPr>
        <p:sp>
          <p:nvSpPr>
            <p:cNvPr id="43" name="角丸四角形 42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ja-JP" altLang="en-US" i="0" u="none" dirty="0" smtClean="0"/>
              <a:t>健康チェック</a:t>
            </a:r>
            <a:endParaRPr lang="en-US" altLang="ja-JP" i="0" u="none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82" y="24866"/>
            <a:ext cx="802185" cy="79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0462" y="3557042"/>
            <a:ext cx="3080982" cy="3017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直角三角形 39"/>
          <p:cNvSpPr/>
          <p:nvPr/>
        </p:nvSpPr>
        <p:spPr>
          <a:xfrm rot="5400000">
            <a:off x="8829458" y="3414032"/>
            <a:ext cx="305041" cy="561144"/>
          </a:xfrm>
          <a:prstGeom prst="rtTriangle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72" y="1151136"/>
            <a:ext cx="711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野菜摂取レベル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の見える化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330761" y="2641056"/>
            <a:ext cx="5410139" cy="1928382"/>
            <a:chOff x="4497573" y="4541844"/>
            <a:chExt cx="5033065" cy="1587719"/>
          </a:xfrm>
        </p:grpSpPr>
        <p:sp>
          <p:nvSpPr>
            <p:cNvPr id="37" name="角丸四角形 36"/>
            <p:cNvSpPr/>
            <p:nvPr/>
          </p:nvSpPr>
          <p:spPr>
            <a:xfrm>
              <a:off x="4497573" y="4544791"/>
              <a:ext cx="4957653" cy="158477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572985" y="4541844"/>
              <a:ext cx="4957653" cy="1584772"/>
            </a:xfrm>
            <a:prstGeom prst="roundRect">
              <a:avLst/>
            </a:prstGeom>
            <a:solidFill>
              <a:srgbClr val="FDEAD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730768" y="3729231"/>
            <a:ext cx="929070" cy="767529"/>
            <a:chOff x="2277317" y="3572562"/>
            <a:chExt cx="926381" cy="893303"/>
          </a:xfrm>
        </p:grpSpPr>
        <p:sp>
          <p:nvSpPr>
            <p:cNvPr id="41" name="直角三角形 40"/>
            <p:cNvSpPr/>
            <p:nvPr/>
          </p:nvSpPr>
          <p:spPr>
            <a:xfrm rot="5400000">
              <a:off x="2311997" y="3569502"/>
              <a:ext cx="312395" cy="381756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直角三角形 43"/>
            <p:cNvSpPr/>
            <p:nvPr/>
          </p:nvSpPr>
          <p:spPr>
            <a:xfrm rot="7359968">
              <a:off x="2674458" y="3545245"/>
              <a:ext cx="144701" cy="246569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0275" y="3619760"/>
              <a:ext cx="763423" cy="846105"/>
            </a:xfrm>
            <a:prstGeom prst="rect">
              <a:avLst/>
            </a:prstGeom>
            <a:solidFill>
              <a:srgbClr val="FDEADA"/>
            </a:solidFill>
          </p:spPr>
        </p:pic>
        <p:sp>
          <p:nvSpPr>
            <p:cNvPr id="60" name="直角三角形 59"/>
            <p:cNvSpPr/>
            <p:nvPr/>
          </p:nvSpPr>
          <p:spPr>
            <a:xfrm rot="7275141">
              <a:off x="2606935" y="3519792"/>
              <a:ext cx="124487" cy="317954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直角三角形 60"/>
            <p:cNvSpPr/>
            <p:nvPr/>
          </p:nvSpPr>
          <p:spPr>
            <a:xfrm rot="5400000">
              <a:off x="2383569" y="3605156"/>
              <a:ext cx="229772" cy="164583"/>
            </a:xfrm>
            <a:prstGeom prst="rtTriangle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83829" y="2730374"/>
            <a:ext cx="50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測定項目とデータ活用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皮膚のカロテノイド量から、日頃の「推定野菜摂取量」を数値化。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客観的な数値で、食習慣改善に向けた「行動変容」を促します。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b="52407"/>
          <a:stretch/>
        </p:blipFill>
        <p:spPr>
          <a:xfrm rot="20158721">
            <a:off x="5619365" y="5914781"/>
            <a:ext cx="5860547" cy="749692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583829" y="4761407"/>
            <a:ext cx="5032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方法とイベント適正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約</a:t>
            </a:r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</a:rPr>
              <a:t>30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秒で測定完了。多くの方にご参加いただけます。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わかりやすいため、食堂の「野菜増量メニュー」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に人気が集まります。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83" l="9922" r="93534">
                        <a14:foregroundMark x1="84727" y1="82378" x2="84727" y2="82378"/>
                        <a14:foregroundMark x1="88629" y1="82517" x2="88629" y2="82517"/>
                        <a14:foregroundMark x1="88406" y1="78042" x2="88406" y2="78042"/>
                        <a14:backgroundMark x1="61204" y1="78881" x2="61204" y2="78881"/>
                      </a14:backgroundRemoval>
                    </a14:imgEffect>
                  </a14:imgLayer>
                </a14:imgProps>
              </a:ext>
            </a:extLst>
          </a:blip>
          <a:srcRect r="9777"/>
          <a:stretch/>
        </p:blipFill>
        <p:spPr>
          <a:xfrm>
            <a:off x="-88600" y="2188314"/>
            <a:ext cx="4223066" cy="3730997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047211" y="6082454"/>
            <a:ext cx="24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ベジチェック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64,000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82966" y="2032599"/>
            <a:ext cx="552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手のひらを当てるだけ！推定野菜摂取量を算出</a:t>
            </a:r>
            <a:endParaRPr kumimoji="1" lang="ja-JP" altLang="en-US" sz="2000" u="sng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線吹き出し 1 (枠付き) 25"/>
          <p:cNvSpPr/>
          <p:nvPr/>
        </p:nvSpPr>
        <p:spPr>
          <a:xfrm flipH="1">
            <a:off x="-1803900" y="5065802"/>
            <a:ext cx="1655619" cy="1628290"/>
          </a:xfrm>
          <a:prstGeom prst="borderCallout1">
            <a:avLst>
              <a:gd name="adj1" fmla="val 18750"/>
              <a:gd name="adj2" fmla="val -8333"/>
              <a:gd name="adj3" fmla="val 85507"/>
              <a:gd name="adj4" fmla="val -1301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日レンタル代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34,000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年間レンタル使用　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栄養士派遣代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0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TM02900722[[fn=イオン ボードルーム]]</Template>
  <TotalTime>19703</TotalTime>
  <Words>1316</Words>
  <Application>Microsoft Office PowerPoint</Application>
  <PresentationFormat>A4 210 x 297 mm</PresentationFormat>
  <Paragraphs>250</Paragraphs>
  <Slides>14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HGP創英ﾌﾟﾚｾﾞﾝｽEB</vt:lpstr>
      <vt:lpstr>Meiryo UI</vt:lpstr>
      <vt:lpstr>ＭＳ Ｐゴシック</vt:lpstr>
      <vt:lpstr>メイリオ</vt:lpstr>
      <vt:lpstr>Calibri</vt:lpstr>
      <vt:lpstr>Wingdings 2</vt:lpstr>
      <vt:lpstr>HDOfficeLightV0</vt:lpstr>
      <vt:lpstr>1_HDOfficeLightV0</vt:lpstr>
      <vt:lpstr>think-cell 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SHIDAX</dc:creator>
  <cp:lastModifiedBy>shidax_ad</cp:lastModifiedBy>
  <cp:revision>268</cp:revision>
  <dcterms:created xsi:type="dcterms:W3CDTF">2019-03-20T08:45:32Z</dcterms:created>
  <dcterms:modified xsi:type="dcterms:W3CDTF">2026-04-01T07:06:37Z</dcterms:modified>
</cp:coreProperties>
</file>