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Lst>
  <p:sldSz cx="10693400" cy="15113000"/>
  <p:notesSz cx="6858000" cy="9144000"/>
  <p:embeddedFontLst>
    <p:embeddedFont>
      <p:font typeface="Source Han Serif JP SemiBold" charset="1" panose="02020600000000000000"/>
      <p:regular r:id="rId7"/>
    </p:embeddedFont>
    <p:embeddedFont>
      <p:font typeface="Noto Sans JP Medium" charset="1" panose="020B0600000000000000"/>
      <p:regular r:id="rId8"/>
    </p:embeddedFont>
    <p:embeddedFont>
      <p:font typeface="Open Sans Condensed" charset="1" panose="0000000000000000000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jpeg" Type="http://schemas.openxmlformats.org/officeDocument/2006/relationships/image"/><Relationship Id="rId9" Target="../media/image8.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53635" y="1264882"/>
            <a:ext cx="4861241" cy="127608"/>
          </a:xfrm>
          <a:custGeom>
            <a:avLst/>
            <a:gdLst/>
            <a:ahLst/>
            <a:cxnLst/>
            <a:rect r="r" b="b" t="t" l="l"/>
            <a:pathLst>
              <a:path h="127608" w="4861241">
                <a:moveTo>
                  <a:pt x="0" y="0"/>
                </a:moveTo>
                <a:lnTo>
                  <a:pt x="4861241" y="0"/>
                </a:lnTo>
                <a:lnTo>
                  <a:pt x="4861241" y="127608"/>
                </a:lnTo>
                <a:lnTo>
                  <a:pt x="0" y="127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053635" y="388457"/>
            <a:ext cx="4861241" cy="127608"/>
          </a:xfrm>
          <a:custGeom>
            <a:avLst/>
            <a:gdLst/>
            <a:ahLst/>
            <a:cxnLst/>
            <a:rect r="r" b="b" t="t" l="l"/>
            <a:pathLst>
              <a:path h="127608" w="4861241">
                <a:moveTo>
                  <a:pt x="0" y="0"/>
                </a:moveTo>
                <a:lnTo>
                  <a:pt x="4861241" y="0"/>
                </a:lnTo>
                <a:lnTo>
                  <a:pt x="4861241" y="127608"/>
                </a:lnTo>
                <a:lnTo>
                  <a:pt x="0" y="12760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2466" y="13843802"/>
            <a:ext cx="10927614" cy="1272394"/>
            <a:chOff x="0" y="0"/>
            <a:chExt cx="2769320" cy="322455"/>
          </a:xfrm>
        </p:grpSpPr>
        <p:sp>
          <p:nvSpPr>
            <p:cNvPr name="Freeform 5" id="5"/>
            <p:cNvSpPr/>
            <p:nvPr/>
          </p:nvSpPr>
          <p:spPr>
            <a:xfrm flipH="false" flipV="false" rot="0">
              <a:off x="0" y="0"/>
              <a:ext cx="2769320" cy="322455"/>
            </a:xfrm>
            <a:custGeom>
              <a:avLst/>
              <a:gdLst/>
              <a:ahLst/>
              <a:cxnLst/>
              <a:rect r="r" b="b" t="t" l="l"/>
              <a:pathLst>
                <a:path h="322455" w="2769320">
                  <a:moveTo>
                    <a:pt x="0" y="0"/>
                  </a:moveTo>
                  <a:lnTo>
                    <a:pt x="2769320" y="0"/>
                  </a:lnTo>
                  <a:lnTo>
                    <a:pt x="2769320" y="322455"/>
                  </a:lnTo>
                  <a:lnTo>
                    <a:pt x="0" y="322455"/>
                  </a:lnTo>
                  <a:close/>
                </a:path>
              </a:pathLst>
            </a:custGeom>
            <a:solidFill>
              <a:srgbClr val="FFFFFF"/>
            </a:solidFill>
          </p:spPr>
        </p:sp>
        <p:sp>
          <p:nvSpPr>
            <p:cNvPr name="TextBox 6" id="6"/>
            <p:cNvSpPr txBox="true"/>
            <p:nvPr/>
          </p:nvSpPr>
          <p:spPr>
            <a:xfrm>
              <a:off x="0" y="-200025"/>
              <a:ext cx="2769320" cy="522480"/>
            </a:xfrm>
            <a:prstGeom prst="rect">
              <a:avLst/>
            </a:prstGeom>
          </p:spPr>
          <p:txBody>
            <a:bodyPr anchor="ctr" rtlCol="false" tIns="71838" lIns="71838" bIns="71838" rIns="71838"/>
            <a:lstStyle/>
            <a:p>
              <a:pPr algn="ctr">
                <a:lnSpc>
                  <a:spcPts val="2460"/>
                </a:lnSpc>
              </a:pPr>
            </a:p>
          </p:txBody>
        </p:sp>
      </p:grpSp>
      <p:sp>
        <p:nvSpPr>
          <p:cNvPr name="Freeform 7" id="7"/>
          <p:cNvSpPr/>
          <p:nvPr/>
        </p:nvSpPr>
        <p:spPr>
          <a:xfrm flipH="false" flipV="false" rot="0">
            <a:off x="4025991" y="14212531"/>
            <a:ext cx="2640019" cy="698829"/>
          </a:xfrm>
          <a:custGeom>
            <a:avLst/>
            <a:gdLst/>
            <a:ahLst/>
            <a:cxnLst/>
            <a:rect r="r" b="b" t="t" l="l"/>
            <a:pathLst>
              <a:path h="698829" w="2640019">
                <a:moveTo>
                  <a:pt x="0" y="0"/>
                </a:moveTo>
                <a:lnTo>
                  <a:pt x="2640018" y="0"/>
                </a:lnTo>
                <a:lnTo>
                  <a:pt x="2640018" y="698828"/>
                </a:lnTo>
                <a:lnTo>
                  <a:pt x="0" y="698828"/>
                </a:lnTo>
                <a:lnTo>
                  <a:pt x="0" y="0"/>
                </a:lnTo>
                <a:close/>
              </a:path>
            </a:pathLst>
          </a:custGeom>
          <a:blipFill>
            <a:blip r:embed="rId4"/>
            <a:stretch>
              <a:fillRect l="0" t="0" r="0" b="0"/>
            </a:stretch>
          </a:blipFill>
        </p:spPr>
      </p:sp>
      <p:sp>
        <p:nvSpPr>
          <p:cNvPr name="Freeform 8" id="8"/>
          <p:cNvSpPr/>
          <p:nvPr/>
        </p:nvSpPr>
        <p:spPr>
          <a:xfrm flipH="false" flipV="false" rot="-1096764">
            <a:off x="8580748" y="198015"/>
            <a:ext cx="2191697" cy="1194475"/>
          </a:xfrm>
          <a:custGeom>
            <a:avLst/>
            <a:gdLst/>
            <a:ahLst/>
            <a:cxnLst/>
            <a:rect r="r" b="b" t="t" l="l"/>
            <a:pathLst>
              <a:path h="1194475" w="2191697">
                <a:moveTo>
                  <a:pt x="0" y="0"/>
                </a:moveTo>
                <a:lnTo>
                  <a:pt x="2191696" y="0"/>
                </a:lnTo>
                <a:lnTo>
                  <a:pt x="2191696" y="1194475"/>
                </a:lnTo>
                <a:lnTo>
                  <a:pt x="0" y="1194475"/>
                </a:lnTo>
                <a:lnTo>
                  <a:pt x="0" y="0"/>
                </a:lnTo>
                <a:close/>
              </a:path>
            </a:pathLst>
          </a:custGeom>
          <a:blipFill>
            <a:blip r:embed="rId5"/>
            <a:stretch>
              <a:fillRect l="0" t="0" r="0" b="0"/>
            </a:stretch>
          </a:blipFill>
        </p:spPr>
      </p:sp>
      <p:sp>
        <p:nvSpPr>
          <p:cNvPr name="Freeform 9" id="9"/>
          <p:cNvSpPr/>
          <p:nvPr/>
        </p:nvSpPr>
        <p:spPr>
          <a:xfrm flipH="false" flipV="false" rot="0">
            <a:off x="-65501" y="0"/>
            <a:ext cx="2269403" cy="1954523"/>
          </a:xfrm>
          <a:custGeom>
            <a:avLst/>
            <a:gdLst/>
            <a:ahLst/>
            <a:cxnLst/>
            <a:rect r="r" b="b" t="t" l="l"/>
            <a:pathLst>
              <a:path h="1954523" w="2269403">
                <a:moveTo>
                  <a:pt x="0" y="0"/>
                </a:moveTo>
                <a:lnTo>
                  <a:pt x="2269402" y="0"/>
                </a:lnTo>
                <a:lnTo>
                  <a:pt x="2269402" y="1954523"/>
                </a:lnTo>
                <a:lnTo>
                  <a:pt x="0" y="1954523"/>
                </a:lnTo>
                <a:lnTo>
                  <a:pt x="0" y="0"/>
                </a:lnTo>
                <a:close/>
              </a:path>
            </a:pathLst>
          </a:custGeom>
          <a:blipFill>
            <a:blip r:embed="rId6"/>
            <a:stretch>
              <a:fillRect l="0" t="0" r="0" b="0"/>
            </a:stretch>
          </a:blipFill>
        </p:spPr>
      </p:sp>
      <p:sp>
        <p:nvSpPr>
          <p:cNvPr name="TextBox 10" id="10"/>
          <p:cNvSpPr txBox="true"/>
          <p:nvPr/>
        </p:nvSpPr>
        <p:spPr>
          <a:xfrm rot="0">
            <a:off x="6242641" y="2254295"/>
            <a:ext cx="2657385" cy="794497"/>
          </a:xfrm>
          <a:prstGeom prst="rect">
            <a:avLst/>
          </a:prstGeom>
        </p:spPr>
        <p:txBody>
          <a:bodyPr anchor="t" rtlCol="false" tIns="0" lIns="0" bIns="0" rIns="0">
            <a:spAutoFit/>
          </a:bodyPr>
          <a:lstStyle/>
          <a:p>
            <a:pPr algn="l">
              <a:lnSpc>
                <a:spcPts val="7296"/>
              </a:lnSpc>
            </a:pPr>
            <a:r>
              <a:rPr lang="en-US" sz="2918" spc="14">
                <a:solidFill>
                  <a:srgbClr val="560216"/>
                </a:solidFill>
                <a:latin typeface="Source Han Serif JP SemiBold"/>
                <a:ea typeface="Source Han Serif JP SemiBold"/>
                <a:cs typeface="Source Han Serif JP SemiBold"/>
                <a:sym typeface="Source Han Serif JP SemiBold"/>
              </a:rPr>
              <a:t>監修者のご紹介</a:t>
            </a:r>
          </a:p>
        </p:txBody>
      </p:sp>
      <p:sp>
        <p:nvSpPr>
          <p:cNvPr name="TextBox 11" id="11"/>
          <p:cNvSpPr txBox="true"/>
          <p:nvPr/>
        </p:nvSpPr>
        <p:spPr>
          <a:xfrm rot="0">
            <a:off x="5484255" y="2925163"/>
            <a:ext cx="4045751" cy="1154430"/>
          </a:xfrm>
          <a:prstGeom prst="rect">
            <a:avLst/>
          </a:prstGeom>
        </p:spPr>
        <p:txBody>
          <a:bodyPr anchor="t" rtlCol="false" tIns="0" lIns="0" bIns="0" rIns="0">
            <a:spAutoFit/>
          </a:bodyPr>
          <a:lstStyle/>
          <a:p>
            <a:pPr algn="ctr">
              <a:lnSpc>
                <a:spcPts val="10500"/>
              </a:lnSpc>
            </a:pPr>
            <a:r>
              <a:rPr lang="en-US" sz="4200" spc="21">
                <a:solidFill>
                  <a:srgbClr val="560216"/>
                </a:solidFill>
                <a:latin typeface="Source Han Serif JP SemiBold"/>
                <a:ea typeface="Source Han Serif JP SemiBold"/>
                <a:cs typeface="Source Han Serif JP SemiBold"/>
                <a:sym typeface="Source Han Serif JP SemiBold"/>
              </a:rPr>
              <a:t>日髙 良実</a:t>
            </a:r>
          </a:p>
        </p:txBody>
      </p:sp>
      <p:sp>
        <p:nvSpPr>
          <p:cNvPr name="TextBox 12" id="12"/>
          <p:cNvSpPr txBox="true"/>
          <p:nvPr/>
        </p:nvSpPr>
        <p:spPr>
          <a:xfrm rot="0">
            <a:off x="8398236" y="3297636"/>
            <a:ext cx="1003580" cy="756920"/>
          </a:xfrm>
          <a:prstGeom prst="rect">
            <a:avLst/>
          </a:prstGeom>
        </p:spPr>
        <p:txBody>
          <a:bodyPr anchor="t" rtlCol="false" tIns="0" lIns="0" bIns="0" rIns="0">
            <a:spAutoFit/>
          </a:bodyPr>
          <a:lstStyle/>
          <a:p>
            <a:pPr algn="ctr">
              <a:lnSpc>
                <a:spcPts val="6999"/>
              </a:lnSpc>
            </a:pPr>
            <a:r>
              <a:rPr lang="en-US" sz="2799" spc="13">
                <a:solidFill>
                  <a:srgbClr val="560216"/>
                </a:solidFill>
                <a:latin typeface="Source Han Serif JP SemiBold"/>
                <a:ea typeface="Source Han Serif JP SemiBold"/>
                <a:cs typeface="Source Han Serif JP SemiBold"/>
                <a:sym typeface="Source Han Serif JP SemiBold"/>
              </a:rPr>
              <a:t>氏</a:t>
            </a:r>
          </a:p>
        </p:txBody>
      </p:sp>
      <p:sp>
        <p:nvSpPr>
          <p:cNvPr name="TextBox 13" id="13"/>
          <p:cNvSpPr txBox="true"/>
          <p:nvPr/>
        </p:nvSpPr>
        <p:spPr>
          <a:xfrm rot="0">
            <a:off x="4794867" y="4260568"/>
            <a:ext cx="914277" cy="397681"/>
          </a:xfrm>
          <a:prstGeom prst="rect">
            <a:avLst/>
          </a:prstGeom>
        </p:spPr>
        <p:txBody>
          <a:bodyPr anchor="t" rtlCol="false" tIns="0" lIns="0" bIns="0" rIns="0">
            <a:spAutoFit/>
          </a:bodyPr>
          <a:lstStyle/>
          <a:p>
            <a:pPr algn="l">
              <a:lnSpc>
                <a:spcPts val="3280"/>
              </a:lnSpc>
            </a:pPr>
            <a:r>
              <a:rPr lang="en-US" sz="2343" spc="14">
                <a:solidFill>
                  <a:srgbClr val="000000"/>
                </a:solidFill>
                <a:latin typeface="Source Han Serif JP SemiBold"/>
                <a:ea typeface="Source Han Serif JP SemiBold"/>
                <a:cs typeface="Source Han Serif JP SemiBold"/>
                <a:sym typeface="Source Han Serif JP SemiBold"/>
              </a:rPr>
              <a:t>外苑前</a:t>
            </a:r>
          </a:p>
        </p:txBody>
      </p:sp>
      <p:sp>
        <p:nvSpPr>
          <p:cNvPr name="TextBox 14" id="14"/>
          <p:cNvSpPr txBox="true"/>
          <p:nvPr/>
        </p:nvSpPr>
        <p:spPr>
          <a:xfrm rot="0">
            <a:off x="4520535" y="4750999"/>
            <a:ext cx="6171465" cy="555063"/>
          </a:xfrm>
          <a:prstGeom prst="rect">
            <a:avLst/>
          </a:prstGeom>
        </p:spPr>
        <p:txBody>
          <a:bodyPr anchor="t" rtlCol="false" tIns="0" lIns="0" bIns="0" rIns="0">
            <a:spAutoFit/>
          </a:bodyPr>
          <a:lstStyle/>
          <a:p>
            <a:pPr algn="l">
              <a:lnSpc>
                <a:spcPts val="4581"/>
              </a:lnSpc>
            </a:pPr>
            <a:r>
              <a:rPr lang="en-US" sz="3272" spc="13">
                <a:solidFill>
                  <a:srgbClr val="000000"/>
                </a:solidFill>
                <a:latin typeface="Source Han Serif JP SemiBold"/>
                <a:ea typeface="Source Han Serif JP SemiBold"/>
                <a:cs typeface="Source Han Serif JP SemiBold"/>
                <a:sym typeface="Source Han Serif JP SemiBold"/>
              </a:rPr>
              <a:t>「Ristorante ACQUA PAZZA」</a:t>
            </a:r>
          </a:p>
        </p:txBody>
      </p:sp>
      <p:sp>
        <p:nvSpPr>
          <p:cNvPr name="TextBox 15" id="15"/>
          <p:cNvSpPr txBox="true"/>
          <p:nvPr/>
        </p:nvSpPr>
        <p:spPr>
          <a:xfrm rot="0">
            <a:off x="4794867" y="5515611"/>
            <a:ext cx="4195696" cy="471645"/>
          </a:xfrm>
          <a:prstGeom prst="rect">
            <a:avLst/>
          </a:prstGeom>
        </p:spPr>
        <p:txBody>
          <a:bodyPr anchor="t" rtlCol="false" tIns="0" lIns="0" bIns="0" rIns="0">
            <a:spAutoFit/>
          </a:bodyPr>
          <a:lstStyle/>
          <a:p>
            <a:pPr algn="l">
              <a:lnSpc>
                <a:spcPts val="3928"/>
              </a:lnSpc>
            </a:pPr>
            <a:r>
              <a:rPr lang="en-US" sz="2806">
                <a:solidFill>
                  <a:srgbClr val="000000"/>
                </a:solidFill>
                <a:latin typeface="Source Han Serif JP SemiBold"/>
                <a:ea typeface="Source Han Serif JP SemiBold"/>
                <a:cs typeface="Source Han Serif JP SemiBold"/>
                <a:sym typeface="Source Han Serif JP SemiBold"/>
              </a:rPr>
              <a:t>オーナーシェフ</a:t>
            </a:r>
          </a:p>
        </p:txBody>
      </p:sp>
      <p:sp>
        <p:nvSpPr>
          <p:cNvPr name="TextBox 16" id="16"/>
          <p:cNvSpPr txBox="true"/>
          <p:nvPr/>
        </p:nvSpPr>
        <p:spPr>
          <a:xfrm rot="0">
            <a:off x="4840870" y="6123912"/>
            <a:ext cx="5530795" cy="1560195"/>
          </a:xfrm>
          <a:prstGeom prst="rect">
            <a:avLst/>
          </a:prstGeom>
        </p:spPr>
        <p:txBody>
          <a:bodyPr anchor="t" rtlCol="false" tIns="0" lIns="0" bIns="0" rIns="0">
            <a:spAutoFit/>
          </a:bodyPr>
          <a:lstStyle/>
          <a:p>
            <a:pPr algn="just">
              <a:lnSpc>
                <a:spcPts val="3120"/>
              </a:lnSpc>
            </a:pPr>
            <a:r>
              <a:rPr lang="en-US" sz="2400" spc="120">
                <a:solidFill>
                  <a:srgbClr val="000000"/>
                </a:solidFill>
                <a:latin typeface="Source Han Serif JP SemiBold"/>
                <a:ea typeface="Source Han Serif JP SemiBold"/>
                <a:cs typeface="Source Han Serif JP SemiBold"/>
                <a:sym typeface="Source Han Serif JP SemiBold"/>
              </a:rPr>
              <a:t>日本イタリア料理界を牽引する存在。</a:t>
            </a:r>
          </a:p>
          <a:p>
            <a:pPr algn="just">
              <a:lnSpc>
                <a:spcPts val="3120"/>
              </a:lnSpc>
            </a:pPr>
            <a:r>
              <a:rPr lang="en-US" sz="2400" spc="120">
                <a:solidFill>
                  <a:srgbClr val="000000"/>
                </a:solidFill>
                <a:latin typeface="Source Han Serif JP SemiBold"/>
                <a:ea typeface="Source Han Serif JP SemiBold"/>
                <a:cs typeface="Source Han Serif JP SemiBold"/>
                <a:sym typeface="Source Han Serif JP SemiBold"/>
              </a:rPr>
              <a:t>魚介や野菜など日本の素材の持ち味を生かしたイタリア料理を提唱し、その魅力を多くの人に伝え続けています。</a:t>
            </a:r>
          </a:p>
        </p:txBody>
      </p:sp>
      <p:grpSp>
        <p:nvGrpSpPr>
          <p:cNvPr name="Group 17" id="17"/>
          <p:cNvGrpSpPr/>
          <p:nvPr/>
        </p:nvGrpSpPr>
        <p:grpSpPr>
          <a:xfrm rot="0">
            <a:off x="280469" y="7911506"/>
            <a:ext cx="10157253" cy="3050132"/>
            <a:chOff x="0" y="0"/>
            <a:chExt cx="13543004" cy="4066843"/>
          </a:xfrm>
        </p:grpSpPr>
        <p:grpSp>
          <p:nvGrpSpPr>
            <p:cNvPr name="Group 18" id="18"/>
            <p:cNvGrpSpPr/>
            <p:nvPr/>
          </p:nvGrpSpPr>
          <p:grpSpPr>
            <a:xfrm rot="0">
              <a:off x="0" y="866966"/>
              <a:ext cx="13543004" cy="3199877"/>
              <a:chOff x="0" y="0"/>
              <a:chExt cx="2573829" cy="608132"/>
            </a:xfrm>
          </p:grpSpPr>
          <p:sp>
            <p:nvSpPr>
              <p:cNvPr name="Freeform 19" id="19"/>
              <p:cNvSpPr/>
              <p:nvPr/>
            </p:nvSpPr>
            <p:spPr>
              <a:xfrm flipH="false" flipV="false" rot="0">
                <a:off x="0" y="0"/>
                <a:ext cx="2573830" cy="608132"/>
              </a:xfrm>
              <a:custGeom>
                <a:avLst/>
                <a:gdLst/>
                <a:ahLst/>
                <a:cxnLst/>
                <a:rect r="r" b="b" t="t" l="l"/>
                <a:pathLst>
                  <a:path h="608132" w="2573830">
                    <a:moveTo>
                      <a:pt x="22104" y="0"/>
                    </a:moveTo>
                    <a:lnTo>
                      <a:pt x="2551726" y="0"/>
                    </a:lnTo>
                    <a:cubicBezTo>
                      <a:pt x="2557588" y="0"/>
                      <a:pt x="2563210" y="2329"/>
                      <a:pt x="2567356" y="6474"/>
                    </a:cubicBezTo>
                    <a:cubicBezTo>
                      <a:pt x="2571501" y="10619"/>
                      <a:pt x="2573830" y="16242"/>
                      <a:pt x="2573830" y="22104"/>
                    </a:cubicBezTo>
                    <a:lnTo>
                      <a:pt x="2573830" y="586028"/>
                    </a:lnTo>
                    <a:cubicBezTo>
                      <a:pt x="2573830" y="591891"/>
                      <a:pt x="2571501" y="597513"/>
                      <a:pt x="2567356" y="601658"/>
                    </a:cubicBezTo>
                    <a:cubicBezTo>
                      <a:pt x="2563210" y="605804"/>
                      <a:pt x="2557588" y="608132"/>
                      <a:pt x="2551726" y="608132"/>
                    </a:cubicBezTo>
                    <a:lnTo>
                      <a:pt x="22104" y="608132"/>
                    </a:lnTo>
                    <a:cubicBezTo>
                      <a:pt x="16242" y="608132"/>
                      <a:pt x="10619" y="605804"/>
                      <a:pt x="6474" y="601658"/>
                    </a:cubicBezTo>
                    <a:cubicBezTo>
                      <a:pt x="2329" y="597513"/>
                      <a:pt x="0" y="591891"/>
                      <a:pt x="0" y="586028"/>
                    </a:cubicBezTo>
                    <a:lnTo>
                      <a:pt x="0" y="22104"/>
                    </a:lnTo>
                    <a:cubicBezTo>
                      <a:pt x="0" y="16242"/>
                      <a:pt x="2329" y="10619"/>
                      <a:pt x="6474" y="6474"/>
                    </a:cubicBezTo>
                    <a:cubicBezTo>
                      <a:pt x="10619" y="2329"/>
                      <a:pt x="16242" y="0"/>
                      <a:pt x="22104" y="0"/>
                    </a:cubicBezTo>
                    <a:close/>
                  </a:path>
                </a:pathLst>
              </a:custGeom>
              <a:solidFill>
                <a:srgbClr val="F8EDE3">
                  <a:alpha val="65882"/>
                </a:srgbClr>
              </a:solidFill>
            </p:spPr>
          </p:sp>
          <p:sp>
            <p:nvSpPr>
              <p:cNvPr name="TextBox 20" id="20"/>
              <p:cNvSpPr txBox="true"/>
              <p:nvPr/>
            </p:nvSpPr>
            <p:spPr>
              <a:xfrm>
                <a:off x="0" y="-171450"/>
                <a:ext cx="2573829" cy="779582"/>
              </a:xfrm>
              <a:prstGeom prst="rect">
                <a:avLst/>
              </a:prstGeom>
            </p:spPr>
            <p:txBody>
              <a:bodyPr anchor="ctr" rtlCol="false" tIns="50800" lIns="50800" bIns="50800" rIns="50800"/>
              <a:lstStyle/>
              <a:p>
                <a:pPr algn="ctr">
                  <a:lnSpc>
                    <a:spcPts val="2050"/>
                  </a:lnSpc>
                </a:pPr>
              </a:p>
            </p:txBody>
          </p:sp>
        </p:grpSp>
        <p:sp>
          <p:nvSpPr>
            <p:cNvPr name="Freeform 21" id="21"/>
            <p:cNvSpPr/>
            <p:nvPr/>
          </p:nvSpPr>
          <p:spPr>
            <a:xfrm flipH="false" flipV="false" rot="0">
              <a:off x="11332251" y="0"/>
              <a:ext cx="1903562" cy="3788659"/>
            </a:xfrm>
            <a:custGeom>
              <a:avLst/>
              <a:gdLst/>
              <a:ahLst/>
              <a:cxnLst/>
              <a:rect r="r" b="b" t="t" l="l"/>
              <a:pathLst>
                <a:path h="3788659" w="1903562">
                  <a:moveTo>
                    <a:pt x="0" y="0"/>
                  </a:moveTo>
                  <a:lnTo>
                    <a:pt x="1903562" y="0"/>
                  </a:lnTo>
                  <a:lnTo>
                    <a:pt x="1903562" y="3788659"/>
                  </a:lnTo>
                  <a:lnTo>
                    <a:pt x="0" y="3788659"/>
                  </a:lnTo>
                  <a:lnTo>
                    <a:pt x="0" y="0"/>
                  </a:lnTo>
                  <a:close/>
                </a:path>
              </a:pathLst>
            </a:custGeom>
            <a:blipFill>
              <a:blip r:embed="rId7"/>
              <a:stretch>
                <a:fillRect l="0" t="0" r="0" b="0"/>
              </a:stretch>
            </a:blipFill>
          </p:spPr>
        </p:sp>
        <p:sp>
          <p:nvSpPr>
            <p:cNvPr name="TextBox 22" id="22"/>
            <p:cNvSpPr txBox="true"/>
            <p:nvPr/>
          </p:nvSpPr>
          <p:spPr>
            <a:xfrm rot="0">
              <a:off x="302514" y="1034486"/>
              <a:ext cx="11981518" cy="2744470"/>
            </a:xfrm>
            <a:prstGeom prst="rect">
              <a:avLst/>
            </a:prstGeom>
          </p:spPr>
          <p:txBody>
            <a:bodyPr anchor="t" rtlCol="false" tIns="0" lIns="0" bIns="0" rIns="0">
              <a:spAutoFit/>
            </a:bodyPr>
            <a:lstStyle/>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1957年生まれ。</a:t>
              </a:r>
            </a:p>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日本調理師専門学校卒業後、 フランス料理店に入店。その後神戸や銀座の</a:t>
              </a:r>
            </a:p>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名店を経てイタリアンの魅力にひかれて 1986年にイタリアに渡る。</a:t>
              </a:r>
            </a:p>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 名店「エノテカ・ピンキオーリ」を皮切りに、各地の郷土料理を学ぶため</a:t>
              </a:r>
            </a:p>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14店舗で修業。</a:t>
              </a:r>
            </a:p>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 帰国後、「リストランテ山崎」を経て、</a:t>
              </a:r>
            </a:p>
            <a:p>
              <a:pPr algn="just">
                <a:lnSpc>
                  <a:spcPts val="2340"/>
                </a:lnSpc>
              </a:pPr>
              <a:r>
                <a:rPr lang="en-US" sz="1800" spc="89">
                  <a:solidFill>
                    <a:srgbClr val="000000"/>
                  </a:solidFill>
                  <a:latin typeface="Source Han Serif JP SemiBold"/>
                  <a:ea typeface="Source Han Serif JP SemiBold"/>
                  <a:cs typeface="Source Han Serif JP SemiBold"/>
                  <a:sym typeface="Source Han Serif JP SemiBold"/>
                </a:rPr>
                <a:t>1990 年「リストランテ アクアパッツァ」をオー プンし、料理長に就任。</a:t>
              </a:r>
            </a:p>
          </p:txBody>
        </p:sp>
      </p:grpSp>
      <p:sp>
        <p:nvSpPr>
          <p:cNvPr name="TextBox 23" id="23"/>
          <p:cNvSpPr txBox="true"/>
          <p:nvPr/>
        </p:nvSpPr>
        <p:spPr>
          <a:xfrm rot="0">
            <a:off x="2180940" y="547777"/>
            <a:ext cx="6347939" cy="580544"/>
          </a:xfrm>
          <a:prstGeom prst="rect">
            <a:avLst/>
          </a:prstGeom>
        </p:spPr>
        <p:txBody>
          <a:bodyPr anchor="t" rtlCol="false" tIns="0" lIns="0" bIns="0" rIns="0">
            <a:spAutoFit/>
          </a:bodyPr>
          <a:lstStyle/>
          <a:p>
            <a:pPr algn="ctr">
              <a:lnSpc>
                <a:spcPts val="4751"/>
              </a:lnSpc>
              <a:spcBef>
                <a:spcPct val="0"/>
              </a:spcBef>
            </a:pPr>
            <a:r>
              <a:rPr lang="en-US" sz="3393" spc="217">
                <a:solidFill>
                  <a:srgbClr val="560216"/>
                </a:solidFill>
                <a:latin typeface="Source Han Serif JP SemiBold"/>
                <a:ea typeface="Source Han Serif JP SemiBold"/>
                <a:cs typeface="Source Han Serif JP SemiBold"/>
                <a:sym typeface="Source Han Serif JP SemiBold"/>
              </a:rPr>
              <a:t>今月のこだわり監修者</a:t>
            </a:r>
          </a:p>
        </p:txBody>
      </p:sp>
      <p:grpSp>
        <p:nvGrpSpPr>
          <p:cNvPr name="Group 24" id="24"/>
          <p:cNvGrpSpPr/>
          <p:nvPr/>
        </p:nvGrpSpPr>
        <p:grpSpPr>
          <a:xfrm rot="0">
            <a:off x="-122466" y="11189036"/>
            <a:ext cx="10963124" cy="2668503"/>
            <a:chOff x="0" y="0"/>
            <a:chExt cx="14617498" cy="3558004"/>
          </a:xfrm>
        </p:grpSpPr>
        <p:grpSp>
          <p:nvGrpSpPr>
            <p:cNvPr name="Group 25" id="25"/>
            <p:cNvGrpSpPr/>
            <p:nvPr/>
          </p:nvGrpSpPr>
          <p:grpSpPr>
            <a:xfrm rot="0">
              <a:off x="0" y="0"/>
              <a:ext cx="14617498" cy="3558004"/>
              <a:chOff x="0" y="0"/>
              <a:chExt cx="2778036" cy="676194"/>
            </a:xfrm>
          </p:grpSpPr>
          <p:sp>
            <p:nvSpPr>
              <p:cNvPr name="Freeform 26" id="26"/>
              <p:cNvSpPr/>
              <p:nvPr/>
            </p:nvSpPr>
            <p:spPr>
              <a:xfrm flipH="false" flipV="false" rot="0">
                <a:off x="0" y="0"/>
                <a:ext cx="2778035" cy="676194"/>
              </a:xfrm>
              <a:custGeom>
                <a:avLst/>
                <a:gdLst/>
                <a:ahLst/>
                <a:cxnLst/>
                <a:rect r="r" b="b" t="t" l="l"/>
                <a:pathLst>
                  <a:path h="676194" w="2778035">
                    <a:moveTo>
                      <a:pt x="3531" y="0"/>
                    </a:moveTo>
                    <a:lnTo>
                      <a:pt x="2774505" y="0"/>
                    </a:lnTo>
                    <a:cubicBezTo>
                      <a:pt x="2775441" y="0"/>
                      <a:pt x="2776339" y="372"/>
                      <a:pt x="2777001" y="1034"/>
                    </a:cubicBezTo>
                    <a:cubicBezTo>
                      <a:pt x="2777663" y="1696"/>
                      <a:pt x="2778035" y="2594"/>
                      <a:pt x="2778035" y="3531"/>
                    </a:cubicBezTo>
                    <a:lnTo>
                      <a:pt x="2778035" y="672663"/>
                    </a:lnTo>
                    <a:cubicBezTo>
                      <a:pt x="2778035" y="673599"/>
                      <a:pt x="2777663" y="674497"/>
                      <a:pt x="2777001" y="675160"/>
                    </a:cubicBezTo>
                    <a:cubicBezTo>
                      <a:pt x="2776339" y="675822"/>
                      <a:pt x="2775441" y="676194"/>
                      <a:pt x="2774505" y="676194"/>
                    </a:cubicBezTo>
                    <a:lnTo>
                      <a:pt x="3531" y="676194"/>
                    </a:lnTo>
                    <a:cubicBezTo>
                      <a:pt x="2594" y="676194"/>
                      <a:pt x="1696" y="675822"/>
                      <a:pt x="1034" y="675160"/>
                    </a:cubicBezTo>
                    <a:cubicBezTo>
                      <a:pt x="372" y="674497"/>
                      <a:pt x="0" y="673599"/>
                      <a:pt x="0" y="672663"/>
                    </a:cubicBezTo>
                    <a:lnTo>
                      <a:pt x="0" y="3531"/>
                    </a:lnTo>
                    <a:cubicBezTo>
                      <a:pt x="0" y="2594"/>
                      <a:pt x="372" y="1696"/>
                      <a:pt x="1034" y="1034"/>
                    </a:cubicBezTo>
                    <a:cubicBezTo>
                      <a:pt x="1696" y="372"/>
                      <a:pt x="2594" y="0"/>
                      <a:pt x="3531" y="0"/>
                    </a:cubicBezTo>
                    <a:close/>
                  </a:path>
                </a:pathLst>
              </a:custGeom>
              <a:solidFill>
                <a:srgbClr val="A98F7B"/>
              </a:solidFill>
            </p:spPr>
          </p:sp>
          <p:sp>
            <p:nvSpPr>
              <p:cNvPr name="TextBox 27" id="27"/>
              <p:cNvSpPr txBox="true"/>
              <p:nvPr/>
            </p:nvSpPr>
            <p:spPr>
              <a:xfrm>
                <a:off x="0" y="-171450"/>
                <a:ext cx="2778036" cy="847644"/>
              </a:xfrm>
              <a:prstGeom prst="rect">
                <a:avLst/>
              </a:prstGeom>
            </p:spPr>
            <p:txBody>
              <a:bodyPr anchor="ctr" rtlCol="false" tIns="50800" lIns="50800" bIns="50800" rIns="50800"/>
              <a:lstStyle/>
              <a:p>
                <a:pPr algn="ctr">
                  <a:lnSpc>
                    <a:spcPts val="2050"/>
                  </a:lnSpc>
                </a:pPr>
              </a:p>
            </p:txBody>
          </p:sp>
        </p:grpSp>
        <p:sp>
          <p:nvSpPr>
            <p:cNvPr name="Freeform 28" id="28"/>
            <p:cNvSpPr/>
            <p:nvPr/>
          </p:nvSpPr>
          <p:spPr>
            <a:xfrm flipH="false" flipV="false" rot="0">
              <a:off x="568767" y="403950"/>
              <a:ext cx="7206715" cy="2750103"/>
            </a:xfrm>
            <a:custGeom>
              <a:avLst/>
              <a:gdLst/>
              <a:ahLst/>
              <a:cxnLst/>
              <a:rect r="r" b="b" t="t" l="l"/>
              <a:pathLst>
                <a:path h="2750103" w="7206715">
                  <a:moveTo>
                    <a:pt x="0" y="0"/>
                  </a:moveTo>
                  <a:lnTo>
                    <a:pt x="7206714" y="0"/>
                  </a:lnTo>
                  <a:lnTo>
                    <a:pt x="7206714" y="2750104"/>
                  </a:lnTo>
                  <a:lnTo>
                    <a:pt x="0" y="2750104"/>
                  </a:lnTo>
                  <a:lnTo>
                    <a:pt x="0" y="0"/>
                  </a:lnTo>
                  <a:close/>
                </a:path>
              </a:pathLst>
            </a:custGeom>
            <a:blipFill>
              <a:blip r:embed="rId8"/>
              <a:stretch>
                <a:fillRect l="0" t="0" r="0" b="0"/>
              </a:stretch>
            </a:blipFill>
          </p:spPr>
        </p:sp>
        <p:sp>
          <p:nvSpPr>
            <p:cNvPr name="TextBox 29" id="29"/>
            <p:cNvSpPr txBox="true"/>
            <p:nvPr/>
          </p:nvSpPr>
          <p:spPr>
            <a:xfrm rot="0">
              <a:off x="8216056" y="1796862"/>
              <a:ext cx="5866424" cy="1244412"/>
            </a:xfrm>
            <a:prstGeom prst="rect">
              <a:avLst/>
            </a:prstGeom>
          </p:spPr>
          <p:txBody>
            <a:bodyPr anchor="t" rtlCol="false" tIns="0" lIns="0" bIns="0" rIns="0">
              <a:spAutoFit/>
            </a:bodyPr>
            <a:lstStyle/>
            <a:p>
              <a:pPr algn="l">
                <a:lnSpc>
                  <a:spcPts val="2561"/>
                </a:lnSpc>
              </a:pPr>
              <a:r>
                <a:rPr lang="en-US" sz="1829" spc="117">
                  <a:solidFill>
                    <a:srgbClr val="FFFFFF"/>
                  </a:solidFill>
                  <a:latin typeface="Source Han Serif JP SemiBold"/>
                  <a:ea typeface="Source Han Serif JP SemiBold"/>
                  <a:cs typeface="Source Han Serif JP SemiBold"/>
                  <a:sym typeface="Source Han Serif JP SemiBold"/>
                </a:rPr>
                <a:t>東京都港区南青山2-27-18 </a:t>
              </a:r>
            </a:p>
            <a:p>
              <a:pPr algn="l">
                <a:lnSpc>
                  <a:spcPts val="2561"/>
                </a:lnSpc>
              </a:pPr>
              <a:r>
                <a:rPr lang="en-US" sz="1829" spc="117">
                  <a:solidFill>
                    <a:srgbClr val="FFFFFF"/>
                  </a:solidFill>
                  <a:latin typeface="Source Han Serif JP SemiBold"/>
                  <a:ea typeface="Source Han Serif JP SemiBold"/>
                  <a:cs typeface="Source Han Serif JP SemiBold"/>
                  <a:sym typeface="Source Han Serif JP SemiBold"/>
                </a:rPr>
                <a:t>青山エムズタワーパサージュ青山 2F</a:t>
              </a:r>
            </a:p>
            <a:p>
              <a:pPr algn="l">
                <a:lnSpc>
                  <a:spcPts val="2561"/>
                </a:lnSpc>
                <a:spcBef>
                  <a:spcPct val="0"/>
                </a:spcBef>
              </a:pPr>
              <a:r>
                <a:rPr lang="en-US" sz="1829" spc="117">
                  <a:solidFill>
                    <a:srgbClr val="FFFFFF"/>
                  </a:solidFill>
                  <a:latin typeface="Source Han Serif JP SemiBold"/>
                  <a:ea typeface="Source Han Serif JP SemiBold"/>
                  <a:cs typeface="Source Han Serif JP SemiBold"/>
                  <a:sym typeface="Source Han Serif JP SemiBold"/>
                </a:rPr>
                <a:t>外苑前徒歩2分</a:t>
              </a:r>
            </a:p>
          </p:txBody>
        </p:sp>
        <p:sp>
          <p:nvSpPr>
            <p:cNvPr name="TextBox 30" id="30"/>
            <p:cNvSpPr txBox="true"/>
            <p:nvPr/>
          </p:nvSpPr>
          <p:spPr>
            <a:xfrm rot="0">
              <a:off x="8216056" y="403225"/>
              <a:ext cx="5866424" cy="1244412"/>
            </a:xfrm>
            <a:prstGeom prst="rect">
              <a:avLst/>
            </a:prstGeom>
          </p:spPr>
          <p:txBody>
            <a:bodyPr anchor="t" rtlCol="false" tIns="0" lIns="0" bIns="0" rIns="0">
              <a:spAutoFit/>
            </a:bodyPr>
            <a:lstStyle/>
            <a:p>
              <a:pPr algn="l">
                <a:lnSpc>
                  <a:spcPts val="2561"/>
                </a:lnSpc>
              </a:pPr>
              <a:r>
                <a:rPr lang="en-US" sz="1829" spc="117">
                  <a:solidFill>
                    <a:srgbClr val="FFFFFF"/>
                  </a:solidFill>
                  <a:latin typeface="Source Han Serif JP SemiBold"/>
                  <a:ea typeface="Source Han Serif JP SemiBold"/>
                  <a:cs typeface="Source Han Serif JP SemiBold"/>
                  <a:sym typeface="Source Han Serif JP SemiBold"/>
                </a:rPr>
                <a:t>11:30 </a:t>
              </a:r>
              <a:r>
                <a:rPr lang="en-US" sz="1829" spc="117">
                  <a:solidFill>
                    <a:srgbClr val="FFFFFF"/>
                  </a:solidFill>
                  <a:latin typeface="Source Han Serif JP SemiBold"/>
                  <a:ea typeface="Source Han Serif JP SemiBold"/>
                  <a:cs typeface="Source Han Serif JP SemiBold"/>
                  <a:sym typeface="Source Han Serif JP SemiBold"/>
                </a:rPr>
                <a:t>- 15:00　L.O. 料理14:00</a:t>
              </a:r>
            </a:p>
            <a:p>
              <a:pPr algn="l">
                <a:lnSpc>
                  <a:spcPts val="2561"/>
                </a:lnSpc>
                <a:spcBef>
                  <a:spcPct val="0"/>
                </a:spcBef>
              </a:pPr>
              <a:r>
                <a:rPr lang="en-US" sz="1829" spc="117">
                  <a:solidFill>
                    <a:srgbClr val="FFFFFF"/>
                  </a:solidFill>
                  <a:latin typeface="Source Han Serif JP SemiBold"/>
                  <a:ea typeface="Source Han Serif JP SemiBold"/>
                  <a:cs typeface="Source Han Serif JP SemiBold"/>
                  <a:sym typeface="Source Han Serif JP SemiBold"/>
                </a:rPr>
                <a:t>17:30 - 23:00　L.O. 料理20:00</a:t>
              </a:r>
            </a:p>
            <a:p>
              <a:pPr algn="l">
                <a:lnSpc>
                  <a:spcPts val="2561"/>
                </a:lnSpc>
                <a:spcBef>
                  <a:spcPct val="0"/>
                </a:spcBef>
              </a:pPr>
              <a:r>
                <a:rPr lang="en-US" sz="1829" spc="117">
                  <a:solidFill>
                    <a:srgbClr val="FFFFFF"/>
                  </a:solidFill>
                  <a:latin typeface="Source Han Serif JP SemiBold"/>
                  <a:ea typeface="Source Han Serif JP SemiBold"/>
                  <a:cs typeface="Source Han Serif JP SemiBold"/>
                  <a:sym typeface="Source Han Serif JP SemiBold"/>
                </a:rPr>
                <a:t>無休</a:t>
              </a:r>
            </a:p>
          </p:txBody>
        </p:sp>
      </p:grpSp>
      <p:sp>
        <p:nvSpPr>
          <p:cNvPr name="Freeform 31" id="31"/>
          <p:cNvSpPr/>
          <p:nvPr/>
        </p:nvSpPr>
        <p:spPr>
          <a:xfrm flipH="false" flipV="false" rot="0">
            <a:off x="9622800" y="14050800"/>
            <a:ext cx="936736" cy="936736"/>
          </a:xfrm>
          <a:custGeom>
            <a:avLst/>
            <a:gdLst/>
            <a:ahLst/>
            <a:cxnLst/>
            <a:rect r="r" b="b" t="t" l="l"/>
            <a:pathLst>
              <a:path h="936736" w="936736">
                <a:moveTo>
                  <a:pt x="0" y="0"/>
                </a:moveTo>
                <a:lnTo>
                  <a:pt x="936736" y="0"/>
                </a:lnTo>
                <a:lnTo>
                  <a:pt x="936736" y="936736"/>
                </a:lnTo>
                <a:lnTo>
                  <a:pt x="0" y="936736"/>
                </a:lnTo>
                <a:lnTo>
                  <a:pt x="0" y="0"/>
                </a:lnTo>
                <a:close/>
              </a:path>
            </a:pathLst>
          </a:custGeom>
          <a:blipFill>
            <a:blip r:embed="rId9"/>
            <a:stretch>
              <a:fillRect l="-8550" t="-8550" r="-9537" b="-9537"/>
            </a:stretch>
          </a:blipFill>
        </p:spPr>
      </p:sp>
      <p:sp>
        <p:nvSpPr>
          <p:cNvPr name="TextBox 32" id="32"/>
          <p:cNvSpPr txBox="true"/>
          <p:nvPr/>
        </p:nvSpPr>
        <p:spPr>
          <a:xfrm rot="0">
            <a:off x="8504234" y="14685774"/>
            <a:ext cx="1118566" cy="225585"/>
          </a:xfrm>
          <a:prstGeom prst="rect">
            <a:avLst/>
          </a:prstGeom>
        </p:spPr>
        <p:txBody>
          <a:bodyPr anchor="t" rtlCol="false" tIns="0" lIns="0" bIns="0" rIns="0">
            <a:spAutoFit/>
          </a:bodyPr>
          <a:lstStyle/>
          <a:p>
            <a:pPr algn="ctr">
              <a:lnSpc>
                <a:spcPts val="1979"/>
              </a:lnSpc>
              <a:spcBef>
                <a:spcPct val="0"/>
              </a:spcBef>
            </a:pPr>
            <a:r>
              <a:rPr lang="en-US" b="true" sz="1414">
                <a:solidFill>
                  <a:srgbClr val="000000"/>
                </a:solidFill>
                <a:latin typeface="Noto Sans JP Medium"/>
                <a:ea typeface="Noto Sans JP Medium"/>
                <a:cs typeface="Noto Sans JP Medium"/>
                <a:sym typeface="Noto Sans JP Medium"/>
              </a:rPr>
              <a:t>ホームページ</a:t>
            </a:r>
          </a:p>
        </p:txBody>
      </p:sp>
      <p:grpSp>
        <p:nvGrpSpPr>
          <p:cNvPr name="Group 33" id="33"/>
          <p:cNvGrpSpPr/>
          <p:nvPr/>
        </p:nvGrpSpPr>
        <p:grpSpPr>
          <a:xfrm rot="0">
            <a:off x="-429140" y="1948583"/>
            <a:ext cx="4964519" cy="6393661"/>
            <a:chOff x="0" y="0"/>
            <a:chExt cx="6619359" cy="8524881"/>
          </a:xfrm>
        </p:grpSpPr>
        <p:sp>
          <p:nvSpPr>
            <p:cNvPr name="Freeform 34" id="34"/>
            <p:cNvSpPr/>
            <p:nvPr/>
          </p:nvSpPr>
          <p:spPr>
            <a:xfrm flipH="false" flipV="false" rot="0">
              <a:off x="584319" y="0"/>
              <a:ext cx="6035040" cy="8524881"/>
            </a:xfrm>
            <a:custGeom>
              <a:avLst/>
              <a:gdLst/>
              <a:ahLst/>
              <a:cxnLst/>
              <a:rect r="r" b="b" t="t" l="l"/>
              <a:pathLst>
                <a:path h="8524881" w="6035040">
                  <a:moveTo>
                    <a:pt x="0" y="0"/>
                  </a:moveTo>
                  <a:lnTo>
                    <a:pt x="6035040" y="0"/>
                  </a:lnTo>
                  <a:lnTo>
                    <a:pt x="6035040" y="8524881"/>
                  </a:lnTo>
                  <a:lnTo>
                    <a:pt x="0" y="8524881"/>
                  </a:lnTo>
                  <a:lnTo>
                    <a:pt x="0" y="0"/>
                  </a:lnTo>
                  <a:close/>
                </a:path>
              </a:pathLst>
            </a:custGeom>
            <a:blipFill>
              <a:blip r:embed="rId10"/>
              <a:stretch>
                <a:fillRect l="0" t="0" r="0" b="-25421"/>
              </a:stretch>
            </a:blipFill>
          </p:spPr>
        </p:sp>
        <p:sp>
          <p:nvSpPr>
            <p:cNvPr name="Freeform 35" id="35"/>
            <p:cNvSpPr/>
            <p:nvPr/>
          </p:nvSpPr>
          <p:spPr>
            <a:xfrm flipH="false" flipV="false" rot="0">
              <a:off x="0" y="0"/>
              <a:ext cx="1512846" cy="8520407"/>
            </a:xfrm>
            <a:custGeom>
              <a:avLst/>
              <a:gdLst/>
              <a:ahLst/>
              <a:cxnLst/>
              <a:rect r="r" b="b" t="t" l="l"/>
              <a:pathLst>
                <a:path h="8520407" w="1512846">
                  <a:moveTo>
                    <a:pt x="0" y="0"/>
                  </a:moveTo>
                  <a:lnTo>
                    <a:pt x="1512846" y="0"/>
                  </a:lnTo>
                  <a:lnTo>
                    <a:pt x="1512846" y="8520407"/>
                  </a:lnTo>
                  <a:lnTo>
                    <a:pt x="0" y="852040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6" id="36"/>
            <p:cNvSpPr txBox="true"/>
            <p:nvPr/>
          </p:nvSpPr>
          <p:spPr>
            <a:xfrm rot="-5400000">
              <a:off x="-933574" y="5976861"/>
              <a:ext cx="3856931" cy="1035908"/>
            </a:xfrm>
            <a:prstGeom prst="rect">
              <a:avLst/>
            </a:prstGeom>
          </p:spPr>
          <p:txBody>
            <a:bodyPr anchor="t" rtlCol="false" tIns="0" lIns="0" bIns="0" rIns="0">
              <a:spAutoFit/>
            </a:bodyPr>
            <a:lstStyle/>
            <a:p>
              <a:pPr algn="l">
                <a:lnSpc>
                  <a:spcPts val="6541"/>
                </a:lnSpc>
              </a:pPr>
              <a:r>
                <a:rPr lang="en-US" sz="4672" spc="-74">
                  <a:solidFill>
                    <a:srgbClr val="D3BB87"/>
                  </a:solidFill>
                  <a:latin typeface="Open Sans Condensed"/>
                  <a:ea typeface="Open Sans Condensed"/>
                  <a:cs typeface="Open Sans Condensed"/>
                  <a:sym typeface="Open Sans Condensed"/>
                </a:rPr>
                <a:t>Italian cuisine</a:t>
              </a:r>
            </a:p>
          </p:txBody>
        </p:sp>
      </p:grpSp>
      <p:sp>
        <p:nvSpPr>
          <p:cNvPr name="AutoShape 37" id="37"/>
          <p:cNvSpPr/>
          <p:nvPr/>
        </p:nvSpPr>
        <p:spPr>
          <a:xfrm>
            <a:off x="5585721" y="3296443"/>
            <a:ext cx="3922399" cy="0"/>
          </a:xfrm>
          <a:prstGeom prst="line">
            <a:avLst/>
          </a:prstGeom>
          <a:ln cap="flat" w="19050">
            <a:solidFill>
              <a:srgbClr val="560216"/>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DAGqBBW7diQ</dc:identifier>
  <dcterms:modified xsi:type="dcterms:W3CDTF">2011-08-01T06:04:30Z</dcterms:modified>
  <cp:revision>1</cp:revision>
  <dc:title>監修店POP (ポスター（A3縦）)</dc:title>
</cp:coreProperties>
</file>