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10691800" cx="7559675"/>
  <p:notesSz cx="6858000" cy="9144000"/>
  <p:embeddedFontLst>
    <p:embeddedFont>
      <p:font typeface="BIZ UDPGothic"/>
      <p:regular r:id="rId8"/>
      <p:bold r:id="rId9"/>
    </p:embeddedFont>
    <p:embeddedFont>
      <p:font typeface="Noto Sans JP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  <p:ext uri="GoogleSlidesCustomDataVersion2">
      <go:slidesCustomData xmlns:go="http://customooxmlschemas.google.com/" r:id="rId12" roundtripDataSignature="AMtx7miqBpPstpoElVYXkvKTR2SknyyO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NotoSansJP-bold.fntdata"/><Relationship Id="rId10" Type="http://schemas.openxmlformats.org/officeDocument/2006/relationships/font" Target="fonts/NotoSansJP-regular.fntdata"/><Relationship Id="rId12" Type="http://customschemas.google.com/relationships/presentationmetadata" Target="metadata"/><Relationship Id="rId9" Type="http://schemas.openxmlformats.org/officeDocument/2006/relationships/font" Target="fonts/BIZUDPGothic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BIZUDPGothi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/>
          <p:nvPr>
            <p:ph idx="2" type="sldImg"/>
          </p:nvPr>
        </p:nvSpPr>
        <p:spPr>
          <a:xfrm>
            <a:off x="2217738" y="685800"/>
            <a:ext cx="2424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4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6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7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1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1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11" Type="http://schemas.openxmlformats.org/officeDocument/2006/relationships/image" Target="../media/image12.png"/><Relationship Id="rId10" Type="http://schemas.openxmlformats.org/officeDocument/2006/relationships/image" Target="../media/image8.jpg"/><Relationship Id="rId9" Type="http://schemas.openxmlformats.org/officeDocument/2006/relationships/image" Target="../media/image14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9.jpg"/><Relationship Id="rId6" Type="http://schemas.openxmlformats.org/officeDocument/2006/relationships/image" Target="../media/image11.jpg"/><Relationship Id="rId7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DE8DA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3585875" y="8124200"/>
            <a:ext cx="1672200" cy="1150800"/>
          </a:xfrm>
          <a:prstGeom prst="rect">
            <a:avLst/>
          </a:prstGeom>
          <a:solidFill>
            <a:srgbClr val="252B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3590475" y="9363950"/>
            <a:ext cx="3424800" cy="786600"/>
          </a:xfrm>
          <a:prstGeom prst="rect">
            <a:avLst/>
          </a:prstGeom>
          <a:noFill/>
          <a:ln cap="flat" cmpd="sng" w="9525">
            <a:solidFill>
              <a:srgbClr val="53430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4096250" y="3113524"/>
            <a:ext cx="2914800" cy="267000"/>
          </a:xfrm>
          <a:prstGeom prst="roundRect">
            <a:avLst>
              <a:gd fmla="val 16667" name="adj"/>
            </a:avLst>
          </a:prstGeom>
          <a:solidFill>
            <a:srgbClr val="7F6000"/>
          </a:solidFill>
          <a:ln>
            <a:noFill/>
          </a:ln>
        </p:spPr>
        <p:txBody>
          <a:bodyPr anchorCtr="0" anchor="ctr" bIns="67575" lIns="67575" spcFirstLastPara="1" rIns="67575" wrap="square" tIns="67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4"/>
              <a:buFont typeface="Arial"/>
              <a:buNone/>
            </a:pPr>
            <a:r>
              <a:rPr b="1" i="0" lang="ja" sz="1034" u="none" cap="none" strike="noStrike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想定人数         　　　　　　　　　　</a:t>
            </a:r>
            <a:r>
              <a:rPr b="1" i="0" lang="ja" sz="813" u="none" cap="none" strike="noStrike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　　　</a:t>
            </a:r>
            <a:r>
              <a:rPr b="1" i="0" lang="ja" sz="1108" u="none" cap="none" strike="noStrike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１０</a:t>
            </a:r>
            <a:r>
              <a:rPr b="1" i="0" lang="ja" sz="813" u="none" cap="none" strike="noStrike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名様想定</a:t>
            </a:r>
            <a:endParaRPr b="1" i="0" sz="813" u="none" cap="none" strike="noStrike">
              <a:solidFill>
                <a:srgbClr val="FFFFFF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4107843" y="4602936"/>
            <a:ext cx="2914800" cy="267000"/>
          </a:xfrm>
          <a:prstGeom prst="roundRect">
            <a:avLst>
              <a:gd fmla="val 16667" name="adj"/>
            </a:avLst>
          </a:prstGeom>
          <a:solidFill>
            <a:srgbClr val="7F6000"/>
          </a:solidFill>
          <a:ln>
            <a:noFill/>
          </a:ln>
        </p:spPr>
        <p:txBody>
          <a:bodyPr anchorCtr="0" anchor="ctr" bIns="67575" lIns="67575" spcFirstLastPara="1" rIns="67575" wrap="square" tIns="67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4"/>
              <a:buFont typeface="Arial"/>
              <a:buNone/>
            </a:pPr>
            <a:r>
              <a:rPr b="1" i="0" lang="ja" sz="1034" u="none" cap="none" strike="noStrike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冷製　　　　    　　　　　　　</a:t>
            </a:r>
            <a:r>
              <a:rPr b="1" i="0" lang="ja" sz="813" u="none" cap="none" strike="noStrike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　</a:t>
            </a:r>
            <a:endParaRPr b="1" i="0" sz="813" u="none" cap="none" strike="noStrike">
              <a:solidFill>
                <a:srgbClr val="FFFFFF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4096250" y="3504160"/>
            <a:ext cx="2914800" cy="267000"/>
          </a:xfrm>
          <a:prstGeom prst="roundRect">
            <a:avLst>
              <a:gd fmla="val 16667" name="adj"/>
            </a:avLst>
          </a:prstGeom>
          <a:solidFill>
            <a:srgbClr val="7F6000"/>
          </a:solidFill>
          <a:ln>
            <a:noFill/>
          </a:ln>
        </p:spPr>
        <p:txBody>
          <a:bodyPr anchorCtr="0" anchor="ctr" bIns="67575" lIns="67575" spcFirstLastPara="1" rIns="67575" wrap="square" tIns="67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4"/>
              <a:buFont typeface="Arial"/>
              <a:buNone/>
            </a:pPr>
            <a:r>
              <a:rPr b="1" i="0" lang="ja" sz="1034" u="none" cap="none" strike="noStrike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フィンガーフード</a:t>
            </a:r>
            <a:endParaRPr b="1" i="0" sz="1034" u="none" cap="none" strike="noStrike">
              <a:solidFill>
                <a:srgbClr val="FFFFFF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4107843" y="5163631"/>
            <a:ext cx="2914800" cy="267000"/>
          </a:xfrm>
          <a:prstGeom prst="roundRect">
            <a:avLst>
              <a:gd fmla="val 16667" name="adj"/>
            </a:avLst>
          </a:prstGeom>
          <a:solidFill>
            <a:srgbClr val="7F6000"/>
          </a:solidFill>
          <a:ln>
            <a:noFill/>
          </a:ln>
        </p:spPr>
        <p:txBody>
          <a:bodyPr anchorCtr="0" anchor="ctr" bIns="67575" lIns="67575" spcFirstLastPara="1" rIns="67575" wrap="square" tIns="67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4"/>
              <a:buFont typeface="Arial"/>
              <a:buNone/>
            </a:pPr>
            <a:r>
              <a:rPr b="1" i="0" lang="ja" sz="1034" u="none" cap="none" strike="noStrike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温製　　　　　　　　　　　　　　　</a:t>
            </a:r>
            <a:endParaRPr b="1" i="0" sz="813" u="none" cap="none" strike="noStrike">
              <a:solidFill>
                <a:srgbClr val="FFFFFF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4108189" y="3782469"/>
            <a:ext cx="2999400" cy="267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t" bIns="67575" lIns="67575" spcFirstLastPara="1" rIns="67575" wrap="square" tIns="67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1" i="0" lang="ja" sz="1034" u="none" cap="none" strike="noStrike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・合鴨ピンチョス</a:t>
            </a:r>
            <a:endParaRPr b="1" i="0" sz="1034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1" i="0" lang="ja" sz="1034" u="none" cap="none" strike="noStrike">
                <a:solidFill>
                  <a:schemeClr val="dk1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</a:t>
            </a:r>
            <a:r>
              <a:rPr b="1" i="0" lang="ja" sz="1034" u="none" cap="none" strike="noStrike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砂肝のピンチョス</a:t>
            </a:r>
            <a:endParaRPr b="1" i="0" sz="1034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1" i="0" lang="ja" sz="1034" u="none" cap="none" strike="noStrike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・ベーコンとほうれん草のミニキッシュ</a:t>
            </a:r>
            <a:endParaRPr b="1" i="0" sz="1034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4"/>
              <a:buFont typeface="Arial"/>
              <a:buNone/>
            </a:pPr>
            <a:r>
              <a:rPr b="1" i="0" lang="ja" sz="1034" u="none" cap="none" strike="noStrike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・たまごサンド</a:t>
            </a:r>
            <a:endParaRPr b="1" i="0" sz="1034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4148066" y="4850050"/>
            <a:ext cx="2914800" cy="267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t" bIns="67575" lIns="67575" spcFirstLastPara="1" rIns="67575" wrap="square" tIns="67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4"/>
              <a:buFont typeface="Arial"/>
              <a:buNone/>
            </a:pPr>
            <a:r>
              <a:rPr b="1" i="0" lang="ja" sz="1034" u="none" cap="none" strike="noStrike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・カップデリアソート</a:t>
            </a:r>
            <a:endParaRPr b="1" i="0" sz="1034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pic>
        <p:nvPicPr>
          <p:cNvPr id="62" name="Google Shape;62;p1" title="DSC_3607.jpg"/>
          <p:cNvPicPr preferRelativeResize="0"/>
          <p:nvPr/>
        </p:nvPicPr>
        <p:blipFill rotWithShape="1">
          <a:blip r:embed="rId3">
            <a:alphaModFix/>
          </a:blip>
          <a:srcRect b="605" l="6050" r="14552" t="24599"/>
          <a:stretch/>
        </p:blipFill>
        <p:spPr>
          <a:xfrm>
            <a:off x="498400" y="2361026"/>
            <a:ext cx="3446851" cy="216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 title="DSC_3857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23110" y="4582339"/>
            <a:ext cx="1722140" cy="1147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1615" y="254340"/>
            <a:ext cx="915126" cy="108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31511" y="357551"/>
            <a:ext cx="849890" cy="829358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"/>
          <p:cNvSpPr/>
          <p:nvPr/>
        </p:nvSpPr>
        <p:spPr>
          <a:xfrm>
            <a:off x="441349" y="1934676"/>
            <a:ext cx="6704400" cy="342600"/>
          </a:xfrm>
          <a:prstGeom prst="roundRect">
            <a:avLst>
              <a:gd fmla="val 14930" name="adj"/>
            </a:avLst>
          </a:prstGeom>
          <a:solidFill>
            <a:srgbClr val="75352C"/>
          </a:solidFill>
          <a:ln>
            <a:noFill/>
          </a:ln>
        </p:spPr>
        <p:txBody>
          <a:bodyPr anchorCtr="0" anchor="ctr" bIns="78300" lIns="78300" spcFirstLastPara="1" rIns="78300" wrap="square" tIns="783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0"/>
              <a:buFont typeface="Arial"/>
              <a:buNone/>
            </a:pPr>
            <a:r>
              <a:rPr b="0" i="0" lang="ja" sz="1386" u="none" cap="none" strike="noStrike">
                <a:solidFill>
                  <a:schemeClr val="lt1"/>
                </a:solidFill>
                <a:latin typeface="BIZ UDPGothic"/>
                <a:ea typeface="BIZ UDPGothic"/>
                <a:cs typeface="BIZ UDPGothic"/>
                <a:sym typeface="BIZ UDPGothic"/>
              </a:rPr>
              <a:t>懇親会、歓送迎会など、華やかなフードで、参加者様の絆をつなぎます。</a:t>
            </a:r>
            <a:endParaRPr b="1" i="0" sz="1284" u="none" cap="none" strike="noStrike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pic>
        <p:nvPicPr>
          <p:cNvPr id="67" name="Google Shape;6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26702" y="1003793"/>
            <a:ext cx="962800" cy="1146431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"/>
          <p:cNvSpPr/>
          <p:nvPr/>
        </p:nvSpPr>
        <p:spPr>
          <a:xfrm>
            <a:off x="4149221" y="5424690"/>
            <a:ext cx="2914800" cy="267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t" bIns="67575" lIns="67575" spcFirstLastPara="1" rIns="67575" wrap="square" tIns="67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4"/>
              <a:buFont typeface="Arial"/>
              <a:buNone/>
            </a:pPr>
            <a:r>
              <a:rPr b="1" i="0" lang="ja" sz="1034" u="none" cap="none" strike="noStrike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・肉巻きおにぎり</a:t>
            </a:r>
            <a:endParaRPr b="1" i="0" sz="1034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pic>
        <p:nvPicPr>
          <p:cNvPr id="69" name="Google Shape;69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1014" y="991547"/>
            <a:ext cx="962806" cy="107556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"/>
          <p:cNvSpPr txBox="1"/>
          <p:nvPr/>
        </p:nvSpPr>
        <p:spPr>
          <a:xfrm>
            <a:off x="0" y="1245931"/>
            <a:ext cx="7560000" cy="4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63375" lIns="63375" spcFirstLastPara="1" rIns="63375" wrap="square" tIns="6337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r>
              <a:rPr b="1" i="0" lang="ja" sz="1986" u="none" cap="none" strike="noStrike">
                <a:solidFill>
                  <a:srgbClr val="75352C"/>
                </a:solidFill>
                <a:latin typeface="BIZ UDPGothic"/>
                <a:ea typeface="BIZ UDPGothic"/>
                <a:cs typeface="BIZ UDPGothic"/>
                <a:sym typeface="BIZ UDPGothic"/>
              </a:rPr>
              <a:t>ケータリングサービスのご紹介</a:t>
            </a:r>
            <a:endParaRPr b="1" i="0" sz="1986" u="none" cap="none" strike="noStrike">
              <a:solidFill>
                <a:srgbClr val="75352C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71" name="Google Shape;71;p1"/>
          <p:cNvSpPr txBox="1"/>
          <p:nvPr/>
        </p:nvSpPr>
        <p:spPr>
          <a:xfrm>
            <a:off x="4026625" y="2380776"/>
            <a:ext cx="26247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ja" sz="1800" u="none" cap="none" strike="noStrike">
                <a:solidFill>
                  <a:srgbClr val="75352C"/>
                </a:solidFill>
                <a:latin typeface="BIZ UDPGothic"/>
                <a:ea typeface="BIZ UDPGothic"/>
                <a:cs typeface="BIZ UDPGothic"/>
                <a:sym typeface="BIZ UDPGothic"/>
              </a:rPr>
              <a:t>フィンガーフードプラン</a:t>
            </a:r>
            <a:endParaRPr b="1" i="0" sz="1800" u="none" cap="none" strike="noStrike">
              <a:solidFill>
                <a:srgbClr val="75352C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72" name="Google Shape;72;p1"/>
          <p:cNvSpPr/>
          <p:nvPr/>
        </p:nvSpPr>
        <p:spPr>
          <a:xfrm>
            <a:off x="526105" y="8235376"/>
            <a:ext cx="2914800" cy="267000"/>
          </a:xfrm>
          <a:prstGeom prst="roundRect">
            <a:avLst>
              <a:gd fmla="val 16667" name="adj"/>
            </a:avLst>
          </a:prstGeom>
          <a:solidFill>
            <a:srgbClr val="7F6000"/>
          </a:solidFill>
          <a:ln>
            <a:noFill/>
          </a:ln>
        </p:spPr>
        <p:txBody>
          <a:bodyPr anchorCtr="0" anchor="ctr" bIns="67575" lIns="67575" spcFirstLastPara="1" rIns="67575" wrap="square" tIns="67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4"/>
              <a:buFont typeface="Arial"/>
              <a:buNone/>
            </a:pPr>
            <a:r>
              <a:rPr b="1" i="0" lang="ja" sz="1034" u="none" cap="none" strike="noStrike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冷製　　　　    　　　　　　　</a:t>
            </a:r>
            <a:r>
              <a:rPr b="1" i="0" lang="ja" sz="813" u="none" cap="none" strike="noStrike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　</a:t>
            </a:r>
            <a:endParaRPr b="1" i="0" sz="813" u="none" cap="none" strike="noStrike">
              <a:solidFill>
                <a:srgbClr val="FFFFFF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73" name="Google Shape;73;p1"/>
          <p:cNvSpPr/>
          <p:nvPr/>
        </p:nvSpPr>
        <p:spPr>
          <a:xfrm>
            <a:off x="514512" y="7184267"/>
            <a:ext cx="2914800" cy="267000"/>
          </a:xfrm>
          <a:prstGeom prst="roundRect">
            <a:avLst>
              <a:gd fmla="val 16667" name="adj"/>
            </a:avLst>
          </a:prstGeom>
          <a:solidFill>
            <a:srgbClr val="7F6000"/>
          </a:solidFill>
          <a:ln>
            <a:noFill/>
          </a:ln>
        </p:spPr>
        <p:txBody>
          <a:bodyPr anchorCtr="0" anchor="ctr" bIns="67575" lIns="67575" spcFirstLastPara="1" rIns="67575" wrap="square" tIns="67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4"/>
              <a:buFont typeface="Arial"/>
              <a:buNone/>
            </a:pPr>
            <a:r>
              <a:rPr b="1" i="0" lang="ja" sz="1034" u="none" cap="none" strike="noStrike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フィンガーフード</a:t>
            </a:r>
            <a:endParaRPr b="1" i="0" sz="1034" u="none" cap="none" strike="noStrike">
              <a:solidFill>
                <a:srgbClr val="FFFFFF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74" name="Google Shape;74;p1"/>
          <p:cNvSpPr/>
          <p:nvPr/>
        </p:nvSpPr>
        <p:spPr>
          <a:xfrm>
            <a:off x="526105" y="8764294"/>
            <a:ext cx="2914800" cy="267000"/>
          </a:xfrm>
          <a:prstGeom prst="roundRect">
            <a:avLst>
              <a:gd fmla="val 16667" name="adj"/>
            </a:avLst>
          </a:prstGeom>
          <a:solidFill>
            <a:srgbClr val="7F6000"/>
          </a:solidFill>
          <a:ln>
            <a:noFill/>
          </a:ln>
        </p:spPr>
        <p:txBody>
          <a:bodyPr anchorCtr="0" anchor="ctr" bIns="67575" lIns="67575" spcFirstLastPara="1" rIns="67575" wrap="square" tIns="67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4"/>
              <a:buFont typeface="Arial"/>
              <a:buNone/>
            </a:pPr>
            <a:r>
              <a:rPr b="1" i="0" lang="ja" sz="1034" u="none" cap="none" strike="noStrike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温製　　　　　　　　　　　　　　　</a:t>
            </a:r>
            <a:endParaRPr b="1" i="0" sz="813" u="none" cap="none" strike="noStrike">
              <a:solidFill>
                <a:srgbClr val="FFFFFF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75" name="Google Shape;75;p1"/>
          <p:cNvSpPr/>
          <p:nvPr/>
        </p:nvSpPr>
        <p:spPr>
          <a:xfrm>
            <a:off x="526114" y="7446682"/>
            <a:ext cx="2914800" cy="267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t" bIns="67575" lIns="67575" spcFirstLastPara="1" rIns="67575" wrap="square" tIns="67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1" i="0" lang="ja" sz="1034" u="none" cap="none" strike="noStrike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・合鴨ピンチョス</a:t>
            </a:r>
            <a:endParaRPr b="1" i="0" sz="1034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1" i="0" lang="ja" sz="1034" u="none" cap="none" strike="noStrike">
                <a:solidFill>
                  <a:schemeClr val="dk1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</a:t>
            </a:r>
            <a:r>
              <a:rPr b="1" i="0" lang="ja" sz="1034" u="none" cap="none" strike="noStrike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砂肝のピンチョス</a:t>
            </a:r>
            <a:endParaRPr b="1" i="0" sz="1034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1" i="0" lang="ja" sz="1034" u="none" cap="none" strike="noStrike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・チーズバーガー</a:t>
            </a:r>
            <a:endParaRPr b="1" i="0" sz="1034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4"/>
              <a:buFont typeface="Arial"/>
              <a:buNone/>
            </a:pPr>
            <a:r>
              <a:rPr b="1" i="0" lang="ja" sz="1034" u="none" cap="none" strike="noStrike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・ロースかつサンド</a:t>
            </a:r>
            <a:endParaRPr b="1" i="0" sz="1034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76" name="Google Shape;76;p1"/>
          <p:cNvSpPr/>
          <p:nvPr/>
        </p:nvSpPr>
        <p:spPr>
          <a:xfrm>
            <a:off x="566328" y="8482489"/>
            <a:ext cx="2914800" cy="267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t" bIns="67575" lIns="67575" spcFirstLastPara="1" rIns="67575" wrap="square" tIns="67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4"/>
              <a:buFont typeface="Arial"/>
              <a:buNone/>
            </a:pPr>
            <a:r>
              <a:rPr b="1" i="0" lang="ja" sz="1034" u="none" cap="none" strike="noStrike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・カップデリアソート</a:t>
            </a:r>
            <a:endParaRPr b="1" i="0" sz="1034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77" name="Google Shape;77;p1"/>
          <p:cNvSpPr/>
          <p:nvPr/>
        </p:nvSpPr>
        <p:spPr>
          <a:xfrm>
            <a:off x="599257" y="9009464"/>
            <a:ext cx="2914800" cy="267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t" bIns="67575" lIns="67575" spcFirstLastPara="1" rIns="67575" wrap="square" tIns="67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4"/>
              <a:buFont typeface="Arial"/>
              <a:buNone/>
            </a:pPr>
            <a:r>
              <a:rPr b="1" i="0" lang="ja" sz="1034" u="none" cap="none" strike="noStrike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・サイコロステーキ</a:t>
            </a:r>
            <a:endParaRPr b="1" i="0" sz="1034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4"/>
              <a:buFont typeface="Arial"/>
              <a:buNone/>
            </a:pPr>
            <a:r>
              <a:rPr b="1" i="0" lang="ja" sz="1034" u="none" cap="none" strike="noStrike">
                <a:solidFill>
                  <a:schemeClr val="dk1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</a:t>
            </a:r>
            <a:r>
              <a:rPr b="1" i="0" lang="ja" sz="1034" u="none" cap="none" strike="noStrike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季節のパスタ</a:t>
            </a:r>
            <a:endParaRPr b="1" i="0" sz="1034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4"/>
              <a:buFont typeface="Arial"/>
              <a:buNone/>
            </a:pPr>
            <a:r>
              <a:rPr b="1" i="0" lang="ja" sz="1034" u="none" cap="none" strike="noStrike">
                <a:solidFill>
                  <a:schemeClr val="dk1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・肉巻きおにぎり</a:t>
            </a:r>
            <a:endParaRPr b="1" i="0" sz="1034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78" name="Google Shape;78;p1"/>
          <p:cNvSpPr/>
          <p:nvPr/>
        </p:nvSpPr>
        <p:spPr>
          <a:xfrm>
            <a:off x="520530" y="9636297"/>
            <a:ext cx="2914800" cy="267000"/>
          </a:xfrm>
          <a:prstGeom prst="roundRect">
            <a:avLst>
              <a:gd fmla="val 16667" name="adj"/>
            </a:avLst>
          </a:prstGeom>
          <a:solidFill>
            <a:srgbClr val="7F6000"/>
          </a:solidFill>
          <a:ln>
            <a:noFill/>
          </a:ln>
        </p:spPr>
        <p:txBody>
          <a:bodyPr anchorCtr="0" anchor="ctr" bIns="67575" lIns="67575" spcFirstLastPara="1" rIns="67575" wrap="square" tIns="67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4"/>
              <a:buFont typeface="Arial"/>
              <a:buNone/>
            </a:pPr>
            <a:r>
              <a:rPr b="1" i="0" lang="ja" sz="1034" u="none" cap="none" strike="noStrike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冷製　　　　    　　　　　　　</a:t>
            </a:r>
            <a:r>
              <a:rPr b="1" i="0" lang="ja" sz="813" u="none" cap="none" strike="noStrike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　</a:t>
            </a:r>
            <a:endParaRPr b="1" i="0" sz="813" u="none" cap="none" strike="noStrike">
              <a:solidFill>
                <a:srgbClr val="FFFFFF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79" name="Google Shape;79;p1"/>
          <p:cNvSpPr/>
          <p:nvPr/>
        </p:nvSpPr>
        <p:spPr>
          <a:xfrm>
            <a:off x="560753" y="9883410"/>
            <a:ext cx="2914800" cy="267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t" bIns="67575" lIns="67575" spcFirstLastPara="1" rIns="67575" wrap="square" tIns="67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4"/>
              <a:buFont typeface="Arial"/>
              <a:buNone/>
            </a:pPr>
            <a:r>
              <a:rPr b="1" i="0" lang="ja" sz="1034" u="none" cap="none" strike="noStrike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・チーズスティック</a:t>
            </a:r>
            <a:endParaRPr b="1" i="0" sz="1034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80" name="Google Shape;80;p1"/>
          <p:cNvSpPr/>
          <p:nvPr/>
        </p:nvSpPr>
        <p:spPr>
          <a:xfrm>
            <a:off x="514512" y="6798720"/>
            <a:ext cx="2914800" cy="267000"/>
          </a:xfrm>
          <a:prstGeom prst="roundRect">
            <a:avLst>
              <a:gd fmla="val 16667" name="adj"/>
            </a:avLst>
          </a:prstGeom>
          <a:solidFill>
            <a:srgbClr val="7F6000"/>
          </a:solidFill>
          <a:ln>
            <a:noFill/>
          </a:ln>
        </p:spPr>
        <p:txBody>
          <a:bodyPr anchorCtr="0" anchor="ctr" bIns="67575" lIns="67575" spcFirstLastPara="1" rIns="67575" wrap="square" tIns="67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4"/>
              <a:buFont typeface="Arial"/>
              <a:buNone/>
            </a:pPr>
            <a:r>
              <a:rPr b="1" i="0" lang="ja" sz="1034" u="none" cap="none" strike="noStrike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想定人数         　　　　　　　　　　</a:t>
            </a:r>
            <a:r>
              <a:rPr b="1" i="0" lang="ja" sz="813" u="none" cap="none" strike="noStrike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　　　</a:t>
            </a:r>
            <a:r>
              <a:rPr b="1" i="0" lang="ja" sz="1108" u="none" cap="none" strike="noStrike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10</a:t>
            </a:r>
            <a:r>
              <a:rPr b="1" i="0" lang="ja" sz="813" u="none" cap="none" strike="noStrike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名様想定</a:t>
            </a:r>
            <a:endParaRPr b="1" i="0" sz="813" u="none" cap="none" strike="noStrike">
              <a:solidFill>
                <a:srgbClr val="FFFFFF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pic>
        <p:nvPicPr>
          <p:cNvPr id="81" name="Google Shape;81;p1" title="28849ffafd39aa0df8a1abaa6c825e61bea053696202b1b678672a84bf585daf.png"/>
          <p:cNvPicPr preferRelativeResize="0"/>
          <p:nvPr/>
        </p:nvPicPr>
        <p:blipFill rotWithShape="1">
          <a:blip r:embed="rId8">
            <a:alphaModFix/>
          </a:blip>
          <a:srcRect b="3752" l="0" r="6085" t="7719"/>
          <a:stretch/>
        </p:blipFill>
        <p:spPr>
          <a:xfrm>
            <a:off x="3585533" y="5917603"/>
            <a:ext cx="3424850" cy="2152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" title="DSC_3364 のコピー.png"/>
          <p:cNvPicPr preferRelativeResize="0"/>
          <p:nvPr/>
        </p:nvPicPr>
        <p:blipFill rotWithShape="1">
          <a:blip r:embed="rId9">
            <a:alphaModFix/>
          </a:blip>
          <a:srcRect b="0" l="1531" r="1540" t="0"/>
          <a:stretch/>
        </p:blipFill>
        <p:spPr>
          <a:xfrm>
            <a:off x="3585538" y="8124206"/>
            <a:ext cx="1672125" cy="1148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" title="DSC_1075 (1).jpg"/>
          <p:cNvPicPr preferRelativeResize="0"/>
          <p:nvPr/>
        </p:nvPicPr>
        <p:blipFill rotWithShape="1">
          <a:blip r:embed="rId10">
            <a:alphaModFix/>
          </a:blip>
          <a:srcRect b="15628" l="32117" r="2270" t="18758"/>
          <a:stretch/>
        </p:blipFill>
        <p:spPr>
          <a:xfrm>
            <a:off x="5304798" y="8125090"/>
            <a:ext cx="1722136" cy="114781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"/>
          <p:cNvSpPr txBox="1"/>
          <p:nvPr/>
        </p:nvSpPr>
        <p:spPr>
          <a:xfrm>
            <a:off x="493306" y="5994800"/>
            <a:ext cx="28671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ja" sz="1800" u="none" cap="none" strike="noStrike">
                <a:solidFill>
                  <a:srgbClr val="75352C"/>
                </a:solidFill>
                <a:latin typeface="BIZ UDPGothic"/>
                <a:ea typeface="BIZ UDPGothic"/>
                <a:cs typeface="BIZ UDPGothic"/>
                <a:sym typeface="BIZ UDPGothic"/>
              </a:rPr>
              <a:t>ステーキ＆デザートプラン</a:t>
            </a:r>
            <a:endParaRPr b="1" i="0" sz="1800" u="none" cap="none" strike="noStrike">
              <a:solidFill>
                <a:srgbClr val="75352C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644495" y="9328120"/>
            <a:ext cx="3376800" cy="8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ja" sz="1000" u="none" cap="none" strike="noStrike">
                <a:solidFill>
                  <a:srgbClr val="53430F"/>
                </a:solidFill>
                <a:latin typeface="BIZ UDPGothic"/>
                <a:ea typeface="BIZ UDPGothic"/>
                <a:cs typeface="BIZ UDPGothic"/>
                <a:sym typeface="BIZ UDPGothic"/>
              </a:rPr>
              <a:t>キャンセルポリシー</a:t>
            </a:r>
            <a:endParaRPr b="0" i="0" sz="1000" u="none" cap="none" strike="noStrike">
              <a:solidFill>
                <a:srgbClr val="53430F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ja" sz="1000" u="none" cap="none" strike="noStrike">
                <a:solidFill>
                  <a:srgbClr val="53430F"/>
                </a:solidFill>
                <a:latin typeface="BIZ UDPGothic"/>
                <a:ea typeface="BIZ UDPGothic"/>
                <a:cs typeface="BIZ UDPGothic"/>
                <a:sym typeface="BIZ UDPGothic"/>
              </a:rPr>
              <a:t>開催日の7日前以降より、キャンセル料金が発生します。</a:t>
            </a:r>
            <a:br>
              <a:rPr b="0" i="0" lang="ja" sz="1000" u="none" cap="none" strike="noStrike">
                <a:solidFill>
                  <a:srgbClr val="53430F"/>
                </a:solidFill>
                <a:latin typeface="BIZ UDPGothic"/>
                <a:ea typeface="BIZ UDPGothic"/>
                <a:cs typeface="BIZ UDPGothic"/>
                <a:sym typeface="BIZ UDPGothic"/>
              </a:rPr>
            </a:br>
            <a:r>
              <a:rPr b="0" i="0" lang="ja" sz="1000" u="none" cap="none" strike="noStrike">
                <a:solidFill>
                  <a:srgbClr val="53430F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・7-6日前のキャンセル　　　　ご注文金額総額の80%</a:t>
            </a:r>
            <a:endParaRPr b="0" i="0" sz="1000" u="none" cap="none" strike="noStrike">
              <a:solidFill>
                <a:srgbClr val="53430F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ja" sz="1000" u="none" cap="none" strike="noStrike">
                <a:solidFill>
                  <a:srgbClr val="53430F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・5-2日前のキャンセル　　    ご注文金額総額の100%</a:t>
            </a:r>
            <a:endParaRPr b="0" i="0" sz="1000" u="none" cap="none" strike="noStrike">
              <a:solidFill>
                <a:srgbClr val="53430F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493311" y="6310232"/>
            <a:ext cx="28671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4"/>
              <a:buFont typeface="Arial"/>
              <a:buNone/>
            </a:pPr>
            <a:r>
              <a:rPr b="1" i="0" lang="ja" sz="1334" u="none" cap="none" strike="noStrike">
                <a:solidFill>
                  <a:srgbClr val="75352C"/>
                </a:solidFill>
                <a:latin typeface="BIZ UDPGothic"/>
                <a:ea typeface="BIZ UDPGothic"/>
                <a:cs typeface="BIZ UDPGothic"/>
                <a:sym typeface="BIZ UDPGothic"/>
              </a:rPr>
              <a:t>40,000円／(税別)</a:t>
            </a:r>
            <a:endParaRPr b="1" i="0" sz="1900" u="none" cap="none" strike="noStrike">
              <a:solidFill>
                <a:srgbClr val="75352C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4055529" y="2682578"/>
            <a:ext cx="28671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4"/>
              <a:buFont typeface="Arial"/>
              <a:buNone/>
            </a:pPr>
            <a:r>
              <a:rPr b="1" i="0" lang="ja" sz="1334" u="none" cap="none" strike="noStrike">
                <a:solidFill>
                  <a:srgbClr val="75352C"/>
                </a:solidFill>
                <a:latin typeface="BIZ UDPGothic"/>
                <a:ea typeface="BIZ UDPGothic"/>
                <a:cs typeface="BIZ UDPGothic"/>
                <a:sym typeface="BIZ UDPGothic"/>
              </a:rPr>
              <a:t>25,000円／(税別)</a:t>
            </a:r>
            <a:endParaRPr b="1" i="0" sz="1900" u="none" cap="none" strike="noStrike">
              <a:solidFill>
                <a:srgbClr val="75352C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512875" y="4585425"/>
            <a:ext cx="1672200" cy="1147800"/>
          </a:xfrm>
          <a:prstGeom prst="rect">
            <a:avLst/>
          </a:prstGeom>
          <a:solidFill>
            <a:srgbClr val="3B3E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" name="Google Shape;89;p1" title="DSC_3428.jpg"/>
          <p:cNvPicPr preferRelativeResize="0"/>
          <p:nvPr/>
        </p:nvPicPr>
        <p:blipFill rotWithShape="1">
          <a:blip r:embed="rId11">
            <a:alphaModFix/>
          </a:blip>
          <a:srcRect b="0" l="1531" r="1540" t="0"/>
          <a:stretch/>
        </p:blipFill>
        <p:spPr>
          <a:xfrm>
            <a:off x="509125" y="4587550"/>
            <a:ext cx="1675949" cy="1148649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0" y="633388"/>
            <a:ext cx="75600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63375" lIns="63375" spcFirstLastPara="1" rIns="63375" wrap="square" tIns="6337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r>
              <a:rPr b="0" i="0" lang="ja" sz="3486" u="none" cap="none" strike="noStrike">
                <a:solidFill>
                  <a:srgbClr val="75352C"/>
                </a:solidFill>
                <a:latin typeface="Georgia"/>
                <a:ea typeface="Georgia"/>
                <a:cs typeface="Georgia"/>
                <a:sym typeface="Georgia"/>
              </a:rPr>
              <a:t>CATERING  SERVICE</a:t>
            </a:r>
            <a:endParaRPr b="0" i="0" sz="3486" u="none" cap="none" strike="noStrike">
              <a:solidFill>
                <a:srgbClr val="75352C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DE8DA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/>
          <p:nvPr/>
        </p:nvSpPr>
        <p:spPr>
          <a:xfrm>
            <a:off x="3666476" y="4019789"/>
            <a:ext cx="459900" cy="487800"/>
          </a:xfrm>
          <a:prstGeom prst="ellipse">
            <a:avLst/>
          </a:prstGeom>
          <a:solidFill>
            <a:srgbClr val="90A5D2"/>
          </a:solidFill>
          <a:ln>
            <a:noFill/>
          </a:ln>
        </p:spPr>
        <p:txBody>
          <a:bodyPr anchorCtr="0" anchor="ctr" bIns="64925" lIns="64925" spcFirstLastPara="1" rIns="64925" wrap="square" tIns="64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4"/>
              <a:buFont typeface="Arial"/>
              <a:buNone/>
            </a:pPr>
            <a:r>
              <a:t/>
            </a:r>
            <a:endParaRPr b="0" i="0" sz="99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3731165" y="5038534"/>
            <a:ext cx="3340800" cy="10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64925" lIns="64925" spcFirstLastPara="1" rIns="64925" wrap="square" tIns="649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ja" sz="1065" u="none" cap="none" strike="noStrike">
                <a:solidFill>
                  <a:srgbClr val="595959"/>
                </a:solidFill>
                <a:latin typeface="BIZ UDPGothic"/>
                <a:ea typeface="BIZ UDPGothic"/>
                <a:cs typeface="BIZ UDPGothic"/>
                <a:sym typeface="BIZ UDPGothic"/>
              </a:rPr>
              <a:t>新年度や新プロジェクトのスタートにふさわしいケータリングです。アイデアが生まれやすい軽めの一皿から、エネルギーをチャージできるメイン、デザートまで、並べるだけで場が一気に前向きな空気に。チームの一体感づくりにご活用ください。</a:t>
            </a:r>
            <a:endParaRPr b="0" i="0" sz="1065" u="none" cap="none" strike="noStrike">
              <a:solidFill>
                <a:srgbClr val="595959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cxnSp>
        <p:nvCxnSpPr>
          <p:cNvPr id="97" name="Google Shape;97;p2"/>
          <p:cNvCxnSpPr/>
          <p:nvPr/>
        </p:nvCxnSpPr>
        <p:spPr>
          <a:xfrm>
            <a:off x="3713821" y="4911702"/>
            <a:ext cx="3481200" cy="0"/>
          </a:xfrm>
          <a:prstGeom prst="straightConnector1">
            <a:avLst/>
          </a:prstGeom>
          <a:noFill/>
          <a:ln cap="flat" cmpd="sng" w="9525">
            <a:solidFill>
              <a:srgbClr val="51454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8" name="Google Shape;98;p2"/>
          <p:cNvSpPr txBox="1"/>
          <p:nvPr/>
        </p:nvSpPr>
        <p:spPr>
          <a:xfrm>
            <a:off x="3731165" y="4156009"/>
            <a:ext cx="3491400" cy="6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64925" lIns="64925" spcFirstLastPara="1" rIns="64925" wrap="square" tIns="64925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5"/>
              <a:buFont typeface="Arial"/>
              <a:buNone/>
            </a:pPr>
            <a:r>
              <a:rPr b="0" i="0" lang="ja" sz="1420" u="none" cap="none" strike="noStrike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チームの熱量を一気に高める！</a:t>
            </a:r>
            <a:endParaRPr b="0" i="0" sz="1420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5"/>
              <a:buFont typeface="Arial"/>
              <a:buNone/>
            </a:pPr>
            <a:r>
              <a:rPr b="1" i="0" lang="ja" sz="1775" u="none" cap="none" strike="noStrike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キックオフや全社会議におすすめ</a:t>
            </a:r>
            <a:endParaRPr b="0" i="0" sz="1420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365856" y="2257838"/>
            <a:ext cx="530100" cy="562500"/>
          </a:xfrm>
          <a:prstGeom prst="ellipse">
            <a:avLst/>
          </a:prstGeom>
          <a:solidFill>
            <a:srgbClr val="D0C481"/>
          </a:solidFill>
          <a:ln>
            <a:noFill/>
          </a:ln>
        </p:spPr>
        <p:txBody>
          <a:bodyPr anchorCtr="0" anchor="ctr" bIns="64925" lIns="64925" spcFirstLastPara="1" rIns="64925" wrap="square" tIns="64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4"/>
              <a:buFont typeface="Arial"/>
              <a:buNone/>
            </a:pPr>
            <a:r>
              <a:t/>
            </a:r>
            <a:endParaRPr b="0" i="0" sz="99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0" name="Google Shape;100;p2"/>
          <p:cNvCxnSpPr/>
          <p:nvPr/>
        </p:nvCxnSpPr>
        <p:spPr>
          <a:xfrm>
            <a:off x="486442" y="2864859"/>
            <a:ext cx="3481200" cy="0"/>
          </a:xfrm>
          <a:prstGeom prst="straightConnector1">
            <a:avLst/>
          </a:prstGeom>
          <a:noFill/>
          <a:ln cap="flat" cmpd="sng" w="9525">
            <a:solidFill>
              <a:srgbClr val="51454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1" name="Google Shape;101;p2"/>
          <p:cNvSpPr txBox="1"/>
          <p:nvPr/>
        </p:nvSpPr>
        <p:spPr>
          <a:xfrm>
            <a:off x="514141" y="2109168"/>
            <a:ext cx="3491400" cy="6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64925" lIns="64925" spcFirstLastPara="1" rIns="64925" wrap="square" tIns="64925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5"/>
              <a:buFont typeface="Arial"/>
              <a:buNone/>
            </a:pPr>
            <a:r>
              <a:rPr b="0" i="0" lang="ja" sz="1420" u="none" cap="none" strike="noStrike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パーティー会場をカラフルに彩る！</a:t>
            </a:r>
            <a:endParaRPr b="0" i="0" sz="1420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5"/>
              <a:buFont typeface="Arial"/>
              <a:buNone/>
            </a:pPr>
            <a:r>
              <a:rPr b="1" i="0" lang="ja" sz="1775" u="none" cap="none" strike="noStrike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懇親会、歓送迎会におすすめ</a:t>
            </a:r>
            <a:endParaRPr b="0" i="0" sz="1420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514141" y="2971687"/>
            <a:ext cx="3251700" cy="8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64925" lIns="64925" spcFirstLastPara="1" rIns="64925" wrap="square" tIns="649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ja" sz="1065" u="none" cap="none" strike="noStrike">
                <a:solidFill>
                  <a:srgbClr val="595959"/>
                </a:solidFill>
                <a:latin typeface="BIZ UDPGothic"/>
                <a:ea typeface="BIZ UDPGothic"/>
                <a:cs typeface="BIZ UDPGothic"/>
                <a:sym typeface="BIZ UDPGothic"/>
              </a:rPr>
              <a:t>歓迎や送別にぴったりのケータリングです。一口料理から温かいメイン、デザートまで、並べるだけで華やかなテーブルに。“お疲れさま”と“これからよろしく”の気持ちをおいしい一皿で伝えませんか。</a:t>
            </a:r>
            <a:endParaRPr b="0" i="0" sz="1065" u="none" cap="none" strike="noStrike">
              <a:solidFill>
                <a:srgbClr val="595959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103" name="Google Shape;103;p2"/>
          <p:cNvSpPr/>
          <p:nvPr/>
        </p:nvSpPr>
        <p:spPr>
          <a:xfrm>
            <a:off x="514579" y="1823453"/>
            <a:ext cx="2812200" cy="250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t" bIns="63375" lIns="63375" spcFirstLastPara="1" rIns="63375" wrap="square" tIns="63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0"/>
              <a:buFont typeface="Arial"/>
              <a:buNone/>
            </a:pPr>
            <a:r>
              <a:rPr b="1" i="0" lang="ja" sz="970" u="none" cap="none" strike="noStrike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季節ごとの事例紹介</a:t>
            </a:r>
            <a:endParaRPr b="1" i="0" sz="970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-25" y="762893"/>
            <a:ext cx="75600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79775" lIns="79775" spcFirstLastPara="1" rIns="79775" wrap="square" tIns="79775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9"/>
              <a:buFont typeface="Arial"/>
              <a:buNone/>
            </a:pPr>
            <a:r>
              <a:rPr b="1" i="0" lang="ja" sz="1645" u="none" cap="none" strike="noStrike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オフィスを盛り上げる</a:t>
            </a:r>
            <a:endParaRPr b="1" i="0" sz="1645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9"/>
              <a:buFont typeface="Arial"/>
              <a:buNone/>
            </a:pPr>
            <a:r>
              <a:rPr b="1" i="0" lang="ja" sz="1645" u="none" cap="none" strike="noStrike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コミュニケーションフードをご提案いたします</a:t>
            </a:r>
            <a:endParaRPr b="1" i="0" sz="1645" u="none" cap="none" strike="noStrike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pic>
        <p:nvPicPr>
          <p:cNvPr id="105" name="Google Shape;10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1250" y="6259875"/>
            <a:ext cx="2765524" cy="391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"/>
          <p:cNvSpPr/>
          <p:nvPr/>
        </p:nvSpPr>
        <p:spPr>
          <a:xfrm>
            <a:off x="3658250" y="6730769"/>
            <a:ext cx="3570000" cy="2568900"/>
          </a:xfrm>
          <a:prstGeom prst="rect">
            <a:avLst/>
          </a:prstGeom>
          <a:solidFill>
            <a:srgbClr val="D0C481"/>
          </a:solidFill>
          <a:ln>
            <a:noFill/>
          </a:ln>
        </p:spPr>
        <p:txBody>
          <a:bodyPr anchorCtr="0" anchor="ctr" bIns="76425" lIns="76425" spcFirstLastPara="1" rIns="76425" wrap="square" tIns="76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70"/>
              <a:buFont typeface="Arial"/>
              <a:buNone/>
            </a:pPr>
            <a:r>
              <a:t/>
            </a:r>
            <a:endParaRPr b="0" i="0" sz="117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3812150" y="6830069"/>
            <a:ext cx="3262200" cy="24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76425" lIns="76425" spcFirstLastPara="1" rIns="76425" wrap="square" tIns="76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4"/>
              <a:buFont typeface="Arial"/>
              <a:buNone/>
            </a:pPr>
            <a:r>
              <a:rPr b="1" i="0" lang="ja" sz="1254" u="none" cap="none" strike="noStrike">
                <a:solidFill>
                  <a:schemeClr val="dk1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・お問い合わせ</a:t>
            </a:r>
            <a:endParaRPr b="1" i="0" sz="1254" u="none" cap="none" strike="noStrike">
              <a:solidFill>
                <a:schemeClr val="dk1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3"/>
              <a:buFont typeface="Arial"/>
              <a:buNone/>
            </a:pPr>
            <a:r>
              <a:rPr b="0" i="0" lang="ja" sz="1003" u="none" cap="none" strike="noStrike">
                <a:solidFill>
                  <a:schemeClr val="dk1"/>
                </a:solidFill>
                <a:latin typeface="BIZ UDPGothic"/>
                <a:ea typeface="BIZ UDPGothic"/>
                <a:cs typeface="BIZ UDPGothic"/>
                <a:sym typeface="BIZ UDPGothic"/>
              </a:rPr>
              <a:t>メールまたは食堂スタッフまでお問い合わせください。</a:t>
            </a:r>
            <a:endParaRPr b="0" i="0" sz="1003" u="none" cap="none" strike="noStrike">
              <a:solidFill>
                <a:schemeClr val="dk1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2"/>
              <a:buFont typeface="Arial"/>
              <a:buNone/>
            </a:pPr>
            <a:r>
              <a:t/>
            </a:r>
            <a:endParaRPr b="0" i="0" sz="872" u="none" cap="none" strike="noStrike">
              <a:solidFill>
                <a:schemeClr val="dk1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4"/>
              <a:buFont typeface="Arial"/>
              <a:buNone/>
            </a:pPr>
            <a:r>
              <a:rPr b="1" i="0" lang="ja" sz="1254" u="none" cap="none" strike="noStrike">
                <a:solidFill>
                  <a:schemeClr val="dk1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・お見積り・ご提案</a:t>
            </a:r>
            <a:endParaRPr b="1" i="0" sz="1254" u="none" cap="none" strike="noStrike">
              <a:solidFill>
                <a:schemeClr val="dk1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"/>
              <a:buFont typeface="Arial"/>
              <a:buNone/>
            </a:pPr>
            <a:r>
              <a:rPr b="0" i="0" lang="ja" sz="1003" u="none" cap="none" strike="noStrike">
                <a:solidFill>
                  <a:schemeClr val="dk1"/>
                </a:solidFill>
                <a:latin typeface="BIZ UDPGothic"/>
                <a:ea typeface="BIZ UDPGothic"/>
                <a:cs typeface="BIZ UDPGothic"/>
                <a:sym typeface="BIZ UDPGothic"/>
              </a:rPr>
              <a:t>ご要望に合わせたプランをご提案いたします。</a:t>
            </a:r>
            <a:endParaRPr b="0" i="0" sz="1003" u="none" cap="none" strike="noStrike">
              <a:solidFill>
                <a:schemeClr val="dk1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2"/>
              <a:buFont typeface="Arial"/>
              <a:buNone/>
            </a:pPr>
            <a:r>
              <a:t/>
            </a:r>
            <a:endParaRPr b="1" i="0" sz="872" u="sng" cap="none" strike="noStrike">
              <a:solidFill>
                <a:schemeClr val="dk1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4"/>
              <a:buFont typeface="Arial"/>
              <a:buNone/>
            </a:pPr>
            <a:r>
              <a:rPr b="1" i="0" lang="ja" sz="1254" u="none" cap="none" strike="noStrike">
                <a:solidFill>
                  <a:schemeClr val="dk1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・パーティー当日</a:t>
            </a:r>
            <a:endParaRPr b="1" i="0" sz="1254" u="none" cap="none" strike="noStrike">
              <a:solidFill>
                <a:schemeClr val="dk1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"/>
              <a:buFont typeface="Arial"/>
              <a:buNone/>
            </a:pPr>
            <a:r>
              <a:rPr b="0" i="0" lang="ja" sz="1003" u="none" cap="none" strike="noStrike">
                <a:solidFill>
                  <a:schemeClr val="dk1"/>
                </a:solidFill>
                <a:latin typeface="BIZ UDPGothic"/>
                <a:ea typeface="BIZ UDPGothic"/>
                <a:cs typeface="BIZ UDPGothic"/>
                <a:sym typeface="BIZ UDPGothic"/>
              </a:rPr>
              <a:t>※開催日７営業日前が人数様の確定期日となります。</a:t>
            </a:r>
            <a:endParaRPr b="0" i="0" sz="1003" u="none" cap="none" strike="noStrike">
              <a:solidFill>
                <a:schemeClr val="dk1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"/>
              <a:buFont typeface="Arial"/>
              <a:buNone/>
            </a:pPr>
            <a:r>
              <a:rPr b="0" i="0" lang="ja" sz="1003" u="none" cap="none" strike="noStrike">
                <a:solidFill>
                  <a:schemeClr val="dk1"/>
                </a:solidFill>
                <a:latin typeface="BIZ UDPGothic"/>
                <a:ea typeface="BIZ UDPGothic"/>
                <a:cs typeface="BIZ UDPGothic"/>
                <a:sym typeface="BIZ UDPGothic"/>
              </a:rPr>
              <a:t>以降よりキャンセル料金が発生いたします。</a:t>
            </a:r>
            <a:endParaRPr b="0" i="0" sz="1003" u="none" cap="none" strike="noStrike">
              <a:solidFill>
                <a:schemeClr val="dk1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2"/>
              <a:buFont typeface="Arial"/>
              <a:buNone/>
            </a:pPr>
            <a:r>
              <a:t/>
            </a:r>
            <a:endParaRPr b="1" i="0" sz="872" u="sng" cap="none" strike="noStrike">
              <a:solidFill>
                <a:schemeClr val="dk1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4"/>
              <a:buFont typeface="Arial"/>
              <a:buNone/>
            </a:pPr>
            <a:r>
              <a:rPr b="1" i="0" lang="ja" sz="1254" u="none" cap="none" strike="noStrike">
                <a:solidFill>
                  <a:schemeClr val="dk1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・ご精算</a:t>
            </a:r>
            <a:endParaRPr b="1" i="0" sz="1254" u="none" cap="none" strike="noStrike">
              <a:solidFill>
                <a:schemeClr val="dk1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"/>
              <a:buFont typeface="Arial"/>
              <a:buNone/>
            </a:pPr>
            <a:r>
              <a:rPr b="0" i="0" lang="ja" sz="1003" u="none" cap="none" strike="noStrike">
                <a:solidFill>
                  <a:schemeClr val="dk1"/>
                </a:solidFill>
                <a:latin typeface="BIZ UDPGothic"/>
                <a:ea typeface="BIZ UDPGothic"/>
                <a:cs typeface="BIZ UDPGothic"/>
                <a:sym typeface="BIZ UDPGothic"/>
              </a:rPr>
              <a:t>実施月の末日締め、翌月末支払にてご請求書を発行いたします。期日までに指定の口座にお振込みください。</a:t>
            </a:r>
            <a:endParaRPr b="1" i="0" sz="1170" u="sng" cap="none" strike="noStrike">
              <a:solidFill>
                <a:schemeClr val="dk1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108" name="Google Shape;108;p2"/>
          <p:cNvSpPr/>
          <p:nvPr/>
        </p:nvSpPr>
        <p:spPr>
          <a:xfrm>
            <a:off x="3660800" y="6360012"/>
            <a:ext cx="3570000" cy="267000"/>
          </a:xfrm>
          <a:prstGeom prst="roundRect">
            <a:avLst>
              <a:gd fmla="val 16667" name="adj"/>
            </a:avLst>
          </a:prstGeom>
          <a:solidFill>
            <a:srgbClr val="7F6000"/>
          </a:solidFill>
          <a:ln>
            <a:noFill/>
          </a:ln>
        </p:spPr>
        <p:txBody>
          <a:bodyPr anchorCtr="0" anchor="ctr" bIns="67575" lIns="67575" spcFirstLastPara="1" rIns="67575" wrap="square" tIns="67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6"/>
              <a:buFont typeface="Arial"/>
              <a:buNone/>
            </a:pPr>
            <a:r>
              <a:rPr b="1" i="0" lang="ja" sz="1396" u="none" cap="none" strike="noStrike">
                <a:solidFill>
                  <a:schemeClr val="lt1"/>
                </a:solidFill>
                <a:latin typeface="BIZ UDPGothic"/>
                <a:ea typeface="BIZ UDPGothic"/>
                <a:cs typeface="BIZ UDPGothic"/>
                <a:sym typeface="BIZ UDPGothic"/>
              </a:rPr>
              <a:t>　【ご注文フロー】</a:t>
            </a:r>
            <a:endParaRPr b="1" i="0" sz="1034" u="none" cap="none" strike="noStrike">
              <a:solidFill>
                <a:schemeClr val="lt1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cxnSp>
        <p:nvCxnSpPr>
          <p:cNvPr id="109" name="Google Shape;109;p2"/>
          <p:cNvCxnSpPr/>
          <p:nvPr/>
        </p:nvCxnSpPr>
        <p:spPr>
          <a:xfrm>
            <a:off x="1366120" y="1594368"/>
            <a:ext cx="4844400" cy="0"/>
          </a:xfrm>
          <a:prstGeom prst="straightConnector1">
            <a:avLst/>
          </a:prstGeom>
          <a:noFill/>
          <a:ln cap="flat" cmpd="sng" w="9525">
            <a:solidFill>
              <a:srgbClr val="51454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10" name="Google Shape;110;p2" title="スクリーンショット 2025-12-22 19.00.53.png"/>
          <p:cNvPicPr preferRelativeResize="0"/>
          <p:nvPr/>
        </p:nvPicPr>
        <p:blipFill rotWithShape="1">
          <a:blip r:embed="rId4">
            <a:alphaModFix/>
          </a:blip>
          <a:srcRect b="56547" l="61390" r="9242" t="7517"/>
          <a:stretch/>
        </p:blipFill>
        <p:spPr>
          <a:xfrm rot="-533554">
            <a:off x="735160" y="498216"/>
            <a:ext cx="656856" cy="1264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" title="スクリーンショット 2025-12-22 19.00.53.png"/>
          <p:cNvPicPr preferRelativeResize="0"/>
          <p:nvPr/>
        </p:nvPicPr>
        <p:blipFill rotWithShape="1">
          <a:blip r:embed="rId4">
            <a:alphaModFix/>
          </a:blip>
          <a:srcRect b="4517" l="8848" r="61783" t="59547"/>
          <a:stretch/>
        </p:blipFill>
        <p:spPr>
          <a:xfrm rot="456379">
            <a:off x="6182749" y="496444"/>
            <a:ext cx="656856" cy="126409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"/>
          <p:cNvSpPr/>
          <p:nvPr/>
        </p:nvSpPr>
        <p:spPr>
          <a:xfrm>
            <a:off x="3667100" y="9400476"/>
            <a:ext cx="3570000" cy="814200"/>
          </a:xfrm>
          <a:prstGeom prst="roundRect">
            <a:avLst>
              <a:gd fmla="val 16667" name="adj"/>
            </a:avLst>
          </a:prstGeom>
          <a:solidFill>
            <a:srgbClr val="75352C"/>
          </a:solidFill>
          <a:ln>
            <a:noFill/>
          </a:ln>
        </p:spPr>
        <p:txBody>
          <a:bodyPr anchorCtr="0" anchor="ctr" bIns="67575" lIns="67575" spcFirstLastPara="1" rIns="67575" wrap="square" tIns="67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4"/>
              <a:buFont typeface="Arial"/>
              <a:buNone/>
            </a:pPr>
            <a:r>
              <a:t/>
            </a:r>
            <a:endParaRPr b="1" i="0" sz="1034" u="none" cap="none" strike="noStrike">
              <a:solidFill>
                <a:schemeClr val="lt1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113" name="Google Shape;113;p2"/>
          <p:cNvSpPr txBox="1"/>
          <p:nvPr/>
        </p:nvSpPr>
        <p:spPr>
          <a:xfrm>
            <a:off x="3713821" y="9470606"/>
            <a:ext cx="2209200" cy="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76425" lIns="76425" spcFirstLastPara="1" rIns="76425" wrap="square" tIns="76425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"/>
              <a:buFont typeface="Arial"/>
              <a:buNone/>
            </a:pPr>
            <a:r>
              <a:rPr b="1" i="0" lang="ja" sz="1254" u="none" cap="none" strike="noStrike">
                <a:solidFill>
                  <a:schemeClr val="lt1"/>
                </a:solidFill>
                <a:latin typeface="BIZ UDPGothic"/>
                <a:ea typeface="BIZ UDPGothic"/>
                <a:cs typeface="BIZ UDPGothic"/>
                <a:sym typeface="BIZ UDPGothic"/>
              </a:rPr>
              <a:t>≪お申し込み ≫ </a:t>
            </a:r>
            <a:endParaRPr b="1" i="0" sz="1170" u="sng" cap="none" strike="noStrike">
              <a:solidFill>
                <a:schemeClr val="lt1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pic>
        <p:nvPicPr>
          <p:cNvPr id="114" name="Google Shape;114;p2" title="NOV_7437.jpg"/>
          <p:cNvPicPr preferRelativeResize="0"/>
          <p:nvPr/>
        </p:nvPicPr>
        <p:blipFill rotWithShape="1">
          <a:blip r:embed="rId5">
            <a:alphaModFix/>
          </a:blip>
          <a:srcRect b="32827" l="14748" r="28329" t="8171"/>
          <a:stretch/>
        </p:blipFill>
        <p:spPr>
          <a:xfrm>
            <a:off x="4079687" y="1766668"/>
            <a:ext cx="2983825" cy="206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" title="DSC_9415.jpg"/>
          <p:cNvPicPr preferRelativeResize="0"/>
          <p:nvPr/>
        </p:nvPicPr>
        <p:blipFill rotWithShape="1">
          <a:blip r:embed="rId6">
            <a:alphaModFix/>
          </a:blip>
          <a:srcRect b="0" l="1892" r="5316" t="0"/>
          <a:stretch/>
        </p:blipFill>
        <p:spPr>
          <a:xfrm>
            <a:off x="536562" y="4044299"/>
            <a:ext cx="2983825" cy="2061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6" name="Google Shape;116;p2"/>
          <p:cNvGrpSpPr/>
          <p:nvPr/>
        </p:nvGrpSpPr>
        <p:grpSpPr>
          <a:xfrm>
            <a:off x="6509046" y="6038602"/>
            <a:ext cx="660395" cy="1284183"/>
            <a:chOff x="6552839" y="5870800"/>
            <a:chExt cx="660395" cy="1284183"/>
          </a:xfrm>
        </p:grpSpPr>
        <p:pic>
          <p:nvPicPr>
            <p:cNvPr id="117" name="Google Shape;117;p2" title="スクリーンショット 2025-12-22 19.00.53.png"/>
            <p:cNvPicPr preferRelativeResize="0"/>
            <p:nvPr/>
          </p:nvPicPr>
          <p:blipFill rotWithShape="1">
            <a:blip r:embed="rId4">
              <a:alphaModFix/>
            </a:blip>
            <a:srcRect b="56547" l="15651" r="54824" t="7517"/>
            <a:stretch/>
          </p:blipFill>
          <p:spPr>
            <a:xfrm rot="14">
              <a:off x="6552841" y="5890882"/>
              <a:ext cx="660391" cy="12640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2"/>
            <p:cNvSpPr/>
            <p:nvPr/>
          </p:nvSpPr>
          <p:spPr>
            <a:xfrm>
              <a:off x="6844825" y="5870800"/>
              <a:ext cx="368400" cy="201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9" name="Google Shape;119;p2" title="スクリーンショット 2025-12-22 20.46.44.png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891508" y="5924143"/>
              <a:ext cx="307575" cy="65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2"/>
            <p:cNvSpPr/>
            <p:nvPr/>
          </p:nvSpPr>
          <p:spPr>
            <a:xfrm>
              <a:off x="6844709" y="5871005"/>
              <a:ext cx="20700" cy="2019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1" name="Google Shape;121;p2"/>
          <p:cNvSpPr txBox="1"/>
          <p:nvPr/>
        </p:nvSpPr>
        <p:spPr>
          <a:xfrm>
            <a:off x="3739400" y="9745249"/>
            <a:ext cx="3491400" cy="3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76425" lIns="76425" spcFirstLastPara="1" rIns="76425" wrap="square" tIns="76425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"/>
              <a:buFont typeface="Arial"/>
              <a:buNone/>
            </a:pPr>
            <a:r>
              <a:rPr b="1" i="0" lang="ja" sz="1200" u="none" cap="none" strike="noStrike">
                <a:solidFill>
                  <a:schemeClr val="lt1"/>
                </a:solidFill>
                <a:latin typeface="BIZ UDPGothic"/>
                <a:ea typeface="BIZ UDPGothic"/>
                <a:cs typeface="BIZ UDPGothic"/>
                <a:sym typeface="BIZ UDPGothic"/>
              </a:rPr>
              <a:t>メールまたスタッフまで、お問い合わせください。</a:t>
            </a:r>
            <a:endParaRPr b="1" i="0" sz="1100" u="sng" cap="none" strike="noStrike">
              <a:solidFill>
                <a:schemeClr val="lt1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122" name="Google Shape;122;p2"/>
          <p:cNvSpPr txBox="1"/>
          <p:nvPr/>
        </p:nvSpPr>
        <p:spPr>
          <a:xfrm>
            <a:off x="0" y="487155"/>
            <a:ext cx="7560000" cy="3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63375" lIns="63375" spcFirstLastPara="1" rIns="63375" wrap="square" tIns="6337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r>
              <a:rPr b="0" i="0" lang="ja" sz="1286" u="none" cap="none" strike="noStrike">
                <a:solidFill>
                  <a:srgbClr val="75352C"/>
                </a:solidFill>
                <a:latin typeface="Georgia"/>
                <a:ea typeface="Georgia"/>
                <a:cs typeface="Georgia"/>
                <a:sym typeface="Georgia"/>
              </a:rPr>
              <a:t>GOOD FOOD, GOOD CONNECTIONS</a:t>
            </a:r>
            <a:endParaRPr b="0" i="0" sz="1286" u="none" cap="none" strike="noStrike">
              <a:solidFill>
                <a:srgbClr val="75352C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佐藤 直樹</dc:creator>
</cp:coreProperties>
</file>