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7559675" cy="10691813"/>
  <p:notesSz cx="6858000" cy="9144000"/>
  <p:embeddedFontLst>
    <p:embeddedFont>
      <p:font typeface="Noto Sans JP" panose="020B0600070205080204" charset="-128"/>
      <p:regular r:id="rId4"/>
      <p:bold r:id="rId5"/>
    </p:embeddedFont>
    <p:embeddedFont>
      <p:font typeface="BIZ UDPGothic" panose="020B0400000000000000" pitchFamily="50" charset="-128"/>
      <p:regular r:id="rId6"/>
      <p:bold r:id="rId7"/>
    </p:embeddedFont>
    <p:embeddedFont>
      <p:font typeface="Georgia" panose="02040502050405020303" pitchFamily="18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2362" y="125"/>
      </p:cViewPr>
      <p:guideLst>
        <p:guide orient="horz" pos="3368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ableStyles" Target="tableStyle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217050" y="685800"/>
            <a:ext cx="242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eff8a9a8b9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41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eff8a9a8b9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EEF7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3585875" y="8124200"/>
            <a:ext cx="1672200" cy="1150800"/>
          </a:xfrm>
          <a:prstGeom prst="rect">
            <a:avLst/>
          </a:prstGeom>
          <a:solidFill>
            <a:srgbClr val="252B3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3590475" y="9363950"/>
            <a:ext cx="3424800" cy="786600"/>
          </a:xfrm>
          <a:prstGeom prst="rect">
            <a:avLst/>
          </a:prstGeom>
          <a:noFill/>
          <a:ln w="9525" cap="flat" cmpd="sng">
            <a:solidFill>
              <a:srgbClr val="53430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4096250" y="3113524"/>
            <a:ext cx="2914800" cy="267000"/>
          </a:xfrm>
          <a:prstGeom prst="roundRect">
            <a:avLst>
              <a:gd name="adj" fmla="val 16667"/>
            </a:avLst>
          </a:prstGeom>
          <a:solidFill>
            <a:srgbClr val="3DADDD"/>
          </a:solidFill>
          <a:ln>
            <a:noFill/>
          </a:ln>
        </p:spPr>
        <p:txBody>
          <a:bodyPr spcFirstLastPara="1" wrap="square" lIns="67575" tIns="67575" rIns="67575" bIns="67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35" b="1">
                <a:solidFill>
                  <a:srgbClr val="FFFFFF"/>
                </a:solidFill>
                <a:latin typeface="BIZ UDPGothic"/>
                <a:ea typeface="BIZ UDPGothic"/>
                <a:cs typeface="BIZ UDPGothic"/>
                <a:sym typeface="BIZ UDPGothic"/>
              </a:rPr>
              <a:t>想定人数         　　　　　　　　　　</a:t>
            </a:r>
            <a:r>
              <a:rPr lang="ja" sz="813" b="1">
                <a:solidFill>
                  <a:srgbClr val="FFFFFF"/>
                </a:solidFill>
                <a:latin typeface="BIZ UDPGothic"/>
                <a:ea typeface="BIZ UDPGothic"/>
                <a:cs typeface="BIZ UDPGothic"/>
                <a:sym typeface="BIZ UDPGothic"/>
              </a:rPr>
              <a:t>　　　</a:t>
            </a:r>
            <a:r>
              <a:rPr lang="ja" sz="1109" b="1">
                <a:solidFill>
                  <a:srgbClr val="FFFFFF"/>
                </a:solidFill>
                <a:latin typeface="BIZ UDPGothic"/>
                <a:ea typeface="BIZ UDPGothic"/>
                <a:cs typeface="BIZ UDPGothic"/>
                <a:sym typeface="BIZ UDPGothic"/>
              </a:rPr>
              <a:t>１０</a:t>
            </a:r>
            <a:r>
              <a:rPr lang="ja" sz="813" b="1">
                <a:solidFill>
                  <a:srgbClr val="FFFFFF"/>
                </a:solidFill>
                <a:latin typeface="BIZ UDPGothic"/>
                <a:ea typeface="BIZ UDPGothic"/>
                <a:cs typeface="BIZ UDPGothic"/>
                <a:sym typeface="BIZ UDPGothic"/>
              </a:rPr>
              <a:t>名様想定</a:t>
            </a:r>
            <a:endParaRPr sz="813" b="1">
              <a:solidFill>
                <a:srgbClr val="FFFFFF"/>
              </a:solidFill>
              <a:latin typeface="BIZ UDPGothic"/>
              <a:ea typeface="BIZ UDPGothic"/>
              <a:cs typeface="BIZ UDPGothic"/>
              <a:sym typeface="BIZ UDPGothic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4107843" y="4602936"/>
            <a:ext cx="2914800" cy="267000"/>
          </a:xfrm>
          <a:prstGeom prst="roundRect">
            <a:avLst>
              <a:gd name="adj" fmla="val 16667"/>
            </a:avLst>
          </a:prstGeom>
          <a:solidFill>
            <a:srgbClr val="3DADDD"/>
          </a:solidFill>
          <a:ln>
            <a:noFill/>
          </a:ln>
        </p:spPr>
        <p:txBody>
          <a:bodyPr spcFirstLastPara="1" wrap="square" lIns="67575" tIns="67575" rIns="67575" bIns="67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35" b="1">
                <a:solidFill>
                  <a:srgbClr val="FFFFFF"/>
                </a:solidFill>
                <a:latin typeface="BIZ UDPGothic"/>
                <a:ea typeface="BIZ UDPGothic"/>
                <a:cs typeface="BIZ UDPGothic"/>
                <a:sym typeface="BIZ UDPGothic"/>
              </a:rPr>
              <a:t>冷製　　　　    　　　　　　　</a:t>
            </a:r>
            <a:r>
              <a:rPr lang="ja" sz="813" b="1">
                <a:solidFill>
                  <a:srgbClr val="FFFFFF"/>
                </a:solidFill>
                <a:latin typeface="BIZ UDPGothic"/>
                <a:ea typeface="BIZ UDPGothic"/>
                <a:cs typeface="BIZ UDPGothic"/>
                <a:sym typeface="BIZ UDPGothic"/>
              </a:rPr>
              <a:t>　</a:t>
            </a:r>
            <a:endParaRPr sz="813" b="1">
              <a:solidFill>
                <a:srgbClr val="FFFFFF"/>
              </a:solidFill>
              <a:latin typeface="BIZ UDPGothic"/>
              <a:ea typeface="BIZ UDPGothic"/>
              <a:cs typeface="BIZ UDPGothic"/>
              <a:sym typeface="BIZ UDPGothic"/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4096250" y="3504160"/>
            <a:ext cx="2914800" cy="267000"/>
          </a:xfrm>
          <a:prstGeom prst="roundRect">
            <a:avLst>
              <a:gd name="adj" fmla="val 16667"/>
            </a:avLst>
          </a:prstGeom>
          <a:solidFill>
            <a:srgbClr val="3DADDD"/>
          </a:solidFill>
          <a:ln>
            <a:noFill/>
          </a:ln>
        </p:spPr>
        <p:txBody>
          <a:bodyPr spcFirstLastPara="1" wrap="square" lIns="67575" tIns="67575" rIns="67575" bIns="67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35" b="1">
                <a:solidFill>
                  <a:srgbClr val="FFFFFF"/>
                </a:solidFill>
                <a:latin typeface="BIZ UDPGothic"/>
                <a:ea typeface="BIZ UDPGothic"/>
                <a:cs typeface="BIZ UDPGothic"/>
                <a:sym typeface="BIZ UDPGothic"/>
              </a:rPr>
              <a:t>フィンガーフード</a:t>
            </a:r>
            <a:endParaRPr sz="1035" b="1">
              <a:solidFill>
                <a:srgbClr val="FFFFFF"/>
              </a:solidFill>
              <a:latin typeface="BIZ UDPGothic"/>
              <a:ea typeface="BIZ UDPGothic"/>
              <a:cs typeface="BIZ UDPGothic"/>
              <a:sym typeface="BIZ UDPGothic"/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4107843" y="5163631"/>
            <a:ext cx="2914800" cy="267000"/>
          </a:xfrm>
          <a:prstGeom prst="roundRect">
            <a:avLst>
              <a:gd name="adj" fmla="val 16667"/>
            </a:avLst>
          </a:prstGeom>
          <a:solidFill>
            <a:srgbClr val="3DADDD"/>
          </a:solidFill>
          <a:ln>
            <a:noFill/>
          </a:ln>
        </p:spPr>
        <p:txBody>
          <a:bodyPr spcFirstLastPara="1" wrap="square" lIns="67575" tIns="67575" rIns="67575" bIns="67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35" b="1">
                <a:solidFill>
                  <a:srgbClr val="FFFFFF"/>
                </a:solidFill>
                <a:latin typeface="BIZ UDPGothic"/>
                <a:ea typeface="BIZ UDPGothic"/>
                <a:cs typeface="BIZ UDPGothic"/>
                <a:sym typeface="BIZ UDPGothic"/>
              </a:rPr>
              <a:t>温製　　　　　　　　　　　　　　　</a:t>
            </a:r>
            <a:endParaRPr sz="813" b="1">
              <a:solidFill>
                <a:srgbClr val="FFFFFF"/>
              </a:solidFill>
              <a:latin typeface="BIZ UDPGothic"/>
              <a:ea typeface="BIZ UDPGothic"/>
              <a:cs typeface="BIZ UDPGothic"/>
              <a:sym typeface="BIZ UDPGothic"/>
            </a:endParaRPr>
          </a:p>
        </p:txBody>
      </p:sp>
      <p:sp>
        <p:nvSpPr>
          <p:cNvPr id="60" name="Google Shape;60;p13"/>
          <p:cNvSpPr/>
          <p:nvPr/>
        </p:nvSpPr>
        <p:spPr>
          <a:xfrm>
            <a:off x="4108189" y="3782469"/>
            <a:ext cx="2999400" cy="267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67575" tIns="67575" rIns="67575" bIns="67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3"/>
              <a:buFont typeface="Arial"/>
              <a:buNone/>
            </a:pPr>
            <a:r>
              <a:rPr lang="ja" sz="1035" b="1">
                <a:solidFill>
                  <a:srgbClr val="000000"/>
                </a:solidFill>
                <a:latin typeface="BIZ UDPGothic"/>
                <a:ea typeface="BIZ UDPGothic"/>
                <a:cs typeface="BIZ UDPGothic"/>
                <a:sym typeface="BIZ UDPGothic"/>
              </a:rPr>
              <a:t>・</a:t>
            </a:r>
            <a:r>
              <a:rPr lang="ja" sz="1035" b="1">
                <a:latin typeface="BIZ UDPGothic"/>
                <a:ea typeface="BIZ UDPGothic"/>
                <a:cs typeface="BIZ UDPGothic"/>
                <a:sym typeface="BIZ UDPGothic"/>
              </a:rPr>
              <a:t>合鴨ピンチョス</a:t>
            </a:r>
            <a:endParaRPr sz="1035" b="1">
              <a:solidFill>
                <a:srgbClr val="000000"/>
              </a:solidFill>
              <a:latin typeface="BIZ UDPGothic"/>
              <a:ea typeface="BIZ UDPGothic"/>
              <a:cs typeface="BIZ UDPGothic"/>
              <a:sym typeface="BIZ UDP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3"/>
              <a:buFont typeface="Arial"/>
              <a:buNone/>
            </a:pPr>
            <a:r>
              <a:rPr lang="ja" sz="1035" b="1">
                <a:solidFill>
                  <a:schemeClr val="dk1"/>
                </a:solidFill>
                <a:latin typeface="BIZ UDPGothic"/>
                <a:ea typeface="BIZ UDPGothic"/>
                <a:cs typeface="BIZ UDPGothic"/>
                <a:sym typeface="BIZ UDPGothic"/>
              </a:rPr>
              <a:t>・</a:t>
            </a:r>
            <a:r>
              <a:rPr lang="ja" sz="1035" b="1">
                <a:latin typeface="BIZ UDPGothic"/>
                <a:ea typeface="BIZ UDPGothic"/>
                <a:cs typeface="BIZ UDPGothic"/>
                <a:sym typeface="BIZ UDPGothic"/>
              </a:rPr>
              <a:t>砂肝のピンチョス</a:t>
            </a:r>
            <a:endParaRPr sz="1035" b="1">
              <a:solidFill>
                <a:srgbClr val="000000"/>
              </a:solidFill>
              <a:latin typeface="BIZ UDPGothic"/>
              <a:ea typeface="BIZ UDPGothic"/>
              <a:cs typeface="BIZ UDPGothic"/>
              <a:sym typeface="BIZ UDP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3"/>
              <a:buFont typeface="Arial"/>
              <a:buNone/>
            </a:pPr>
            <a:r>
              <a:rPr lang="ja" sz="1035" b="1">
                <a:solidFill>
                  <a:srgbClr val="000000"/>
                </a:solidFill>
                <a:latin typeface="BIZ UDPGothic"/>
                <a:ea typeface="BIZ UDPGothic"/>
                <a:cs typeface="BIZ UDPGothic"/>
                <a:sym typeface="BIZ UDPGothic"/>
              </a:rPr>
              <a:t>・</a:t>
            </a:r>
            <a:r>
              <a:rPr lang="ja" sz="1035" b="1">
                <a:latin typeface="BIZ UDPGothic"/>
                <a:ea typeface="BIZ UDPGothic"/>
                <a:cs typeface="BIZ UDPGothic"/>
                <a:sym typeface="BIZ UDPGothic"/>
              </a:rPr>
              <a:t>ベーコンとほうれん草のミニキッシュ</a:t>
            </a:r>
            <a:endParaRPr sz="1035" b="1">
              <a:solidFill>
                <a:srgbClr val="000000"/>
              </a:solidFill>
              <a:latin typeface="BIZ UDPGothic"/>
              <a:ea typeface="BIZ UDPGothic"/>
              <a:cs typeface="BIZ UDPGothic"/>
              <a:sym typeface="BIZ UDP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35" b="1">
                <a:solidFill>
                  <a:srgbClr val="000000"/>
                </a:solidFill>
                <a:latin typeface="BIZ UDPGothic"/>
                <a:ea typeface="BIZ UDPGothic"/>
                <a:cs typeface="BIZ UDPGothic"/>
                <a:sym typeface="BIZ UDPGothic"/>
              </a:rPr>
              <a:t>・</a:t>
            </a:r>
            <a:r>
              <a:rPr lang="ja" sz="1035" b="1">
                <a:latin typeface="BIZ UDPGothic"/>
                <a:ea typeface="BIZ UDPGothic"/>
                <a:cs typeface="BIZ UDPGothic"/>
                <a:sym typeface="BIZ UDPGothic"/>
              </a:rPr>
              <a:t>たまごサンド</a:t>
            </a:r>
            <a:endParaRPr sz="1035" b="1">
              <a:solidFill>
                <a:srgbClr val="000000"/>
              </a:solidFill>
              <a:latin typeface="BIZ UDPGothic"/>
              <a:ea typeface="BIZ UDPGothic"/>
              <a:cs typeface="BIZ UDPGothic"/>
              <a:sym typeface="BIZ UDPGothic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4148066" y="4850050"/>
            <a:ext cx="2914800" cy="267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67575" tIns="67575" rIns="67575" bIns="67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35" b="1">
                <a:solidFill>
                  <a:srgbClr val="000000"/>
                </a:solidFill>
                <a:latin typeface="BIZ UDPGothic"/>
                <a:ea typeface="BIZ UDPGothic"/>
                <a:cs typeface="BIZ UDPGothic"/>
                <a:sym typeface="BIZ UDPGothic"/>
              </a:rPr>
              <a:t>・</a:t>
            </a:r>
            <a:r>
              <a:rPr lang="ja" sz="1035" b="1">
                <a:latin typeface="BIZ UDPGothic"/>
                <a:ea typeface="BIZ UDPGothic"/>
                <a:cs typeface="BIZ UDPGothic"/>
                <a:sym typeface="BIZ UDPGothic"/>
              </a:rPr>
              <a:t>カップデリアソート</a:t>
            </a:r>
            <a:endParaRPr sz="1035" b="1">
              <a:solidFill>
                <a:srgbClr val="000000"/>
              </a:solidFill>
              <a:latin typeface="BIZ UDPGothic"/>
              <a:ea typeface="BIZ UDPGothic"/>
              <a:cs typeface="BIZ UDPGothic"/>
              <a:sym typeface="BIZ UDPGothic"/>
            </a:endParaRPr>
          </a:p>
        </p:txBody>
      </p:sp>
      <p:pic>
        <p:nvPicPr>
          <p:cNvPr id="62" name="Google Shape;62;p13" title="DSC_3607.jpg"/>
          <p:cNvPicPr preferRelativeResize="0"/>
          <p:nvPr/>
        </p:nvPicPr>
        <p:blipFill rotWithShape="1">
          <a:blip r:embed="rId3">
            <a:alphaModFix/>
          </a:blip>
          <a:srcRect l="6050" t="24600" r="14553" b="606"/>
          <a:stretch/>
        </p:blipFill>
        <p:spPr>
          <a:xfrm>
            <a:off x="498400" y="2361026"/>
            <a:ext cx="3446851" cy="2165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 title="DSC_3857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23110" y="4582339"/>
            <a:ext cx="1722140" cy="1147816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3"/>
          <p:cNvSpPr/>
          <p:nvPr/>
        </p:nvSpPr>
        <p:spPr>
          <a:xfrm>
            <a:off x="441349" y="1934676"/>
            <a:ext cx="6704400" cy="342600"/>
          </a:xfrm>
          <a:prstGeom prst="roundRect">
            <a:avLst>
              <a:gd name="adj" fmla="val 14930"/>
            </a:avLst>
          </a:prstGeom>
          <a:solidFill>
            <a:srgbClr val="EF5561"/>
          </a:solidFill>
          <a:ln>
            <a:noFill/>
          </a:ln>
        </p:spPr>
        <p:txBody>
          <a:bodyPr spcFirstLastPara="1" wrap="square" lIns="78300" tIns="78300" rIns="78300" bIns="783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40"/>
              <a:buFont typeface="Arial"/>
              <a:buNone/>
            </a:pPr>
            <a:r>
              <a:rPr lang="ja" sz="1486">
                <a:solidFill>
                  <a:schemeClr val="lt1"/>
                </a:solidFill>
                <a:latin typeface="BIZ UDPGothic"/>
                <a:ea typeface="BIZ UDPGothic"/>
                <a:cs typeface="BIZ UDPGothic"/>
                <a:sym typeface="BIZ UDPGothic"/>
              </a:rPr>
              <a:t>暑気払い、納涼会にご利用ください。</a:t>
            </a:r>
            <a:endParaRPr sz="1385" b="1">
              <a:solidFill>
                <a:schemeClr val="lt1"/>
              </a:solidFill>
              <a:latin typeface="Noto Sans JP"/>
              <a:ea typeface="Noto Sans JP"/>
              <a:cs typeface="Noto Sans JP"/>
              <a:sym typeface="Noto Sans JP"/>
            </a:endParaRPr>
          </a:p>
        </p:txBody>
      </p:sp>
      <p:pic>
        <p:nvPicPr>
          <p:cNvPr id="65" name="Google Shape;6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26702" y="981580"/>
            <a:ext cx="962800" cy="1146431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3"/>
          <p:cNvSpPr/>
          <p:nvPr/>
        </p:nvSpPr>
        <p:spPr>
          <a:xfrm>
            <a:off x="4149221" y="5424690"/>
            <a:ext cx="2914800" cy="267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67575" tIns="67575" rIns="67575" bIns="67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35" b="1">
                <a:latin typeface="BIZ UDPGothic"/>
                <a:ea typeface="BIZ UDPGothic"/>
                <a:cs typeface="BIZ UDPGothic"/>
                <a:sym typeface="BIZ UDPGothic"/>
              </a:rPr>
              <a:t>・肉巻きおにぎり</a:t>
            </a:r>
            <a:endParaRPr sz="1035" b="1">
              <a:latin typeface="BIZ UDPGothic"/>
              <a:ea typeface="BIZ UDPGothic"/>
              <a:cs typeface="BIZ UDPGothic"/>
              <a:sym typeface="BIZ UDPGothic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6814" y="1017013"/>
            <a:ext cx="962806" cy="1075565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/>
          <p:nvPr/>
        </p:nvSpPr>
        <p:spPr>
          <a:xfrm>
            <a:off x="1631750" y="1245925"/>
            <a:ext cx="4296600" cy="4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3375" tIns="63375" rIns="63375" bIns="6337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"/>
              <a:buFont typeface="Arial"/>
              <a:buNone/>
            </a:pPr>
            <a:r>
              <a:rPr lang="ja" sz="2400" b="1">
                <a:solidFill>
                  <a:srgbClr val="EF5561"/>
                </a:solidFill>
                <a:latin typeface="BIZ UDPGothic"/>
                <a:ea typeface="BIZ UDPGothic"/>
                <a:cs typeface="BIZ UDPGothic"/>
                <a:sym typeface="BIZ UDPGothic"/>
              </a:rPr>
              <a:t>夏の宴会プラン</a:t>
            </a:r>
            <a:endParaRPr sz="2400" b="1">
              <a:solidFill>
                <a:srgbClr val="EF5561"/>
              </a:solidFill>
              <a:latin typeface="BIZ UDPGothic"/>
              <a:ea typeface="BIZ UDPGothic"/>
              <a:cs typeface="BIZ UDPGothic"/>
              <a:sym typeface="BIZ UDPGothic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4026625" y="2380776"/>
            <a:ext cx="2624700" cy="2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 b="1">
                <a:solidFill>
                  <a:srgbClr val="EF5561"/>
                </a:solidFill>
                <a:latin typeface="BIZ UDPGothic"/>
                <a:ea typeface="BIZ UDPGothic"/>
                <a:cs typeface="BIZ UDPGothic"/>
                <a:sym typeface="BIZ UDPGothic"/>
              </a:rPr>
              <a:t>フィンガーフードプラン</a:t>
            </a:r>
            <a:endParaRPr sz="1800" b="1">
              <a:solidFill>
                <a:srgbClr val="EF5561"/>
              </a:solidFill>
              <a:latin typeface="BIZ UDPGothic"/>
              <a:ea typeface="BIZ UDPGothic"/>
              <a:cs typeface="BIZ UDPGothic"/>
              <a:sym typeface="BIZ UDPGothic"/>
            </a:endParaRPr>
          </a:p>
        </p:txBody>
      </p:sp>
      <p:sp>
        <p:nvSpPr>
          <p:cNvPr id="70" name="Google Shape;70;p13"/>
          <p:cNvSpPr/>
          <p:nvPr/>
        </p:nvSpPr>
        <p:spPr>
          <a:xfrm>
            <a:off x="526105" y="8235376"/>
            <a:ext cx="2914800" cy="267000"/>
          </a:xfrm>
          <a:prstGeom prst="roundRect">
            <a:avLst>
              <a:gd name="adj" fmla="val 16667"/>
            </a:avLst>
          </a:prstGeom>
          <a:solidFill>
            <a:srgbClr val="3DADDD"/>
          </a:solidFill>
          <a:ln>
            <a:noFill/>
          </a:ln>
        </p:spPr>
        <p:txBody>
          <a:bodyPr spcFirstLastPara="1" wrap="square" lIns="67575" tIns="67575" rIns="67575" bIns="67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35" b="1">
                <a:solidFill>
                  <a:srgbClr val="FFFFFF"/>
                </a:solidFill>
                <a:latin typeface="BIZ UDPGothic"/>
                <a:ea typeface="BIZ UDPGothic"/>
                <a:cs typeface="BIZ UDPGothic"/>
                <a:sym typeface="BIZ UDPGothic"/>
              </a:rPr>
              <a:t>冷製　　　　    　　　　　　　</a:t>
            </a:r>
            <a:r>
              <a:rPr lang="ja" sz="813" b="1">
                <a:solidFill>
                  <a:srgbClr val="FFFFFF"/>
                </a:solidFill>
                <a:latin typeface="BIZ UDPGothic"/>
                <a:ea typeface="BIZ UDPGothic"/>
                <a:cs typeface="BIZ UDPGothic"/>
                <a:sym typeface="BIZ UDPGothic"/>
              </a:rPr>
              <a:t>　</a:t>
            </a:r>
            <a:endParaRPr sz="813" b="1">
              <a:solidFill>
                <a:srgbClr val="FFFFFF"/>
              </a:solidFill>
              <a:latin typeface="BIZ UDPGothic"/>
              <a:ea typeface="BIZ UDPGothic"/>
              <a:cs typeface="BIZ UDPGothic"/>
              <a:sym typeface="BIZ UDPGothic"/>
            </a:endParaRPr>
          </a:p>
        </p:txBody>
      </p:sp>
      <p:sp>
        <p:nvSpPr>
          <p:cNvPr id="71" name="Google Shape;71;p13"/>
          <p:cNvSpPr/>
          <p:nvPr/>
        </p:nvSpPr>
        <p:spPr>
          <a:xfrm>
            <a:off x="514512" y="7184267"/>
            <a:ext cx="2914800" cy="267000"/>
          </a:xfrm>
          <a:prstGeom prst="roundRect">
            <a:avLst>
              <a:gd name="adj" fmla="val 16667"/>
            </a:avLst>
          </a:prstGeom>
          <a:solidFill>
            <a:srgbClr val="3DADDD"/>
          </a:solidFill>
          <a:ln>
            <a:noFill/>
          </a:ln>
        </p:spPr>
        <p:txBody>
          <a:bodyPr spcFirstLastPara="1" wrap="square" lIns="67575" tIns="67575" rIns="67575" bIns="67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35" b="1">
                <a:solidFill>
                  <a:srgbClr val="FFFFFF"/>
                </a:solidFill>
                <a:latin typeface="BIZ UDPGothic"/>
                <a:ea typeface="BIZ UDPGothic"/>
                <a:cs typeface="BIZ UDPGothic"/>
                <a:sym typeface="BIZ UDPGothic"/>
              </a:rPr>
              <a:t>フィンガーフード</a:t>
            </a:r>
            <a:endParaRPr sz="1035" b="1">
              <a:solidFill>
                <a:srgbClr val="FFFFFF"/>
              </a:solidFill>
              <a:latin typeface="BIZ UDPGothic"/>
              <a:ea typeface="BIZ UDPGothic"/>
              <a:cs typeface="BIZ UDPGothic"/>
              <a:sym typeface="BIZ UDPGothic"/>
            </a:endParaRPr>
          </a:p>
        </p:txBody>
      </p:sp>
      <p:sp>
        <p:nvSpPr>
          <p:cNvPr id="72" name="Google Shape;72;p13"/>
          <p:cNvSpPr/>
          <p:nvPr/>
        </p:nvSpPr>
        <p:spPr>
          <a:xfrm>
            <a:off x="526105" y="8764294"/>
            <a:ext cx="2914800" cy="267000"/>
          </a:xfrm>
          <a:prstGeom prst="roundRect">
            <a:avLst>
              <a:gd name="adj" fmla="val 16667"/>
            </a:avLst>
          </a:prstGeom>
          <a:solidFill>
            <a:srgbClr val="3DADDD"/>
          </a:solidFill>
          <a:ln>
            <a:noFill/>
          </a:ln>
        </p:spPr>
        <p:txBody>
          <a:bodyPr spcFirstLastPara="1" wrap="square" lIns="67575" tIns="67575" rIns="67575" bIns="67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35" b="1">
                <a:solidFill>
                  <a:srgbClr val="FFFFFF"/>
                </a:solidFill>
                <a:latin typeface="BIZ UDPGothic"/>
                <a:ea typeface="BIZ UDPGothic"/>
                <a:cs typeface="BIZ UDPGothic"/>
                <a:sym typeface="BIZ UDPGothic"/>
              </a:rPr>
              <a:t>温製　　　　　　　　　　　　　　　</a:t>
            </a:r>
            <a:endParaRPr sz="813" b="1">
              <a:solidFill>
                <a:srgbClr val="FFFFFF"/>
              </a:solidFill>
              <a:latin typeface="BIZ UDPGothic"/>
              <a:ea typeface="BIZ UDPGothic"/>
              <a:cs typeface="BIZ UDPGothic"/>
              <a:sym typeface="BIZ UDPGothic"/>
            </a:endParaRPr>
          </a:p>
        </p:txBody>
      </p:sp>
      <p:sp>
        <p:nvSpPr>
          <p:cNvPr id="73" name="Google Shape;73;p13"/>
          <p:cNvSpPr/>
          <p:nvPr/>
        </p:nvSpPr>
        <p:spPr>
          <a:xfrm>
            <a:off x="526114" y="7446682"/>
            <a:ext cx="2914800" cy="267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67575" tIns="67575" rIns="67575" bIns="67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3"/>
              <a:buFont typeface="Arial"/>
              <a:buNone/>
            </a:pPr>
            <a:r>
              <a:rPr lang="ja" sz="1035" b="1">
                <a:solidFill>
                  <a:srgbClr val="000000"/>
                </a:solidFill>
                <a:latin typeface="BIZ UDPGothic"/>
                <a:ea typeface="BIZ UDPGothic"/>
                <a:cs typeface="BIZ UDPGothic"/>
                <a:sym typeface="BIZ UDPGothic"/>
              </a:rPr>
              <a:t>・</a:t>
            </a:r>
            <a:r>
              <a:rPr lang="ja" sz="1035" b="1">
                <a:latin typeface="BIZ UDPGothic"/>
                <a:ea typeface="BIZ UDPGothic"/>
                <a:cs typeface="BIZ UDPGothic"/>
                <a:sym typeface="BIZ UDPGothic"/>
              </a:rPr>
              <a:t>合鴨ピンチョス</a:t>
            </a:r>
            <a:endParaRPr sz="1035" b="1">
              <a:solidFill>
                <a:srgbClr val="000000"/>
              </a:solidFill>
              <a:latin typeface="BIZ UDPGothic"/>
              <a:ea typeface="BIZ UDPGothic"/>
              <a:cs typeface="BIZ UDPGothic"/>
              <a:sym typeface="BIZ UDP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3"/>
              <a:buFont typeface="Arial"/>
              <a:buNone/>
            </a:pPr>
            <a:r>
              <a:rPr lang="ja" sz="1035" b="1">
                <a:solidFill>
                  <a:schemeClr val="dk1"/>
                </a:solidFill>
                <a:latin typeface="BIZ UDPGothic"/>
                <a:ea typeface="BIZ UDPGothic"/>
                <a:cs typeface="BIZ UDPGothic"/>
                <a:sym typeface="BIZ UDPGothic"/>
              </a:rPr>
              <a:t>・</a:t>
            </a:r>
            <a:r>
              <a:rPr lang="ja" sz="1035" b="1">
                <a:latin typeface="BIZ UDPGothic"/>
                <a:ea typeface="BIZ UDPGothic"/>
                <a:cs typeface="BIZ UDPGothic"/>
                <a:sym typeface="BIZ UDPGothic"/>
              </a:rPr>
              <a:t>砂肝のピンチョス</a:t>
            </a:r>
            <a:endParaRPr sz="1035" b="1">
              <a:solidFill>
                <a:srgbClr val="000000"/>
              </a:solidFill>
              <a:latin typeface="BIZ UDPGothic"/>
              <a:ea typeface="BIZ UDPGothic"/>
              <a:cs typeface="BIZ UDPGothic"/>
              <a:sym typeface="BIZ UDP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3"/>
              <a:buFont typeface="Arial"/>
              <a:buNone/>
            </a:pPr>
            <a:r>
              <a:rPr lang="ja" sz="1035" b="1">
                <a:solidFill>
                  <a:srgbClr val="000000"/>
                </a:solidFill>
                <a:latin typeface="BIZ UDPGothic"/>
                <a:ea typeface="BIZ UDPGothic"/>
                <a:cs typeface="BIZ UDPGothic"/>
                <a:sym typeface="BIZ UDPGothic"/>
              </a:rPr>
              <a:t>・</a:t>
            </a:r>
            <a:r>
              <a:rPr lang="ja" sz="1035" b="1">
                <a:latin typeface="BIZ UDPGothic"/>
                <a:ea typeface="BIZ UDPGothic"/>
                <a:cs typeface="BIZ UDPGothic"/>
                <a:sym typeface="BIZ UDPGothic"/>
              </a:rPr>
              <a:t>チーズバーガー</a:t>
            </a:r>
            <a:endParaRPr sz="1035" b="1">
              <a:solidFill>
                <a:srgbClr val="000000"/>
              </a:solidFill>
              <a:latin typeface="BIZ UDPGothic"/>
              <a:ea typeface="BIZ UDPGothic"/>
              <a:cs typeface="BIZ UDPGothic"/>
              <a:sym typeface="BIZ UDP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35" b="1">
                <a:solidFill>
                  <a:srgbClr val="000000"/>
                </a:solidFill>
                <a:latin typeface="BIZ UDPGothic"/>
                <a:ea typeface="BIZ UDPGothic"/>
                <a:cs typeface="BIZ UDPGothic"/>
                <a:sym typeface="BIZ UDPGothic"/>
              </a:rPr>
              <a:t>・</a:t>
            </a:r>
            <a:r>
              <a:rPr lang="ja" sz="1035" b="1">
                <a:latin typeface="BIZ UDPGothic"/>
                <a:ea typeface="BIZ UDPGothic"/>
                <a:cs typeface="BIZ UDPGothic"/>
                <a:sym typeface="BIZ UDPGothic"/>
              </a:rPr>
              <a:t>ロースかつサンド</a:t>
            </a:r>
            <a:endParaRPr sz="1035" b="1">
              <a:solidFill>
                <a:srgbClr val="000000"/>
              </a:solidFill>
              <a:latin typeface="BIZ UDPGothic"/>
              <a:ea typeface="BIZ UDPGothic"/>
              <a:cs typeface="BIZ UDPGothic"/>
              <a:sym typeface="BIZ UDPGothic"/>
            </a:endParaRPr>
          </a:p>
        </p:txBody>
      </p:sp>
      <p:sp>
        <p:nvSpPr>
          <p:cNvPr id="74" name="Google Shape;74;p13"/>
          <p:cNvSpPr/>
          <p:nvPr/>
        </p:nvSpPr>
        <p:spPr>
          <a:xfrm>
            <a:off x="566328" y="8482489"/>
            <a:ext cx="2914800" cy="267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67575" tIns="67575" rIns="67575" bIns="67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35" b="1">
                <a:solidFill>
                  <a:srgbClr val="000000"/>
                </a:solidFill>
                <a:latin typeface="BIZ UDPGothic"/>
                <a:ea typeface="BIZ UDPGothic"/>
                <a:cs typeface="BIZ UDPGothic"/>
                <a:sym typeface="BIZ UDPGothic"/>
              </a:rPr>
              <a:t>・</a:t>
            </a:r>
            <a:r>
              <a:rPr lang="ja" sz="1035" b="1">
                <a:latin typeface="BIZ UDPGothic"/>
                <a:ea typeface="BIZ UDPGothic"/>
                <a:cs typeface="BIZ UDPGothic"/>
                <a:sym typeface="BIZ UDPGothic"/>
              </a:rPr>
              <a:t>カップデリアソート</a:t>
            </a:r>
            <a:endParaRPr sz="1035" b="1">
              <a:solidFill>
                <a:srgbClr val="000000"/>
              </a:solidFill>
              <a:latin typeface="BIZ UDPGothic"/>
              <a:ea typeface="BIZ UDPGothic"/>
              <a:cs typeface="BIZ UDPGothic"/>
              <a:sym typeface="BIZ UDPGothic"/>
            </a:endParaRPr>
          </a:p>
        </p:txBody>
      </p:sp>
      <p:sp>
        <p:nvSpPr>
          <p:cNvPr id="75" name="Google Shape;75;p13"/>
          <p:cNvSpPr/>
          <p:nvPr/>
        </p:nvSpPr>
        <p:spPr>
          <a:xfrm>
            <a:off x="599257" y="9009464"/>
            <a:ext cx="2914800" cy="267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67575" tIns="67575" rIns="67575" bIns="67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35" b="1">
                <a:latin typeface="BIZ UDPGothic"/>
                <a:ea typeface="BIZ UDPGothic"/>
                <a:cs typeface="BIZ UDPGothic"/>
                <a:sym typeface="BIZ UDPGothic"/>
              </a:rPr>
              <a:t>・サイコロステーキ</a:t>
            </a:r>
            <a:endParaRPr sz="1035" b="1">
              <a:latin typeface="BIZ UDPGothic"/>
              <a:ea typeface="BIZ UDPGothic"/>
              <a:cs typeface="BIZ UDPGothic"/>
              <a:sym typeface="BIZ UDP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35" b="1">
                <a:solidFill>
                  <a:schemeClr val="dk1"/>
                </a:solidFill>
                <a:latin typeface="BIZ UDPGothic"/>
                <a:ea typeface="BIZ UDPGothic"/>
                <a:cs typeface="BIZ UDPGothic"/>
                <a:sym typeface="BIZ UDPGothic"/>
              </a:rPr>
              <a:t>・</a:t>
            </a:r>
            <a:r>
              <a:rPr lang="ja" sz="1035" b="1">
                <a:latin typeface="BIZ UDPGothic"/>
                <a:ea typeface="BIZ UDPGothic"/>
                <a:cs typeface="BIZ UDPGothic"/>
                <a:sym typeface="BIZ UDPGothic"/>
              </a:rPr>
              <a:t>季節のパスタ</a:t>
            </a:r>
            <a:endParaRPr sz="1035" b="1">
              <a:latin typeface="BIZ UDPGothic"/>
              <a:ea typeface="BIZ UDPGothic"/>
              <a:cs typeface="BIZ UDPGothic"/>
              <a:sym typeface="BIZ UDP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35" b="1">
                <a:solidFill>
                  <a:schemeClr val="dk1"/>
                </a:solidFill>
                <a:latin typeface="BIZ UDPGothic"/>
                <a:ea typeface="BIZ UDPGothic"/>
                <a:cs typeface="BIZ UDPGothic"/>
                <a:sym typeface="BIZ UDPGothic"/>
              </a:rPr>
              <a:t>・肉巻きおにぎり</a:t>
            </a:r>
            <a:endParaRPr sz="1035" b="1">
              <a:latin typeface="BIZ UDPGothic"/>
              <a:ea typeface="BIZ UDPGothic"/>
              <a:cs typeface="BIZ UDPGothic"/>
              <a:sym typeface="BIZ UDPGothic"/>
            </a:endParaRPr>
          </a:p>
        </p:txBody>
      </p:sp>
      <p:sp>
        <p:nvSpPr>
          <p:cNvPr id="76" name="Google Shape;76;p13"/>
          <p:cNvSpPr/>
          <p:nvPr/>
        </p:nvSpPr>
        <p:spPr>
          <a:xfrm>
            <a:off x="520530" y="9636297"/>
            <a:ext cx="2914800" cy="267000"/>
          </a:xfrm>
          <a:prstGeom prst="roundRect">
            <a:avLst>
              <a:gd name="adj" fmla="val 16667"/>
            </a:avLst>
          </a:prstGeom>
          <a:solidFill>
            <a:srgbClr val="3DADDD"/>
          </a:solidFill>
          <a:ln>
            <a:noFill/>
          </a:ln>
        </p:spPr>
        <p:txBody>
          <a:bodyPr spcFirstLastPara="1" wrap="square" lIns="67575" tIns="67575" rIns="67575" bIns="67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35" b="1">
                <a:solidFill>
                  <a:srgbClr val="FFFFFF"/>
                </a:solidFill>
                <a:latin typeface="BIZ UDPGothic"/>
                <a:ea typeface="BIZ UDPGothic"/>
                <a:cs typeface="BIZ UDPGothic"/>
                <a:sym typeface="BIZ UDPGothic"/>
              </a:rPr>
              <a:t>冷製　　　　    　　　　　　　</a:t>
            </a:r>
            <a:r>
              <a:rPr lang="ja" sz="813" b="1">
                <a:solidFill>
                  <a:srgbClr val="FFFFFF"/>
                </a:solidFill>
                <a:latin typeface="BIZ UDPGothic"/>
                <a:ea typeface="BIZ UDPGothic"/>
                <a:cs typeface="BIZ UDPGothic"/>
                <a:sym typeface="BIZ UDPGothic"/>
              </a:rPr>
              <a:t>　</a:t>
            </a:r>
            <a:endParaRPr sz="813" b="1">
              <a:solidFill>
                <a:srgbClr val="FFFFFF"/>
              </a:solidFill>
              <a:latin typeface="BIZ UDPGothic"/>
              <a:ea typeface="BIZ UDPGothic"/>
              <a:cs typeface="BIZ UDPGothic"/>
              <a:sym typeface="BIZ UDPGothic"/>
            </a:endParaRPr>
          </a:p>
        </p:txBody>
      </p:sp>
      <p:sp>
        <p:nvSpPr>
          <p:cNvPr id="77" name="Google Shape;77;p13"/>
          <p:cNvSpPr/>
          <p:nvPr/>
        </p:nvSpPr>
        <p:spPr>
          <a:xfrm>
            <a:off x="560753" y="9883410"/>
            <a:ext cx="2914800" cy="267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67575" tIns="67575" rIns="67575" bIns="67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35" b="1">
                <a:solidFill>
                  <a:srgbClr val="000000"/>
                </a:solidFill>
                <a:latin typeface="BIZ UDPGothic"/>
                <a:ea typeface="BIZ UDPGothic"/>
                <a:cs typeface="BIZ UDPGothic"/>
                <a:sym typeface="BIZ UDPGothic"/>
              </a:rPr>
              <a:t>・</a:t>
            </a:r>
            <a:r>
              <a:rPr lang="ja" sz="1035" b="1">
                <a:latin typeface="BIZ UDPGothic"/>
                <a:ea typeface="BIZ UDPGothic"/>
                <a:cs typeface="BIZ UDPGothic"/>
                <a:sym typeface="BIZ UDPGothic"/>
              </a:rPr>
              <a:t>チーズスティック</a:t>
            </a:r>
            <a:endParaRPr sz="1035" b="1">
              <a:solidFill>
                <a:srgbClr val="000000"/>
              </a:solidFill>
              <a:latin typeface="BIZ UDPGothic"/>
              <a:ea typeface="BIZ UDPGothic"/>
              <a:cs typeface="BIZ UDPGothic"/>
              <a:sym typeface="BIZ UDPGothic"/>
            </a:endParaRPr>
          </a:p>
        </p:txBody>
      </p:sp>
      <p:sp>
        <p:nvSpPr>
          <p:cNvPr id="78" name="Google Shape;78;p13"/>
          <p:cNvSpPr/>
          <p:nvPr/>
        </p:nvSpPr>
        <p:spPr>
          <a:xfrm>
            <a:off x="514512" y="6798720"/>
            <a:ext cx="2914800" cy="267000"/>
          </a:xfrm>
          <a:prstGeom prst="roundRect">
            <a:avLst>
              <a:gd name="adj" fmla="val 16667"/>
            </a:avLst>
          </a:prstGeom>
          <a:solidFill>
            <a:srgbClr val="3DADDD"/>
          </a:solidFill>
          <a:ln>
            <a:noFill/>
          </a:ln>
        </p:spPr>
        <p:txBody>
          <a:bodyPr spcFirstLastPara="1" wrap="square" lIns="67575" tIns="67575" rIns="67575" bIns="67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35" b="1">
                <a:solidFill>
                  <a:srgbClr val="FFFFFF"/>
                </a:solidFill>
                <a:latin typeface="BIZ UDPGothic"/>
                <a:ea typeface="BIZ UDPGothic"/>
                <a:cs typeface="BIZ UDPGothic"/>
                <a:sym typeface="BIZ UDPGothic"/>
              </a:rPr>
              <a:t>想定人数         　　　　　　　　　　</a:t>
            </a:r>
            <a:r>
              <a:rPr lang="ja" sz="813" b="1">
                <a:solidFill>
                  <a:srgbClr val="FFFFFF"/>
                </a:solidFill>
                <a:latin typeface="BIZ UDPGothic"/>
                <a:ea typeface="BIZ UDPGothic"/>
                <a:cs typeface="BIZ UDPGothic"/>
                <a:sym typeface="BIZ UDPGothic"/>
              </a:rPr>
              <a:t>　　　</a:t>
            </a:r>
            <a:r>
              <a:rPr lang="ja" sz="1109" b="1">
                <a:solidFill>
                  <a:srgbClr val="FFFFFF"/>
                </a:solidFill>
                <a:latin typeface="BIZ UDPGothic"/>
                <a:ea typeface="BIZ UDPGothic"/>
                <a:cs typeface="BIZ UDPGothic"/>
                <a:sym typeface="BIZ UDPGothic"/>
              </a:rPr>
              <a:t>10</a:t>
            </a:r>
            <a:r>
              <a:rPr lang="ja" sz="813" b="1">
                <a:solidFill>
                  <a:srgbClr val="FFFFFF"/>
                </a:solidFill>
                <a:latin typeface="BIZ UDPGothic"/>
                <a:ea typeface="BIZ UDPGothic"/>
                <a:cs typeface="BIZ UDPGothic"/>
                <a:sym typeface="BIZ UDPGothic"/>
              </a:rPr>
              <a:t>名様想定</a:t>
            </a:r>
            <a:endParaRPr sz="813" b="1">
              <a:solidFill>
                <a:srgbClr val="FFFFFF"/>
              </a:solidFill>
              <a:latin typeface="BIZ UDPGothic"/>
              <a:ea typeface="BIZ UDPGothic"/>
              <a:cs typeface="BIZ UDPGothic"/>
              <a:sym typeface="BIZ UDPGothic"/>
            </a:endParaRPr>
          </a:p>
        </p:txBody>
      </p:sp>
      <p:pic>
        <p:nvPicPr>
          <p:cNvPr id="79" name="Google Shape;79;p13" title="28849ffafd39aa0df8a1abaa6c825e61bea053696202b1b678672a84bf585daf.png"/>
          <p:cNvPicPr preferRelativeResize="0"/>
          <p:nvPr/>
        </p:nvPicPr>
        <p:blipFill rotWithShape="1">
          <a:blip r:embed="rId7">
            <a:alphaModFix/>
          </a:blip>
          <a:srcRect t="7720" r="6086" b="3754"/>
          <a:stretch/>
        </p:blipFill>
        <p:spPr>
          <a:xfrm>
            <a:off x="3585533" y="5917603"/>
            <a:ext cx="3424850" cy="2152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 title="DSC_3364 のコピー.png"/>
          <p:cNvPicPr preferRelativeResize="0"/>
          <p:nvPr/>
        </p:nvPicPr>
        <p:blipFill rotWithShape="1">
          <a:blip r:embed="rId8">
            <a:alphaModFix/>
          </a:blip>
          <a:srcRect l="1531" r="1541"/>
          <a:stretch/>
        </p:blipFill>
        <p:spPr>
          <a:xfrm>
            <a:off x="3585538" y="8124206"/>
            <a:ext cx="1672125" cy="1148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 title="DSC_1075 (1).jpg"/>
          <p:cNvPicPr preferRelativeResize="0"/>
          <p:nvPr/>
        </p:nvPicPr>
        <p:blipFill rotWithShape="1">
          <a:blip r:embed="rId9">
            <a:alphaModFix/>
          </a:blip>
          <a:srcRect l="32117" t="18759" r="2270" b="15629"/>
          <a:stretch/>
        </p:blipFill>
        <p:spPr>
          <a:xfrm>
            <a:off x="5304798" y="8125090"/>
            <a:ext cx="1722136" cy="1147814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3"/>
          <p:cNvSpPr txBox="1"/>
          <p:nvPr/>
        </p:nvSpPr>
        <p:spPr>
          <a:xfrm>
            <a:off x="493306" y="5994800"/>
            <a:ext cx="2867100" cy="2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 b="1">
                <a:solidFill>
                  <a:srgbClr val="EF5561"/>
                </a:solidFill>
                <a:latin typeface="BIZ UDPGothic"/>
                <a:ea typeface="BIZ UDPGothic"/>
                <a:cs typeface="BIZ UDPGothic"/>
                <a:sym typeface="BIZ UDPGothic"/>
              </a:rPr>
              <a:t>ステーキ＆デザートプラン</a:t>
            </a:r>
            <a:endParaRPr sz="1800" b="1">
              <a:solidFill>
                <a:srgbClr val="EF5561"/>
              </a:solidFill>
              <a:latin typeface="BIZ UDPGothic"/>
              <a:ea typeface="BIZ UDPGothic"/>
              <a:cs typeface="BIZ UDPGothic"/>
              <a:sym typeface="BIZ UDPGothic"/>
            </a:endParaRPr>
          </a:p>
        </p:txBody>
      </p:sp>
      <p:sp>
        <p:nvSpPr>
          <p:cNvPr id="83" name="Google Shape;83;p13"/>
          <p:cNvSpPr txBox="1"/>
          <p:nvPr/>
        </p:nvSpPr>
        <p:spPr>
          <a:xfrm>
            <a:off x="3644495" y="9328120"/>
            <a:ext cx="3376800" cy="8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53430F"/>
                </a:solidFill>
                <a:latin typeface="BIZ UDPGothic"/>
                <a:ea typeface="BIZ UDPGothic"/>
                <a:cs typeface="BIZ UDPGothic"/>
                <a:sym typeface="BIZ UDPGothic"/>
              </a:rPr>
              <a:t>キャンセルポリシー</a:t>
            </a:r>
            <a:endParaRPr sz="1000">
              <a:solidFill>
                <a:srgbClr val="53430F"/>
              </a:solidFill>
              <a:latin typeface="BIZ UDPGothic"/>
              <a:ea typeface="BIZ UDPGothic"/>
              <a:cs typeface="BIZ UDPGothic"/>
              <a:sym typeface="BIZ UDPGothic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53430F"/>
                </a:solidFill>
                <a:latin typeface="BIZ UDPGothic"/>
                <a:ea typeface="BIZ UDPGothic"/>
                <a:cs typeface="BIZ UDPGothic"/>
                <a:sym typeface="BIZ UDPGothic"/>
              </a:rPr>
              <a:t>開催日の7日前以降より、キャンセル料金が発生します。</a:t>
            </a:r>
            <a:br>
              <a:rPr lang="ja" sz="1000">
                <a:solidFill>
                  <a:srgbClr val="53430F"/>
                </a:solidFill>
                <a:latin typeface="BIZ UDPGothic"/>
                <a:ea typeface="BIZ UDPGothic"/>
                <a:cs typeface="BIZ UDPGothic"/>
                <a:sym typeface="BIZ UDPGothic"/>
              </a:rPr>
            </a:br>
            <a:r>
              <a:rPr lang="ja" sz="1000">
                <a:solidFill>
                  <a:srgbClr val="53430F"/>
                </a:solidFill>
                <a:latin typeface="BIZ UDPGothic"/>
                <a:ea typeface="BIZ UDPGothic"/>
                <a:cs typeface="BIZ UDPGothic"/>
                <a:sym typeface="BIZ UDPGothic"/>
              </a:rPr>
              <a:t>・7-6日前のキャンセル　　　　ご注文金額総額の80%</a:t>
            </a:r>
            <a:endParaRPr sz="1000">
              <a:solidFill>
                <a:srgbClr val="53430F"/>
              </a:solidFill>
              <a:latin typeface="BIZ UDPGothic"/>
              <a:ea typeface="BIZ UDPGothic"/>
              <a:cs typeface="BIZ UDPGothic"/>
              <a:sym typeface="BIZ UDPGothic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53430F"/>
                </a:solidFill>
                <a:latin typeface="BIZ UDPGothic"/>
                <a:ea typeface="BIZ UDPGothic"/>
                <a:cs typeface="BIZ UDPGothic"/>
                <a:sym typeface="BIZ UDPGothic"/>
              </a:rPr>
              <a:t>・5-2日前のキャンセル　　    ご注文金額総額の100%</a:t>
            </a:r>
            <a:endParaRPr sz="1000">
              <a:solidFill>
                <a:srgbClr val="53430F"/>
              </a:solidFill>
              <a:latin typeface="BIZ UDPGothic"/>
              <a:ea typeface="BIZ UDPGothic"/>
              <a:cs typeface="BIZ UDPGothic"/>
              <a:sym typeface="BIZ UDPGothic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493311" y="6310232"/>
            <a:ext cx="2867100" cy="2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335" b="1">
                <a:solidFill>
                  <a:srgbClr val="EF5561"/>
                </a:solidFill>
                <a:latin typeface="BIZ UDPGothic"/>
                <a:ea typeface="BIZ UDPGothic"/>
                <a:cs typeface="BIZ UDPGothic"/>
                <a:sym typeface="BIZ UDPGothic"/>
              </a:rPr>
              <a:t>40,000円／(税別)</a:t>
            </a:r>
            <a:endParaRPr sz="1900" b="1">
              <a:solidFill>
                <a:srgbClr val="EF5561"/>
              </a:solidFill>
              <a:latin typeface="BIZ UDPGothic"/>
              <a:ea typeface="BIZ UDPGothic"/>
              <a:cs typeface="BIZ UDPGothic"/>
              <a:sym typeface="BIZ UDPGothic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4055529" y="2682578"/>
            <a:ext cx="2867100" cy="2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335" b="1">
                <a:solidFill>
                  <a:srgbClr val="EF5561"/>
                </a:solidFill>
                <a:latin typeface="BIZ UDPGothic"/>
                <a:ea typeface="BIZ UDPGothic"/>
                <a:cs typeface="BIZ UDPGothic"/>
                <a:sym typeface="BIZ UDPGothic"/>
              </a:rPr>
              <a:t>25,000円／(税別)</a:t>
            </a:r>
            <a:endParaRPr sz="1900" b="1">
              <a:solidFill>
                <a:srgbClr val="EF5561"/>
              </a:solidFill>
              <a:latin typeface="BIZ UDPGothic"/>
              <a:ea typeface="BIZ UDPGothic"/>
              <a:cs typeface="BIZ UDPGothic"/>
              <a:sym typeface="BIZ UDPGothic"/>
            </a:endParaRPr>
          </a:p>
        </p:txBody>
      </p:sp>
      <p:sp>
        <p:nvSpPr>
          <p:cNvPr id="86" name="Google Shape;86;p13"/>
          <p:cNvSpPr/>
          <p:nvPr/>
        </p:nvSpPr>
        <p:spPr>
          <a:xfrm>
            <a:off x="512875" y="4585425"/>
            <a:ext cx="1672200" cy="1147800"/>
          </a:xfrm>
          <a:prstGeom prst="rect">
            <a:avLst/>
          </a:prstGeom>
          <a:solidFill>
            <a:srgbClr val="3B3E4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7" name="Google Shape;87;p13" title="DSC_3428.jpg"/>
          <p:cNvPicPr preferRelativeResize="0"/>
          <p:nvPr/>
        </p:nvPicPr>
        <p:blipFill rotWithShape="1">
          <a:blip r:embed="rId10">
            <a:alphaModFix/>
          </a:blip>
          <a:srcRect l="1531" r="1541"/>
          <a:stretch/>
        </p:blipFill>
        <p:spPr>
          <a:xfrm>
            <a:off x="509125" y="4587550"/>
            <a:ext cx="1675949" cy="1148649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3"/>
          <p:cNvSpPr txBox="1"/>
          <p:nvPr/>
        </p:nvSpPr>
        <p:spPr>
          <a:xfrm>
            <a:off x="1233300" y="633400"/>
            <a:ext cx="5093400" cy="6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3375" tIns="63375" rIns="63375" bIns="6337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"/>
              <a:buFont typeface="Arial"/>
              <a:buNone/>
            </a:pPr>
            <a:r>
              <a:rPr lang="ja" sz="3486">
                <a:solidFill>
                  <a:srgbClr val="EF5561"/>
                </a:solidFill>
                <a:latin typeface="Georgia"/>
                <a:ea typeface="Georgia"/>
                <a:cs typeface="Georgia"/>
                <a:sym typeface="Georgia"/>
              </a:rPr>
              <a:t>CATERING  SERVICE</a:t>
            </a:r>
            <a:endParaRPr sz="3486">
              <a:solidFill>
                <a:srgbClr val="EF556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89" name="Google Shape;89;p13" title="right.png"/>
          <p:cNvPicPr preferRelativeResize="0"/>
          <p:nvPr/>
        </p:nvPicPr>
        <p:blipFill rotWithShape="1">
          <a:blip r:embed="rId11">
            <a:alphaModFix/>
          </a:blip>
          <a:srcRect l="37107" b="55323"/>
          <a:stretch/>
        </p:blipFill>
        <p:spPr>
          <a:xfrm>
            <a:off x="5936300" y="-254825"/>
            <a:ext cx="1722149" cy="1223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 title="left.png"/>
          <p:cNvPicPr preferRelativeResize="0"/>
          <p:nvPr/>
        </p:nvPicPr>
        <p:blipFill rotWithShape="1">
          <a:blip r:embed="rId12">
            <a:alphaModFix/>
          </a:blip>
          <a:srcRect r="30304" b="48355"/>
          <a:stretch/>
        </p:blipFill>
        <p:spPr>
          <a:xfrm rot="881596">
            <a:off x="-26433" y="-139296"/>
            <a:ext cx="1829314" cy="135554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角丸四角形吹き出し 1"/>
          <p:cNvSpPr/>
          <p:nvPr/>
        </p:nvSpPr>
        <p:spPr>
          <a:xfrm>
            <a:off x="8014218" y="1332702"/>
            <a:ext cx="4232366" cy="1349876"/>
          </a:xfrm>
          <a:prstGeom prst="wedgeRoundRectCallout">
            <a:avLst>
              <a:gd name="adj1" fmla="val -58487"/>
              <a:gd name="adj2" fmla="val 39275"/>
              <a:gd name="adj3" fmla="val 16667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00" b="1" dirty="0">
                <a:solidFill>
                  <a:schemeClr val="tx1"/>
                </a:solidFill>
              </a:rPr>
              <a:t>販売価格はご自由にご入力ください</a:t>
            </a:r>
            <a:endParaRPr kumimoji="1" lang="ja-JP" altLang="en-US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114</Words>
  <Application>Microsoft Office PowerPoint</Application>
  <PresentationFormat>ユーザー設定</PresentationFormat>
  <Paragraphs>35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Noto Sans JP</vt:lpstr>
      <vt:lpstr>Arial</vt:lpstr>
      <vt:lpstr>ＭＳ Ｐゴシック</vt:lpstr>
      <vt:lpstr>BIZ UDPGothic</vt:lpstr>
      <vt:lpstr>Georgia</vt:lpstr>
      <vt:lpstr>Simple Light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麻野 莉彩</dc:creator>
  <cp:lastModifiedBy>麻野 莉彩</cp:lastModifiedBy>
  <cp:revision>2</cp:revision>
  <dcterms:modified xsi:type="dcterms:W3CDTF">2026-06-30T04:26:53Z</dcterms:modified>
</cp:coreProperties>
</file>