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09" r:id="rId1"/>
  </p:sldMasterIdLst>
  <p:notesMasterIdLst>
    <p:notesMasterId r:id="rId3"/>
  </p:notesMasterIdLst>
  <p:handoutMasterIdLst>
    <p:handoutMasterId r:id="rId4"/>
  </p:handoutMasterIdLst>
  <p:sldIdLst>
    <p:sldId id="583" r:id="rId2"/>
  </p:sldIdLst>
  <p:sldSz cx="9906000" cy="6858000" type="A4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ogo base" id="{2A810CF5-8EA1-439D-B8A2-9BCB154EB9F3}">
          <p14:sldIdLst>
            <p14:sldId id="583"/>
          </p14:sldIdLst>
        </p14:section>
        <p14:section name="Basic" id="{091ECAC0-B057-4202-B63C-B498E4CC0F5F}">
          <p14:sldIdLst/>
        </p14:section>
        <p14:section name="Oblique line" id="{37642A44-3187-4DDC-909A-23E76CA9DB07}">
          <p14:sldIdLst/>
        </p14:section>
        <p14:section name="old" id="{94C35BCB-6207-48B1-9099-B48C369C475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63F"/>
    <a:srgbClr val="DAECC2"/>
    <a:srgbClr val="72BDB8"/>
    <a:srgbClr val="ECE6F2"/>
    <a:srgbClr val="B49ECB"/>
    <a:srgbClr val="FDECE3"/>
    <a:srgbClr val="F8A67E"/>
    <a:srgbClr val="E5F3FB"/>
    <a:srgbClr val="8EC8ED"/>
    <a:srgbClr val="FCF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38" autoAdjust="0"/>
    <p:restoredTop sz="94706" autoAdjust="0"/>
  </p:normalViewPr>
  <p:slideViewPr>
    <p:cSldViewPr snapToGrid="0">
      <p:cViewPr varScale="1">
        <p:scale>
          <a:sx n="92" d="100"/>
          <a:sy n="92" d="100"/>
        </p:scale>
        <p:origin x="1354" y="1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8149E-B243-4F05-B707-DEF465DFFD64}" type="datetimeFigureOut">
              <a:rPr kumimoji="1" lang="ja-JP" altLang="en-US" smtClean="0"/>
              <a:pPr/>
              <a:t>2025/4/28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642A7-E318-46E0-AEFD-3DA990DB8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213C6-0597-47F0-8E5C-F3B338BFD0E1}" type="datetimeFigureOut">
              <a:rPr kumimoji="1" lang="ja-JP" altLang="en-US" smtClean="0"/>
              <a:pPr/>
              <a:t>2025/4/28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A5C34-D264-400B-9AA5-D2B06BD6D08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.iimori1\Desktop\nyor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C4B5339-1EBD-4661-9C45-3EA5F7A690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39292" y="6246765"/>
            <a:ext cx="2127813" cy="478721"/>
          </a:xfrm>
          <a:prstGeom prst="rect">
            <a:avLst/>
          </a:prstGeom>
        </p:spPr>
      </p:pic>
      <p:sp>
        <p:nvSpPr>
          <p:cNvPr id="4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43542" y="659447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ja-JP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© SHIDAX</a:t>
            </a:r>
            <a:r>
              <a:rPr lang="ja-JP" altLang="en-US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CORPORATION. All Right Reserved.</a:t>
            </a:r>
            <a:endParaRPr lang="ja-JP" altLang="en-US" sz="8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414126" y="88900"/>
            <a:ext cx="663964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取扱注意</a:t>
            </a:r>
            <a:endParaRPr kumimoji="1" lang="ja-JP" altLang="en-US" sz="1600" b="1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304200" y="83615"/>
            <a:ext cx="1198229" cy="44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785" y="6246765"/>
            <a:ext cx="2258646" cy="59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0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50A19930-72B5-458A-AFCE-3FDDE6F921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1146" y="3133856"/>
            <a:ext cx="2623708" cy="590288"/>
          </a:xfrm>
          <a:prstGeom prst="rect">
            <a:avLst/>
          </a:prstGeom>
        </p:spPr>
      </p:pic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43542" y="659447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ja-JP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© SHIDAX</a:t>
            </a:r>
            <a:r>
              <a:rPr lang="ja-JP" altLang="en-US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CORPORATION. All Right Reserved.</a:t>
            </a:r>
            <a:endParaRPr lang="ja-JP" altLang="en-US" sz="8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859" y="3054998"/>
            <a:ext cx="2828281" cy="74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7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F9E8-4C72-4F01-B6AB-7F13C490698D}" type="datetimeFigureOut">
              <a:rPr kumimoji="1" lang="ja-JP" altLang="en-US" smtClean="0"/>
              <a:t>2025/4/28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2274-41E3-46CC-9697-DF86ACC3B7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292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15266" y="2042239"/>
            <a:ext cx="5275468" cy="430887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95300" y="6377942"/>
            <a:ext cx="2278380" cy="36933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94B73-9869-495A-BD0A-0080C9FE6D05}" type="datetime1">
              <a:rPr lang="ja-JP" altLang="en-US" smtClean="0"/>
              <a:t>2025/4/28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368040" y="6377942"/>
            <a:ext cx="3169920" cy="36933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627639" y="6477143"/>
            <a:ext cx="144240" cy="13531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F53B2-2F14-4A38-9A17-D62EDA7F9D1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9042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メイン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>
            <a:extLst>
              <a:ext uri="{FF2B5EF4-FFF2-40B4-BE49-F238E27FC236}">
                <a16:creationId xmlns:a16="http://schemas.microsoft.com/office/drawing/2014/main" id="{081FAD7B-5D2E-444D-A567-4212446F5D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4" name="think-cell スライド" r:id="rId4" imgW="360" imgH="360" progId="TCLayout.ActiveDocument.1">
                  <p:embed/>
                </p:oleObj>
              </mc:Choice>
              <mc:Fallback>
                <p:oleObj name="think-cell スライド" r:id="rId4" imgW="360" imgH="360" progId="TCLayout.ActiveDocument.1">
                  <p:embed/>
                  <p:pic>
                    <p:nvPicPr>
                      <p:cNvPr id="2" name="オブジェクト 1" hidden="1">
                        <a:extLst>
                          <a:ext uri="{FF2B5EF4-FFF2-40B4-BE49-F238E27FC236}">
                            <a16:creationId xmlns:a16="http://schemas.microsoft.com/office/drawing/2014/main" id="{081FAD7B-5D2E-444D-A567-4212446F5D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3850373" y="659992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C9FE8-E417-42BD-83E2-1B4172A7035A}" type="slidenum">
              <a:rPr kumimoji="1" lang="ja-JP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-46257" y="659992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© SHIDAX</a:t>
            </a:r>
            <a:r>
              <a:rPr kumimoji="0" lang="ja-JP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CORPORATION. All Right Reserved.</a:t>
            </a:r>
            <a:endParaRPr kumimoji="0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670A633B-2CCB-4349-8005-0BF892EBF16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60058" y="197836"/>
            <a:ext cx="9580842" cy="327273"/>
          </a:xfrm>
        </p:spPr>
        <p:txBody>
          <a:bodyPr>
            <a:noAutofit/>
          </a:bodyPr>
          <a:lstStyle>
            <a:lvl1pPr marL="0" indent="0">
              <a:buNone/>
              <a:defRPr sz="2000" b="1" i="0" u="none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中表紙タイトル</a:t>
            </a:r>
          </a:p>
        </p:txBody>
      </p:sp>
      <p:sp>
        <p:nvSpPr>
          <p:cNvPr id="17" name="コンテンツ プレースホルダー 4">
            <a:extLst>
              <a:ext uri="{FF2B5EF4-FFF2-40B4-BE49-F238E27FC236}">
                <a16:creationId xmlns:a16="http://schemas.microsoft.com/office/drawing/2014/main" id="{75E0ADFB-3A11-4FE5-A412-A17539EDBEF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0058" y="515614"/>
            <a:ext cx="9580842" cy="327273"/>
          </a:xfrm>
        </p:spPr>
        <p:txBody>
          <a:bodyPr tIns="36000" bIns="36000" anchor="ctr">
            <a:noAutofit/>
          </a:bodyPr>
          <a:lstStyle>
            <a:lvl1pPr marL="0" indent="0">
              <a:buNone/>
              <a:defRPr sz="1400" b="0" i="0" u="none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サブタイトルサブタイトル</a:t>
            </a:r>
          </a:p>
        </p:txBody>
      </p:sp>
      <p:sp>
        <p:nvSpPr>
          <p:cNvPr id="18" name="Line 5">
            <a:extLst>
              <a:ext uri="{FF2B5EF4-FFF2-40B4-BE49-F238E27FC236}">
                <a16:creationId xmlns:a16="http://schemas.microsoft.com/office/drawing/2014/main" id="{BBBABE90-1B25-4287-ABBE-40614108E182}"/>
              </a:ext>
            </a:extLst>
          </p:cNvPr>
          <p:cNvSpPr>
            <a:spLocks noChangeShapeType="1"/>
          </p:cNvSpPr>
          <p:nvPr userDrawn="1"/>
        </p:nvSpPr>
        <p:spPr bwMode="ltGray">
          <a:xfrm>
            <a:off x="160058" y="869029"/>
            <a:ext cx="9576000" cy="0"/>
          </a:xfrm>
          <a:prstGeom prst="line">
            <a:avLst/>
          </a:prstGeom>
          <a:noFill/>
          <a:ln w="19050">
            <a:solidFill>
              <a:srgbClr val="EE1C2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8BA7AB2F-7B05-4006-ABB4-560BC013CC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100" y="868363"/>
            <a:ext cx="9571038" cy="508000"/>
          </a:xfrm>
        </p:spPr>
        <p:txBody>
          <a:bodyPr tIns="36000" bIns="36000">
            <a:noAutofit/>
          </a:bodyPr>
          <a:lstStyle>
            <a:lvl1pPr marL="0" indent="0">
              <a:buNone/>
              <a:defRPr sz="1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kumimoji="1" lang="ja-JP" altLang="en-US" dirty="0"/>
              <a:t>メッセージ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CF45E97D-5465-4C41-97DF-32D7E2A83F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/>
          <a:srcRect/>
          <a:stretch/>
        </p:blipFill>
        <p:spPr>
          <a:xfrm>
            <a:off x="7924966" y="46125"/>
            <a:ext cx="1833752" cy="252000"/>
          </a:xfrm>
          <a:prstGeom prst="rect">
            <a:avLst/>
          </a:prstGeom>
          <a:solidFill>
            <a:srgbClr val="EE1C23"/>
          </a:solidFill>
        </p:spPr>
      </p:pic>
    </p:spTree>
    <p:extLst>
      <p:ext uri="{BB962C8B-B14F-4D97-AF65-F5344CB8AC3E}">
        <p14:creationId xmlns:p14="http://schemas.microsoft.com/office/powerpoint/2010/main" val="157186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メイン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>
            <a:extLst>
              <a:ext uri="{FF2B5EF4-FFF2-40B4-BE49-F238E27FC236}">
                <a16:creationId xmlns:a16="http://schemas.microsoft.com/office/drawing/2014/main" id="{081FAD7B-5D2E-444D-A567-4212446F5D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8" name="think-cell スライド" r:id="rId4" imgW="360" imgH="360" progId="TCLayout.ActiveDocument.1">
                  <p:embed/>
                </p:oleObj>
              </mc:Choice>
              <mc:Fallback>
                <p:oleObj name="think-cell スライド" r:id="rId4" imgW="360" imgH="360" progId="TCLayout.ActiveDocument.1">
                  <p:embed/>
                  <p:pic>
                    <p:nvPicPr>
                      <p:cNvPr id="2" name="オブジェクト 1" hidden="1">
                        <a:extLst>
                          <a:ext uri="{FF2B5EF4-FFF2-40B4-BE49-F238E27FC236}">
                            <a16:creationId xmlns:a16="http://schemas.microsoft.com/office/drawing/2014/main" id="{081FAD7B-5D2E-444D-A567-4212446F5D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3850373" y="659992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C9FE8-E417-42BD-83E2-1B4172A7035A}" type="slidenum">
              <a:rPr kumimoji="1" lang="ja-JP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-46257" y="659992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© SHIDAX</a:t>
            </a:r>
            <a:r>
              <a:rPr kumimoji="0" lang="ja-JP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CORPORATION. All Right Reserved.</a:t>
            </a:r>
            <a:endParaRPr kumimoji="0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670A633B-2CCB-4349-8005-0BF892EBF16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60058" y="197836"/>
            <a:ext cx="9580842" cy="327273"/>
          </a:xfrm>
        </p:spPr>
        <p:txBody>
          <a:bodyPr>
            <a:noAutofit/>
          </a:bodyPr>
          <a:lstStyle>
            <a:lvl1pPr marL="0" indent="0">
              <a:buNone/>
              <a:defRPr sz="2000" b="1" i="0" u="none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中表紙タイトル</a:t>
            </a:r>
          </a:p>
        </p:txBody>
      </p:sp>
      <p:sp>
        <p:nvSpPr>
          <p:cNvPr id="17" name="コンテンツ プレースホルダー 4">
            <a:extLst>
              <a:ext uri="{FF2B5EF4-FFF2-40B4-BE49-F238E27FC236}">
                <a16:creationId xmlns:a16="http://schemas.microsoft.com/office/drawing/2014/main" id="{75E0ADFB-3A11-4FE5-A412-A17539EDBEF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0058" y="515614"/>
            <a:ext cx="9580842" cy="327273"/>
          </a:xfrm>
        </p:spPr>
        <p:txBody>
          <a:bodyPr tIns="36000" bIns="36000" anchor="ctr">
            <a:noAutofit/>
          </a:bodyPr>
          <a:lstStyle>
            <a:lvl1pPr marL="0" indent="0">
              <a:buNone/>
              <a:defRPr sz="1400" b="0" i="0" u="none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サブタイトルサブタイトル</a:t>
            </a:r>
          </a:p>
        </p:txBody>
      </p:sp>
      <p:sp>
        <p:nvSpPr>
          <p:cNvPr id="18" name="Line 5">
            <a:extLst>
              <a:ext uri="{FF2B5EF4-FFF2-40B4-BE49-F238E27FC236}">
                <a16:creationId xmlns:a16="http://schemas.microsoft.com/office/drawing/2014/main" id="{BBBABE90-1B25-4287-ABBE-40614108E182}"/>
              </a:ext>
            </a:extLst>
          </p:cNvPr>
          <p:cNvSpPr>
            <a:spLocks noChangeShapeType="1"/>
          </p:cNvSpPr>
          <p:nvPr userDrawn="1"/>
        </p:nvSpPr>
        <p:spPr bwMode="ltGray">
          <a:xfrm>
            <a:off x="160058" y="869029"/>
            <a:ext cx="9576000" cy="0"/>
          </a:xfrm>
          <a:prstGeom prst="line">
            <a:avLst/>
          </a:prstGeom>
          <a:noFill/>
          <a:ln w="19050">
            <a:solidFill>
              <a:srgbClr val="EE1C2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8BA7AB2F-7B05-4006-ABB4-560BC013CC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100" y="868363"/>
            <a:ext cx="9571038" cy="508000"/>
          </a:xfrm>
        </p:spPr>
        <p:txBody>
          <a:bodyPr tIns="36000" bIns="36000">
            <a:noAutofit/>
          </a:bodyPr>
          <a:lstStyle>
            <a:lvl1pPr marL="0" indent="0">
              <a:buNone/>
              <a:defRPr sz="1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kumimoji="1" lang="ja-JP" altLang="en-US" dirty="0"/>
              <a:t>メッセージ</a:t>
            </a:r>
          </a:p>
        </p:txBody>
      </p:sp>
      <p:grpSp>
        <p:nvGrpSpPr>
          <p:cNvPr id="12" name="グループ化 11"/>
          <p:cNvGrpSpPr/>
          <p:nvPr userDrawn="1"/>
        </p:nvGrpSpPr>
        <p:grpSpPr>
          <a:xfrm>
            <a:off x="8024969" y="41416"/>
            <a:ext cx="1762159" cy="269505"/>
            <a:chOff x="8143788" y="6038218"/>
            <a:chExt cx="1762159" cy="269505"/>
          </a:xfrm>
        </p:grpSpPr>
        <p:sp>
          <p:nvSpPr>
            <p:cNvPr id="13" name="角丸四角形 12"/>
            <p:cNvSpPr/>
            <p:nvPr/>
          </p:nvSpPr>
          <p:spPr>
            <a:xfrm>
              <a:off x="8143788" y="6038218"/>
              <a:ext cx="1728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9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4" name="角丸四角形 13"/>
            <p:cNvSpPr/>
            <p:nvPr/>
          </p:nvSpPr>
          <p:spPr>
            <a:xfrm>
              <a:off x="8163697" y="6052706"/>
              <a:ext cx="468000" cy="223025"/>
            </a:xfrm>
            <a:prstGeom prst="roundRect">
              <a:avLst>
                <a:gd name="adj" fmla="val 20674"/>
              </a:avLst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8559103" y="6061502"/>
              <a:ext cx="134684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1" dirty="0" smtClean="0">
                  <a:solidFill>
                    <a:srgbClr val="FF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Highly Confidential</a:t>
              </a:r>
              <a:endParaRPr kumimoji="1" lang="ja-JP" altLang="en-US" sz="9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8145744" y="6046113"/>
              <a:ext cx="5040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1" dirty="0" smtClean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極</a:t>
              </a:r>
              <a:r>
                <a:rPr kumimoji="1" lang="ja-JP" altLang="en-US" sz="1100" b="1" baseline="0" dirty="0" smtClean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 </a:t>
              </a:r>
              <a:r>
                <a:rPr kumimoji="1" lang="ja-JP" altLang="en-US" sz="1100" b="1" dirty="0" smtClean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秘</a:t>
              </a:r>
              <a:endParaRPr kumimoji="1" lang="ja-JP" altLang="en-US" sz="11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188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43542" y="659447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r>
              <a:rPr lang="en-US" altLang="ja-JP" sz="80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© SHIDAX</a:t>
            </a:r>
            <a:r>
              <a:rPr lang="ja-JP" altLang="en-US" sz="80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ja-JP" sz="80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CORPORATION. All Right Reserved.</a:t>
            </a:r>
            <a:endParaRPr lang="ja-JP" altLang="en-US" sz="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53089" y="659447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algn="ctr"/>
            <a:fld id="{825C9FE8-E417-42BD-83E2-1B4172A7035A}" type="slidenum">
              <a:rPr kumimoji="1" lang="ja-JP" altLang="en-US" smtClean="0"/>
              <a:pPr algn="ctr"/>
              <a:t>‹#›</a:t>
            </a:fld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431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4" r:id="rId2"/>
    <p:sldLayoutId id="2147483720" r:id="rId3"/>
    <p:sldLayoutId id="2147483721" r:id="rId4"/>
    <p:sldLayoutId id="2147483731" r:id="rId5"/>
    <p:sldLayoutId id="2147483732" r:id="rId6"/>
  </p:sldLayoutIdLst>
  <p:hf hd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kumimoji="1" sz="3575" kern="12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kumimoji="1" sz="2275" kern="12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kumimoji="1" sz="1950" kern="12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kumimoji="1" sz="1625" kern="12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kumimoji="1" sz="1463" kern="12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kumimoji="1" sz="1463" kern="12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/>
          <p:cNvSpPr/>
          <p:nvPr/>
        </p:nvSpPr>
        <p:spPr>
          <a:xfrm>
            <a:off x="2638232" y="1969141"/>
            <a:ext cx="3497179" cy="1528037"/>
          </a:xfrm>
          <a:prstGeom prst="rect">
            <a:avLst/>
          </a:prstGeom>
          <a:solidFill>
            <a:srgbClr val="CAE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2638231" y="3550068"/>
            <a:ext cx="3497179" cy="1528037"/>
          </a:xfrm>
          <a:prstGeom prst="rect">
            <a:avLst/>
          </a:prstGeom>
          <a:solidFill>
            <a:srgbClr val="FCF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2638230" y="5144464"/>
            <a:ext cx="3497179" cy="1528037"/>
          </a:xfrm>
          <a:prstGeom prst="rect">
            <a:avLst/>
          </a:prstGeom>
          <a:solidFill>
            <a:srgbClr val="FD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6199583" y="1977163"/>
            <a:ext cx="3497179" cy="1528037"/>
          </a:xfrm>
          <a:prstGeom prst="rect">
            <a:avLst/>
          </a:prstGeom>
          <a:solidFill>
            <a:srgbClr val="DAE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6199582" y="3558090"/>
            <a:ext cx="3497179" cy="1528037"/>
          </a:xfrm>
          <a:prstGeom prst="rect">
            <a:avLst/>
          </a:prstGeom>
          <a:solidFill>
            <a:srgbClr val="E5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6199581" y="5152486"/>
            <a:ext cx="3497179" cy="1528037"/>
          </a:xfrm>
          <a:prstGeom prst="rect">
            <a:avLst/>
          </a:prstGeom>
          <a:solidFill>
            <a:srgbClr val="E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sz="quarter" idx="11"/>
          </p:nvPr>
        </p:nvSpPr>
        <p:spPr>
          <a:xfrm>
            <a:off x="155296" y="360363"/>
            <a:ext cx="9580842" cy="327273"/>
          </a:xfrm>
        </p:spPr>
        <p:txBody>
          <a:bodyPr/>
          <a:lstStyle/>
          <a:p>
            <a:r>
              <a:rPr kumimoji="1" lang="ja-JP" altLang="en-US" dirty="0" smtClean="0"/>
              <a:t>「ウェルネスメニュー」</a:t>
            </a: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>
          <a:xfrm>
            <a:off x="165100" y="996700"/>
            <a:ext cx="9571038" cy="471153"/>
          </a:xfrm>
        </p:spPr>
        <p:txBody>
          <a:bodyPr/>
          <a:lstStyle/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身体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の健康だけでなく、心の健康もサポートすることを目的とした食事プランです。</a:t>
            </a:r>
            <a:b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身体に必要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な栄養素をバランスよく摂取しつつ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、食事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を楽しみながら、健康的なライフスタイルをサポート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します。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プレースホルダー 3"/>
          <p:cNvSpPr txBox="1">
            <a:spLocks/>
          </p:cNvSpPr>
          <p:nvPr/>
        </p:nvSpPr>
        <p:spPr>
          <a:xfrm>
            <a:off x="155296" y="1666987"/>
            <a:ext cx="9571038" cy="270627"/>
          </a:xfrm>
          <a:prstGeom prst="rect">
            <a:avLst/>
          </a:prstGeom>
        </p:spPr>
        <p:txBody>
          <a:bodyPr vert="horz" lIns="91440" tIns="36000" rIns="91440" bIns="36000" rtlCol="0">
            <a:noAutofit/>
          </a:bodyPr>
          <a:lstStyle>
            <a:lvl1pPr marL="0" indent="0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Wingdings 2" pitchFamily="18" charset="2"/>
              <a:buNone/>
              <a:defRPr kumimoji="1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itchFamily="50" charset="-128"/>
              </a:defRPr>
            </a:lvl1pPr>
            <a:lvl2pPr marL="371475" indent="0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Wingdings 2" pitchFamily="18" charset="2"/>
              <a:buNone/>
              <a:defRPr kumimoji="1" sz="1950" kern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Wingdings 2" pitchFamily="18" charset="2"/>
              <a:buChar char=""/>
              <a:defRPr kumimoji="1" sz="1625" kern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Wingdings 2" pitchFamily="18" charset="2"/>
              <a:buChar char=""/>
              <a:defRPr kumimoji="1" sz="1463" kern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Wingdings 2" pitchFamily="18" charset="2"/>
              <a:buChar char=""/>
              <a:defRPr kumimoji="1" sz="1463" kern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5pPr>
            <a:lvl6pPr marL="2043113" indent="-185738" algn="l" defTabSz="7429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ウェルネスメニューは６つのコンセプトを用意いたしました。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48" y="3543981"/>
            <a:ext cx="2175228" cy="302797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66" b="100000" l="0" r="9923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2918" y="2108868"/>
            <a:ext cx="1122118" cy="1156644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8739" y="2138920"/>
            <a:ext cx="1134864" cy="118848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7405" y1="32443" x2="37405" y2="32443"/>
                        <a14:foregroundMark x1="43511" y1="46183" x2="43511" y2="46183"/>
                        <a14:foregroundMark x1="51908" y1="47710" x2="51908" y2="47710"/>
                        <a14:foregroundMark x1="64504" y1="37023" x2="64504" y2="37023"/>
                        <a14:foregroundMark x1="67939" y1="41985" x2="67939" y2="41985"/>
                        <a14:foregroundMark x1="51527" y1="51908" x2="51527" y2="51908"/>
                        <a14:foregroundMark x1="34351" y1="50000" x2="34351" y2="50000"/>
                        <a14:foregroundMark x1="26336" y1="35878" x2="26336" y2="35878"/>
                        <a14:foregroundMark x1="24427" y1="31679" x2="24427" y2="31679"/>
                        <a14:foregroundMark x1="63359" y1="30534" x2="63359" y2="30534"/>
                        <a14:foregroundMark x1="58397" y1="40840" x2="58397" y2="40840"/>
                        <a14:foregroundMark x1="84733" y1="77099" x2="84733" y2="77099"/>
                        <a14:foregroundMark x1="71374" y1="77481" x2="71374" y2="77481"/>
                        <a14:foregroundMark x1="59542" y1="76336" x2="59542" y2="76336"/>
                        <a14:foregroundMark x1="49618" y1="81679" x2="49618" y2="81679"/>
                        <a14:foregroundMark x1="36641" y1="83206" x2="36641" y2="83206"/>
                        <a14:foregroundMark x1="26718" y1="78626" x2="26718" y2="78626"/>
                        <a14:foregroundMark x1="16412" y1="76718" x2="16412" y2="76718"/>
                        <a14:foregroundMark x1="9924" y1="6107" x2="9924" y2="61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894" y="3724172"/>
            <a:ext cx="1147513" cy="1147513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2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5007" y="3769074"/>
            <a:ext cx="1146713" cy="1107621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883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3393" y="5342307"/>
            <a:ext cx="1149414" cy="1135997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0718" y="5358349"/>
            <a:ext cx="1103208" cy="1107621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3711093" y="1990504"/>
            <a:ext cx="2401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たんぱく質が主役のパワーチャージメニューは、活力を引き出し、あなたの健康を内側からサポートします。ボリューム満点メニューで、頑張るあなたを応援します！</a:t>
            </a:r>
            <a:endParaRPr kumimoji="1"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295546" y="2015785"/>
            <a:ext cx="2401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325681" y="2047869"/>
            <a:ext cx="2401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活性酸素は、年齢やストレスによって増えるといわれており、免疫機能の低下など引き起こします。</a:t>
            </a:r>
            <a:endParaRPr kumimoji="1"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抗酸化ビタミンは、活性酸素の働きを抑え、心と身体の元気をサポートします！</a:t>
            </a:r>
            <a:endParaRPr kumimoji="1"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343317" y="3583371"/>
            <a:ext cx="2401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食後に眠くなる理由のひとつとして、食後の急激な血糖値の乱高下があげられます。糖質を抑えることや、食物繊維をとることは、血糖値の上昇抑制につながります。</a:t>
            </a:r>
            <a:endParaRPr kumimoji="1"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午後</a:t>
            </a: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も頑張りたいあなたにおすすめのメニューです！</a:t>
            </a:r>
            <a:endParaRPr kumimoji="1"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785112" y="3594403"/>
            <a:ext cx="2401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ビタミン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は、抗酸化ビタミンのひとつであり、エイジングケアに欠かせない栄養素です。紫外線は肌のコラーゲンと破壊しますが、ビタミン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はその生成を助けます。健康な肌を保つために、ビタミン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を積極的に補いましょう！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813936" y="5157214"/>
            <a:ext cx="2401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腸内環境を整えることは腸の健康維持に欠かせません。</a:t>
            </a:r>
            <a:endParaRPr kumimoji="1"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食物繊維は、腸内細菌に利用され、腸内環境を整えます。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ふそくしがちな栄養素のため、積極的に摂取しましょう！</a:t>
            </a:r>
            <a:endParaRPr kumimoji="1"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319432" y="5197900"/>
            <a:ext cx="2401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糖質を過剰に摂取すると、中性脂肪として蓄積され、肥満や生活習慣病の原因となることがあります。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このレシピは糖質を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40</a:t>
            </a: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％以下に抑えた、糖質が気になる方におすすめのメニューです。</a:t>
            </a:r>
            <a:endParaRPr kumimoji="1"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テキスト プレースホルダー 3"/>
          <p:cNvSpPr txBox="1">
            <a:spLocks/>
          </p:cNvSpPr>
          <p:nvPr/>
        </p:nvSpPr>
        <p:spPr>
          <a:xfrm>
            <a:off x="165100" y="2047869"/>
            <a:ext cx="2214849" cy="599888"/>
          </a:xfrm>
          <a:prstGeom prst="rect">
            <a:avLst/>
          </a:prstGeom>
        </p:spPr>
        <p:txBody>
          <a:bodyPr vert="horz" lIns="91440" tIns="36000" rIns="91440" bIns="36000" rtlCol="0">
            <a:noAutofit/>
          </a:bodyPr>
          <a:lstStyle>
            <a:lvl1pPr marL="0" indent="0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Wingdings 2" pitchFamily="18" charset="2"/>
              <a:buNone/>
              <a:defRPr kumimoji="1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itchFamily="50" charset="-128"/>
              </a:defRPr>
            </a:lvl1pPr>
            <a:lvl2pPr marL="371475" indent="0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Wingdings 2" pitchFamily="18" charset="2"/>
              <a:buNone/>
              <a:defRPr kumimoji="1" sz="1950" kern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Wingdings 2" pitchFamily="18" charset="2"/>
              <a:buChar char=""/>
              <a:defRPr kumimoji="1" sz="1625" kern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Wingdings 2" pitchFamily="18" charset="2"/>
              <a:buChar char=""/>
              <a:defRPr kumimoji="1" sz="1463" kern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Wingdings 2" pitchFamily="18" charset="2"/>
              <a:buChar char=""/>
              <a:defRPr kumimoji="1" sz="1463" kern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5pPr>
            <a:lvl6pPr marL="2043113" indent="-185738" algn="l" defTabSz="7429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/>
              <a:t>提供頻度　○回／月　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39454" y="3174649"/>
            <a:ext cx="1079155" cy="369332"/>
          </a:xfrm>
          <a:prstGeom prst="rect">
            <a:avLst/>
          </a:prstGeom>
          <a:solidFill>
            <a:srgbClr val="DAECC2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8CC63F"/>
                </a:solidFill>
              </a:rPr>
              <a:t>SAMPLE</a:t>
            </a:r>
            <a:endParaRPr kumimoji="1" lang="ja-JP" altLang="en-US" b="1" dirty="0">
              <a:solidFill>
                <a:srgbClr val="8CC63F"/>
              </a:solidFill>
            </a:endParaRPr>
          </a:p>
        </p:txBody>
      </p:sp>
      <p:sp>
        <p:nvSpPr>
          <p:cNvPr id="28" name="四角形吹き出し 27"/>
          <p:cNvSpPr/>
          <p:nvPr/>
        </p:nvSpPr>
        <p:spPr>
          <a:xfrm>
            <a:off x="-1688537" y="2241748"/>
            <a:ext cx="1246950" cy="1181902"/>
          </a:xfrm>
          <a:prstGeom prst="wedgeRectCallout">
            <a:avLst>
              <a:gd name="adj1" fmla="val 128452"/>
              <a:gd name="adj2" fmla="val -43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SV</a:t>
            </a:r>
            <a:r>
              <a:rPr kumimoji="1" lang="ja-JP" altLang="en-US" dirty="0" smtClean="0"/>
              <a:t>記入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387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HDOfficeLightV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4" id="{07437F67-D9F4-4B3B-B526-1C45E6194478}" vid="{9E48CAF6-E1C5-4CEE-B88C-95F80CC00EBB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34793</TotalTime>
  <Words>269</Words>
  <Application>Microsoft Office PowerPoint</Application>
  <PresentationFormat>A4 210 x 297 mm</PresentationFormat>
  <Paragraphs>17</Paragraphs>
  <Slides>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ＭＳ Ｐゴシック</vt:lpstr>
      <vt:lpstr>メイリオ</vt:lpstr>
      <vt:lpstr>Calibri</vt:lpstr>
      <vt:lpstr>Wingdings 2</vt:lpstr>
      <vt:lpstr>1_HDOfficeLightV0</vt:lpstr>
      <vt:lpstr>think-cell スライド</vt:lpstr>
      <vt:lpstr>PowerPoint プレゼンテーション</vt:lpstr>
    </vt:vector>
  </TitlesOfParts>
  <Company>シダックス株式会社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Y.T</dc:creator>
  <cp:lastModifiedBy>夫松 遥那</cp:lastModifiedBy>
  <cp:revision>411</cp:revision>
  <dcterms:created xsi:type="dcterms:W3CDTF">2022-07-05T04:44:28Z</dcterms:created>
  <dcterms:modified xsi:type="dcterms:W3CDTF">2025-04-28T04:43:20Z</dcterms:modified>
</cp:coreProperties>
</file>