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7"/>
  </p:notesMasterIdLst>
  <p:sldIdLst>
    <p:sldId id="261" r:id="rId2"/>
    <p:sldId id="258" r:id="rId3"/>
    <p:sldId id="259" r:id="rId4"/>
    <p:sldId id="262" r:id="rId5"/>
    <p:sldId id="260" r:id="rId6"/>
  </p:sldIdLst>
  <p:sldSz cx="10691813" cy="7559675"/>
  <p:notesSz cx="6735763" cy="9866313"/>
  <p:embeddedFontLst>
    <p:embeddedFont>
      <p:font typeface="游ゴシック" panose="020B0400000000000000" pitchFamily="50" charset="-128"/>
      <p:regular r:id="rId8"/>
      <p:bold r:id="rId9"/>
    </p:embeddedFont>
    <p:embeddedFont>
      <p:font typeface="BIZ UDPGothic" panose="020B0400000000000000" pitchFamily="50" charset="-128"/>
      <p:regular r:id="rId10"/>
      <p:bold r:id="rId11"/>
    </p:embeddedFont>
    <p:embeddedFont>
      <p:font typeface="メイリオ" panose="020B0604030504040204" pitchFamily="50" charset="-128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  <p15:guide id="3" pos="227">
          <p15:clr>
            <a:srgbClr val="747775"/>
          </p15:clr>
        </p15:guide>
        <p15:guide id="4" pos="6508">
          <p15:clr>
            <a:srgbClr val="747775"/>
          </p15:clr>
        </p15:guide>
        <p15:guide id="5">
          <p15:clr>
            <a:srgbClr val="747775"/>
          </p15:clr>
        </p15:guide>
        <p15:guide id="6" pos="6735">
          <p15:clr>
            <a:srgbClr val="747775"/>
          </p15:clr>
        </p15:guide>
        <p15:guide id="7" orient="horz" pos="4544">
          <p15:clr>
            <a:srgbClr val="747775"/>
          </p15:clr>
        </p15:guide>
        <p15:guide id="8" orient="horz" pos="219">
          <p15:clr>
            <a:srgbClr val="747775"/>
          </p15:clr>
        </p15:guide>
        <p15:guide id="9" pos="507">
          <p15:clr>
            <a:srgbClr val="747775"/>
          </p15:clr>
        </p15:guide>
        <p15:guide id="10" pos="62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000000"/>
    <a:srgbClr val="C4C4C4"/>
    <a:srgbClr val="FFFDFB"/>
    <a:srgbClr val="F1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48" y="82"/>
      </p:cViewPr>
      <p:guideLst>
        <p:guide orient="horz" pos="2381"/>
        <p:guide pos="3368"/>
        <p:guide pos="227"/>
        <p:guide pos="6508"/>
        <p:guide/>
        <p:guide pos="6735"/>
        <p:guide orient="horz" pos="4544"/>
        <p:guide orient="horz" pos="219"/>
        <p:guide pos="507"/>
        <p:guide pos="6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24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2308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48377-457D-1944-90DA-9AAAD046378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260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（会社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C6A2519-A03D-D00A-9D17-59D691A40FE6}"/>
              </a:ext>
            </a:extLst>
          </p:cNvPr>
          <p:cNvGrpSpPr/>
          <p:nvPr/>
        </p:nvGrpSpPr>
        <p:grpSpPr>
          <a:xfrm>
            <a:off x="9731845" y="6997358"/>
            <a:ext cx="959968" cy="562317"/>
            <a:chOff x="9016586" y="6347876"/>
            <a:chExt cx="889414" cy="510124"/>
          </a:xfrm>
        </p:grpSpPr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2AF1EE1-4B00-A268-1CDC-C8B02CADF81A}"/>
                </a:ext>
              </a:extLst>
            </p:cNvPr>
            <p:cNvSpPr/>
            <p:nvPr/>
          </p:nvSpPr>
          <p:spPr>
            <a:xfrm>
              <a:off x="9016586" y="6347876"/>
              <a:ext cx="889414" cy="510124"/>
            </a:xfrm>
            <a:custGeom>
              <a:avLst/>
              <a:gdLst>
                <a:gd name="connsiteX0" fmla="*/ 889414 w 889414"/>
                <a:gd name="connsiteY0" fmla="*/ 0 h 510124"/>
                <a:gd name="connsiteX1" fmla="*/ 889414 w 889414"/>
                <a:gd name="connsiteY1" fmla="*/ 348905 h 510124"/>
                <a:gd name="connsiteX2" fmla="*/ 877780 w 889414"/>
                <a:gd name="connsiteY2" fmla="*/ 365216 h 510124"/>
                <a:gd name="connsiteX3" fmla="*/ 832051 w 889414"/>
                <a:gd name="connsiteY3" fmla="*/ 404264 h 510124"/>
                <a:gd name="connsiteX4" fmla="*/ 637522 w 889414"/>
                <a:gd name="connsiteY4" fmla="*/ 493174 h 510124"/>
                <a:gd name="connsiteX5" fmla="*/ 581303 w 889414"/>
                <a:gd name="connsiteY5" fmla="*/ 510124 h 510124"/>
                <a:gd name="connsiteX6" fmla="*/ 0 w 889414"/>
                <a:gd name="connsiteY6" fmla="*/ 510124 h 510124"/>
                <a:gd name="connsiteX7" fmla="*/ 3704 w 889414"/>
                <a:gd name="connsiteY7" fmla="*/ 482429 h 510124"/>
                <a:gd name="connsiteX8" fmla="*/ 105648 w 889414"/>
                <a:gd name="connsiteY8" fmla="*/ 340026 h 510124"/>
                <a:gd name="connsiteX9" fmla="*/ 468809 w 889414"/>
                <a:gd name="connsiteY9" fmla="*/ 205240 h 510124"/>
                <a:gd name="connsiteX10" fmla="*/ 719248 w 889414"/>
                <a:gd name="connsiteY10" fmla="*/ 133797 h 510124"/>
                <a:gd name="connsiteX11" fmla="*/ 875824 w 889414"/>
                <a:gd name="connsiteY11" fmla="*/ 22473 h 51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414" h="510124">
                  <a:moveTo>
                    <a:pt x="889414" y="0"/>
                  </a:moveTo>
                  <a:lnTo>
                    <a:pt x="889414" y="348905"/>
                  </a:lnTo>
                  <a:lnTo>
                    <a:pt x="877780" y="365216"/>
                  </a:lnTo>
                  <a:cubicBezTo>
                    <a:pt x="864351" y="379897"/>
                    <a:pt x="849037" y="393043"/>
                    <a:pt x="832051" y="404264"/>
                  </a:cubicBezTo>
                  <a:cubicBezTo>
                    <a:pt x="832051" y="404264"/>
                    <a:pt x="776957" y="447016"/>
                    <a:pt x="637522" y="493174"/>
                  </a:cubicBezTo>
                  <a:lnTo>
                    <a:pt x="581303" y="510124"/>
                  </a:lnTo>
                  <a:lnTo>
                    <a:pt x="0" y="510124"/>
                  </a:lnTo>
                  <a:lnTo>
                    <a:pt x="3704" y="482429"/>
                  </a:lnTo>
                  <a:cubicBezTo>
                    <a:pt x="18817" y="424692"/>
                    <a:pt x="54722" y="373697"/>
                    <a:pt x="105648" y="340026"/>
                  </a:cubicBezTo>
                  <a:cubicBezTo>
                    <a:pt x="105648" y="340026"/>
                    <a:pt x="203593" y="264023"/>
                    <a:pt x="468809" y="205240"/>
                  </a:cubicBezTo>
                  <a:cubicBezTo>
                    <a:pt x="553768" y="186941"/>
                    <a:pt x="637423" y="163078"/>
                    <a:pt x="719248" y="133797"/>
                  </a:cubicBezTo>
                  <a:cubicBezTo>
                    <a:pt x="762755" y="115096"/>
                    <a:pt x="826409" y="89828"/>
                    <a:pt x="875824" y="22473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1579"/>
            </a:p>
          </p:txBody>
        </p:sp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2DC3EAD9-3430-4652-084B-6900A40A2EBD}"/>
                </a:ext>
              </a:extLst>
            </p:cNvPr>
            <p:cNvSpPr/>
            <p:nvPr/>
          </p:nvSpPr>
          <p:spPr>
            <a:xfrm rot="16200000">
              <a:off x="9603569" y="6555569"/>
              <a:ext cx="244473" cy="36038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79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4B275D0-D13A-6E88-B566-36E8D792BDB2}"/>
              </a:ext>
            </a:extLst>
          </p:cNvPr>
          <p:cNvGrpSpPr/>
          <p:nvPr/>
        </p:nvGrpSpPr>
        <p:grpSpPr>
          <a:xfrm>
            <a:off x="2" y="2"/>
            <a:ext cx="625561" cy="368086"/>
            <a:chOff x="0" y="0"/>
            <a:chExt cx="579585" cy="333921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1A205E2B-19AD-A45C-1DAA-F9BFA8C65EB1}"/>
                </a:ext>
              </a:extLst>
            </p:cNvPr>
            <p:cNvSpPr/>
            <p:nvPr/>
          </p:nvSpPr>
          <p:spPr>
            <a:xfrm>
              <a:off x="0" y="0"/>
              <a:ext cx="579585" cy="333921"/>
            </a:xfrm>
            <a:custGeom>
              <a:avLst/>
              <a:gdLst>
                <a:gd name="connsiteX0" fmla="*/ 186910 w 579585"/>
                <a:gd name="connsiteY0" fmla="*/ 0 h 333921"/>
                <a:gd name="connsiteX1" fmla="*/ 579585 w 579585"/>
                <a:gd name="connsiteY1" fmla="*/ 0 h 333921"/>
                <a:gd name="connsiteX2" fmla="*/ 567177 w 579585"/>
                <a:gd name="connsiteY2" fmla="*/ 47805 h 333921"/>
                <a:gd name="connsiteX3" fmla="*/ 515006 w 579585"/>
                <a:gd name="connsiteY3" fmla="*/ 104633 h 333921"/>
                <a:gd name="connsiteX4" fmla="*/ 278605 w 579585"/>
                <a:gd name="connsiteY4" fmla="*/ 192346 h 333921"/>
                <a:gd name="connsiteX5" fmla="*/ 115581 w 579585"/>
                <a:gd name="connsiteY5" fmla="*/ 238879 h 333921"/>
                <a:gd name="connsiteX6" fmla="*/ 13649 w 579585"/>
                <a:gd name="connsiteY6" fmla="*/ 311346 h 333921"/>
                <a:gd name="connsiteX7" fmla="*/ 0 w 579585"/>
                <a:gd name="connsiteY7" fmla="*/ 333921 h 333921"/>
                <a:gd name="connsiteX8" fmla="*/ 0 w 579585"/>
                <a:gd name="connsiteY8" fmla="*/ 105625 h 333921"/>
                <a:gd name="connsiteX9" fmla="*/ 12398 w 579585"/>
                <a:gd name="connsiteY9" fmla="*/ 88239 h 333921"/>
                <a:gd name="connsiteX10" fmla="*/ 42151 w 579585"/>
                <a:gd name="connsiteY10" fmla="*/ 62817 h 333921"/>
                <a:gd name="connsiteX11" fmla="*/ 168780 w 579585"/>
                <a:gd name="connsiteY11" fmla="*/ 4930 h 3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585" h="333921">
                  <a:moveTo>
                    <a:pt x="186910" y="0"/>
                  </a:moveTo>
                  <a:lnTo>
                    <a:pt x="579585" y="0"/>
                  </a:lnTo>
                  <a:lnTo>
                    <a:pt x="567177" y="47805"/>
                  </a:lnTo>
                  <a:cubicBezTo>
                    <a:pt x="554881" y="70402"/>
                    <a:pt x="537120" y="90025"/>
                    <a:pt x="515006" y="104633"/>
                  </a:cubicBezTo>
                  <a:cubicBezTo>
                    <a:pt x="515006" y="104633"/>
                    <a:pt x="451248" y="154107"/>
                    <a:pt x="278605" y="192346"/>
                  </a:cubicBezTo>
                  <a:cubicBezTo>
                    <a:pt x="223301" y="204273"/>
                    <a:pt x="168844" y="219818"/>
                    <a:pt x="115581" y="238879"/>
                  </a:cubicBezTo>
                  <a:cubicBezTo>
                    <a:pt x="87243" y="251052"/>
                    <a:pt x="45811" y="267500"/>
                    <a:pt x="13649" y="311346"/>
                  </a:cubicBezTo>
                  <a:lnTo>
                    <a:pt x="0" y="333921"/>
                  </a:lnTo>
                  <a:lnTo>
                    <a:pt x="0" y="105625"/>
                  </a:lnTo>
                  <a:lnTo>
                    <a:pt x="12398" y="88239"/>
                  </a:lnTo>
                  <a:cubicBezTo>
                    <a:pt x="21137" y="78682"/>
                    <a:pt x="31100" y="70123"/>
                    <a:pt x="42151" y="62817"/>
                  </a:cubicBezTo>
                  <a:cubicBezTo>
                    <a:pt x="42151" y="62817"/>
                    <a:pt x="78014" y="34988"/>
                    <a:pt x="168780" y="4930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1579"/>
            </a:p>
          </p:txBody>
        </p:sp>
        <p:sp>
          <p:nvSpPr>
            <p:cNvPr id="9" name="二等辺三角形 8">
              <a:extLst>
                <a:ext uri="{FF2B5EF4-FFF2-40B4-BE49-F238E27FC236}">
                  <a16:creationId xmlns:a16="http://schemas.microsoft.com/office/drawing/2014/main" id="{90517255-DA5B-6E4C-5949-CE472B7F2158}"/>
                </a:ext>
              </a:extLst>
            </p:cNvPr>
            <p:cNvSpPr/>
            <p:nvPr/>
          </p:nvSpPr>
          <p:spPr>
            <a:xfrm rot="5400000">
              <a:off x="118724" y="-118721"/>
              <a:ext cx="244473" cy="48192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79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799C6BD-F4D5-5C54-C91C-6837A14C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75" y="561687"/>
            <a:ext cx="4234749" cy="383888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105" b="1" spc="263">
                <a:latin typeface="+mj-ea"/>
              </a:defRPr>
            </a:lvl1pPr>
          </a:lstStyle>
          <a:p>
            <a:pPr lvl="0"/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E9B49CE-BDC1-8454-28D9-66F61AFE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5A27E4-D861-48ED-30C3-A6FF82D4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34EC38-063A-7DCF-5B7B-079CC45E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013441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2082">
          <p15:clr>
            <a:srgbClr val="FBAE40"/>
          </p15:clr>
        </p15:guide>
        <p15:guide id="4" pos="415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A44AA-D914-A1F7-CE51-DF439D004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11A4FE-3AD5-72D7-2008-4296FD475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960B38-137B-D0D3-036A-36AFC2DC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93E5DD-FE82-3AE7-8C18-8BA854C8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00AF62-640F-F6ED-4F89-DDE17A7E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4829699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8DCF6-A388-ACB6-10FD-35715A79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EFFE5-877B-43D5-E935-1FA406EE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00759A-91D7-7E2D-D48C-31F1E7A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18014D-3663-9CF5-8DC0-B3E4F9CB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032642-7749-0D9D-E71A-729A6730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67936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0CD8F7-B765-3CB6-9036-61B8EBDC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66499A-ED94-0F69-099E-87D5B933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43CC76-FD01-4D12-3976-5E659672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3844494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メイン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081FAD7B-5D2E-444D-A567-4212446F5D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14" y="1751"/>
          <a:ext cx="171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スライド" r:id="rId4" imgW="360" imgH="360" progId="">
                  <p:embed/>
                </p:oleObj>
              </mc:Choice>
              <mc:Fallback>
                <p:oleObj name="think-cell スライド" r:id="rId4" imgW="360" imgH="360" progId="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081FAD7B-5D2E-444D-A567-4212446F5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" y="1751"/>
                        <a:ext cx="171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 txBox="1">
            <a:spLocks/>
          </p:cNvSpPr>
          <p:nvPr/>
        </p:nvSpPr>
        <p:spPr>
          <a:xfrm>
            <a:off x="-49925" y="7275197"/>
            <a:ext cx="3608487" cy="402483"/>
          </a:xfrm>
          <a:prstGeom prst="rect">
            <a:avLst/>
          </a:prstGeom>
        </p:spPr>
        <p:txBody>
          <a:bodyPr vert="horz" lIns="74020" tIns="37010" rIns="74020" bIns="3701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740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4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© SHIDAX</a:t>
            </a:r>
            <a:r>
              <a:rPr kumimoji="0" lang="ja-JP" altLang="en-US" sz="64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64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CORPORATION. All Right Reserved.</a:t>
            </a:r>
            <a:endParaRPr kumimoji="0" lang="ja-JP" altLang="en-US" sz="64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217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（コンセプト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D35D31-6832-9600-6502-5D876443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27789C-A8B0-8268-BBF5-20CF2186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296D36E1-7F64-C68D-D15E-95C425110F2A}"/>
              </a:ext>
            </a:extLst>
          </p:cNvPr>
          <p:cNvSpPr/>
          <p:nvPr/>
        </p:nvSpPr>
        <p:spPr>
          <a:xfrm rot="16200000">
            <a:off x="10362582" y="7230443"/>
            <a:ext cx="269486" cy="388976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9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80B8236-E12D-E74A-E6F4-0524E5C51449}"/>
              </a:ext>
            </a:extLst>
          </p:cNvPr>
          <p:cNvCxnSpPr>
            <a:cxnSpLocks/>
          </p:cNvCxnSpPr>
          <p:nvPr/>
        </p:nvCxnSpPr>
        <p:spPr>
          <a:xfrm>
            <a:off x="246736" y="7290187"/>
            <a:ext cx="9481908" cy="0"/>
          </a:xfrm>
          <a:prstGeom prst="line">
            <a:avLst/>
          </a:prstGeom>
          <a:ln w="19050" cap="rnd">
            <a:solidFill>
              <a:srgbClr val="6D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4">
            <a:extLst>
              <a:ext uri="{FF2B5EF4-FFF2-40B4-BE49-F238E27FC236}">
                <a16:creationId xmlns:a16="http://schemas.microsoft.com/office/drawing/2014/main" id="{5633C2A4-5F8C-3087-3D09-3E8F616B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E685F35-F5D7-147C-08F5-63DB9D2F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75" y="561687"/>
            <a:ext cx="4234749" cy="383888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105" b="1" spc="263">
                <a:latin typeface="+mj-ea"/>
              </a:defRPr>
            </a:lvl1pPr>
          </a:lstStyle>
          <a:p>
            <a:pPr lvl="0"/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BC68246-854D-E4F2-B5CB-8D5EA4EC3E54}"/>
              </a:ext>
            </a:extLst>
          </p:cNvPr>
          <p:cNvSpPr/>
          <p:nvPr/>
        </p:nvSpPr>
        <p:spPr>
          <a:xfrm>
            <a:off x="9731845" y="6997358"/>
            <a:ext cx="959968" cy="562317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4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</p:spTree>
    <p:extLst>
      <p:ext uri="{BB962C8B-B14F-4D97-AF65-F5344CB8AC3E}">
        <p14:creationId xmlns:p14="http://schemas.microsoft.com/office/powerpoint/2010/main" val="48114622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17E5A606-9BCF-A0BE-5530-F061B0D1A9E9}"/>
              </a:ext>
            </a:extLst>
          </p:cNvPr>
          <p:cNvSpPr/>
          <p:nvPr/>
        </p:nvSpPr>
        <p:spPr>
          <a:xfrm>
            <a:off x="9731845" y="6997358"/>
            <a:ext cx="959968" cy="562317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0" y="498683"/>
            <a:ext cx="4124078" cy="383888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105" b="1" spc="263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0725F7A-F03B-62FC-FB40-C795B06AD1DE}"/>
              </a:ext>
            </a:extLst>
          </p:cNvPr>
          <p:cNvCxnSpPr>
            <a:cxnSpLocks/>
          </p:cNvCxnSpPr>
          <p:nvPr/>
        </p:nvCxnSpPr>
        <p:spPr>
          <a:xfrm>
            <a:off x="260442" y="7290187"/>
            <a:ext cx="9481908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>
            <a:off x="671666" y="269488"/>
            <a:ext cx="9759706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60442" y="1030706"/>
            <a:ext cx="1017093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10362582" y="7230443"/>
            <a:ext cx="269486" cy="3889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9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86782056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0" y="498683"/>
            <a:ext cx="4124078" cy="383888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105" b="1" spc="263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 flipV="1">
            <a:off x="260442" y="269490"/>
            <a:ext cx="10170930" cy="350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60442" y="1030706"/>
            <a:ext cx="1017093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36DD92-1CE0-8FC3-9F44-4468D55964E8}"/>
              </a:ext>
            </a:extLst>
          </p:cNvPr>
          <p:cNvGrpSpPr/>
          <p:nvPr/>
        </p:nvGrpSpPr>
        <p:grpSpPr>
          <a:xfrm>
            <a:off x="9731845" y="6997358"/>
            <a:ext cx="959968" cy="562317"/>
            <a:chOff x="9016586" y="6347876"/>
            <a:chExt cx="889414" cy="510124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DAC3624F-ADFC-E909-0416-AB4E67E01391}"/>
                </a:ext>
              </a:extLst>
            </p:cNvPr>
            <p:cNvSpPr/>
            <p:nvPr/>
          </p:nvSpPr>
          <p:spPr>
            <a:xfrm>
              <a:off x="9016586" y="6347876"/>
              <a:ext cx="889414" cy="510124"/>
            </a:xfrm>
            <a:custGeom>
              <a:avLst/>
              <a:gdLst>
                <a:gd name="connsiteX0" fmla="*/ 889414 w 889414"/>
                <a:gd name="connsiteY0" fmla="*/ 0 h 510124"/>
                <a:gd name="connsiteX1" fmla="*/ 889414 w 889414"/>
                <a:gd name="connsiteY1" fmla="*/ 348905 h 510124"/>
                <a:gd name="connsiteX2" fmla="*/ 877780 w 889414"/>
                <a:gd name="connsiteY2" fmla="*/ 365216 h 510124"/>
                <a:gd name="connsiteX3" fmla="*/ 832051 w 889414"/>
                <a:gd name="connsiteY3" fmla="*/ 404264 h 510124"/>
                <a:gd name="connsiteX4" fmla="*/ 637522 w 889414"/>
                <a:gd name="connsiteY4" fmla="*/ 493174 h 510124"/>
                <a:gd name="connsiteX5" fmla="*/ 581303 w 889414"/>
                <a:gd name="connsiteY5" fmla="*/ 510124 h 510124"/>
                <a:gd name="connsiteX6" fmla="*/ 0 w 889414"/>
                <a:gd name="connsiteY6" fmla="*/ 510124 h 510124"/>
                <a:gd name="connsiteX7" fmla="*/ 3704 w 889414"/>
                <a:gd name="connsiteY7" fmla="*/ 482429 h 510124"/>
                <a:gd name="connsiteX8" fmla="*/ 105648 w 889414"/>
                <a:gd name="connsiteY8" fmla="*/ 340026 h 510124"/>
                <a:gd name="connsiteX9" fmla="*/ 468809 w 889414"/>
                <a:gd name="connsiteY9" fmla="*/ 205240 h 510124"/>
                <a:gd name="connsiteX10" fmla="*/ 719248 w 889414"/>
                <a:gd name="connsiteY10" fmla="*/ 133797 h 510124"/>
                <a:gd name="connsiteX11" fmla="*/ 875824 w 889414"/>
                <a:gd name="connsiteY11" fmla="*/ 22473 h 51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414" h="510124">
                  <a:moveTo>
                    <a:pt x="889414" y="0"/>
                  </a:moveTo>
                  <a:lnTo>
                    <a:pt x="889414" y="348905"/>
                  </a:lnTo>
                  <a:lnTo>
                    <a:pt x="877780" y="365216"/>
                  </a:lnTo>
                  <a:cubicBezTo>
                    <a:pt x="864351" y="379897"/>
                    <a:pt x="849037" y="393043"/>
                    <a:pt x="832051" y="404264"/>
                  </a:cubicBezTo>
                  <a:cubicBezTo>
                    <a:pt x="832051" y="404264"/>
                    <a:pt x="776957" y="447016"/>
                    <a:pt x="637522" y="493174"/>
                  </a:cubicBezTo>
                  <a:lnTo>
                    <a:pt x="581303" y="510124"/>
                  </a:lnTo>
                  <a:lnTo>
                    <a:pt x="0" y="510124"/>
                  </a:lnTo>
                  <a:lnTo>
                    <a:pt x="3704" y="482429"/>
                  </a:lnTo>
                  <a:cubicBezTo>
                    <a:pt x="18817" y="424692"/>
                    <a:pt x="54722" y="373697"/>
                    <a:pt x="105648" y="340026"/>
                  </a:cubicBezTo>
                  <a:cubicBezTo>
                    <a:pt x="105648" y="340026"/>
                    <a:pt x="203593" y="264023"/>
                    <a:pt x="468809" y="205240"/>
                  </a:cubicBezTo>
                  <a:cubicBezTo>
                    <a:pt x="553768" y="186941"/>
                    <a:pt x="637423" y="163078"/>
                    <a:pt x="719248" y="133797"/>
                  </a:cubicBezTo>
                  <a:cubicBezTo>
                    <a:pt x="762755" y="115096"/>
                    <a:pt x="826409" y="89828"/>
                    <a:pt x="875824" y="22473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1579"/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C88B6880-40F5-87BE-A379-EED42AA48211}"/>
                </a:ext>
              </a:extLst>
            </p:cNvPr>
            <p:cNvSpPr/>
            <p:nvPr/>
          </p:nvSpPr>
          <p:spPr>
            <a:xfrm rot="16200000">
              <a:off x="9603569" y="6555569"/>
              <a:ext cx="244473" cy="36038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79"/>
            </a:p>
          </p:txBody>
        </p:sp>
      </p:grp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813280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07237BF-D317-9066-91C0-F077792605CD}"/>
              </a:ext>
            </a:extLst>
          </p:cNvPr>
          <p:cNvSpPr>
            <a:spLocks/>
          </p:cNvSpPr>
          <p:nvPr/>
        </p:nvSpPr>
        <p:spPr>
          <a:xfrm>
            <a:off x="-128731" y="1221364"/>
            <a:ext cx="10820544" cy="6338310"/>
          </a:xfrm>
          <a:custGeom>
            <a:avLst/>
            <a:gdLst>
              <a:gd name="connsiteX0" fmla="*/ 10025270 w 10025270"/>
              <a:gd name="connsiteY0" fmla="*/ 0 h 5750000"/>
              <a:gd name="connsiteX1" fmla="*/ 10025270 w 10025270"/>
              <a:gd name="connsiteY1" fmla="*/ 3932777 h 5750000"/>
              <a:gd name="connsiteX2" fmla="*/ 10025264 w 10025270"/>
              <a:gd name="connsiteY2" fmla="*/ 3932786 h 5750000"/>
              <a:gd name="connsiteX3" fmla="*/ 10025264 w 10025270"/>
              <a:gd name="connsiteY3" fmla="*/ 5749994 h 5750000"/>
              <a:gd name="connsiteX4" fmla="*/ 6552334 w 10025270"/>
              <a:gd name="connsiteY4" fmla="*/ 5749994 h 5750000"/>
              <a:gd name="connsiteX5" fmla="*/ 6552314 w 10025270"/>
              <a:gd name="connsiteY5" fmla="*/ 5750000 h 5750000"/>
              <a:gd name="connsiteX6" fmla="*/ 0 w 10025270"/>
              <a:gd name="connsiteY6" fmla="*/ 5750000 h 5750000"/>
              <a:gd name="connsiteX7" fmla="*/ 41751 w 10025270"/>
              <a:gd name="connsiteY7" fmla="*/ 5437829 h 5750000"/>
              <a:gd name="connsiteX8" fmla="*/ 1190840 w 10025270"/>
              <a:gd name="connsiteY8" fmla="*/ 3832695 h 5750000"/>
              <a:gd name="connsiteX9" fmla="*/ 5284307 w 10025270"/>
              <a:gd name="connsiteY9" fmla="*/ 2313418 h 5750000"/>
              <a:gd name="connsiteX10" fmla="*/ 8107198 w 10025270"/>
              <a:gd name="connsiteY10" fmla="*/ 1508129 h 5750000"/>
              <a:gd name="connsiteX11" fmla="*/ 9872087 w 10025270"/>
              <a:gd name="connsiteY11" fmla="*/ 253311 h 57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25270" h="5750000">
                <a:moveTo>
                  <a:pt x="10025270" y="0"/>
                </a:moveTo>
                <a:lnTo>
                  <a:pt x="10025270" y="3932777"/>
                </a:lnTo>
                <a:lnTo>
                  <a:pt x="10025264" y="3932786"/>
                </a:lnTo>
                <a:lnTo>
                  <a:pt x="10025264" y="5749994"/>
                </a:lnTo>
                <a:lnTo>
                  <a:pt x="6552334" y="5749994"/>
                </a:lnTo>
                <a:lnTo>
                  <a:pt x="6552314" y="5750000"/>
                </a:lnTo>
                <a:lnTo>
                  <a:pt x="0" y="5750000"/>
                </a:lnTo>
                <a:lnTo>
                  <a:pt x="41751" y="5437829"/>
                </a:lnTo>
                <a:cubicBezTo>
                  <a:pt x="212101" y="4787030"/>
                  <a:pt x="616814" y="4212227"/>
                  <a:pt x="1190840" y="3832695"/>
                </a:cubicBezTo>
                <a:cubicBezTo>
                  <a:pt x="1190840" y="3832695"/>
                  <a:pt x="2294854" y="2976006"/>
                  <a:pt x="5284307" y="2313418"/>
                </a:cubicBezTo>
                <a:cubicBezTo>
                  <a:pt x="6241946" y="2107156"/>
                  <a:pt x="7184886" y="1838178"/>
                  <a:pt x="8107198" y="1508129"/>
                </a:cubicBezTo>
                <a:cubicBezTo>
                  <a:pt x="8597599" y="1297336"/>
                  <a:pt x="9315092" y="1012521"/>
                  <a:pt x="9872087" y="253311"/>
                </a:cubicBezTo>
                <a:close/>
              </a:path>
            </a:pathLst>
          </a:custGeom>
          <a:gradFill>
            <a:gsLst>
              <a:gs pos="25000">
                <a:schemeClr val="accent3">
                  <a:lumMod val="90000"/>
                  <a:alpha val="80000"/>
                </a:schemeClr>
              </a:gs>
              <a:gs pos="100000">
                <a:schemeClr val="accent3">
                  <a:lumMod val="75000"/>
                  <a:alpha val="80000"/>
                </a:schemeClr>
              </a:gs>
            </a:gsLst>
            <a:lin ang="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0" y="498683"/>
            <a:ext cx="4124078" cy="383888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105" b="1" spc="263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 flipV="1">
            <a:off x="260442" y="269490"/>
            <a:ext cx="10170930" cy="350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60442" y="1030706"/>
            <a:ext cx="1017093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731845" y="6997358"/>
            <a:ext cx="959968" cy="562317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10362582" y="7230443"/>
            <a:ext cx="269486" cy="3889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9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398989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07237BF-D317-9066-91C0-F077792605CD}"/>
              </a:ext>
            </a:extLst>
          </p:cNvPr>
          <p:cNvSpPr>
            <a:spLocks/>
          </p:cNvSpPr>
          <p:nvPr/>
        </p:nvSpPr>
        <p:spPr>
          <a:xfrm>
            <a:off x="-128731" y="1221364"/>
            <a:ext cx="10820544" cy="6338310"/>
          </a:xfrm>
          <a:custGeom>
            <a:avLst/>
            <a:gdLst>
              <a:gd name="connsiteX0" fmla="*/ 10025270 w 10025270"/>
              <a:gd name="connsiteY0" fmla="*/ 0 h 5750000"/>
              <a:gd name="connsiteX1" fmla="*/ 10025270 w 10025270"/>
              <a:gd name="connsiteY1" fmla="*/ 3932777 h 5750000"/>
              <a:gd name="connsiteX2" fmla="*/ 10025264 w 10025270"/>
              <a:gd name="connsiteY2" fmla="*/ 3932786 h 5750000"/>
              <a:gd name="connsiteX3" fmla="*/ 10025264 w 10025270"/>
              <a:gd name="connsiteY3" fmla="*/ 5749994 h 5750000"/>
              <a:gd name="connsiteX4" fmla="*/ 6552334 w 10025270"/>
              <a:gd name="connsiteY4" fmla="*/ 5749994 h 5750000"/>
              <a:gd name="connsiteX5" fmla="*/ 6552314 w 10025270"/>
              <a:gd name="connsiteY5" fmla="*/ 5750000 h 5750000"/>
              <a:gd name="connsiteX6" fmla="*/ 0 w 10025270"/>
              <a:gd name="connsiteY6" fmla="*/ 5750000 h 5750000"/>
              <a:gd name="connsiteX7" fmla="*/ 41751 w 10025270"/>
              <a:gd name="connsiteY7" fmla="*/ 5437829 h 5750000"/>
              <a:gd name="connsiteX8" fmla="*/ 1190840 w 10025270"/>
              <a:gd name="connsiteY8" fmla="*/ 3832695 h 5750000"/>
              <a:gd name="connsiteX9" fmla="*/ 5284307 w 10025270"/>
              <a:gd name="connsiteY9" fmla="*/ 2313418 h 5750000"/>
              <a:gd name="connsiteX10" fmla="*/ 8107198 w 10025270"/>
              <a:gd name="connsiteY10" fmla="*/ 1508129 h 5750000"/>
              <a:gd name="connsiteX11" fmla="*/ 9872087 w 10025270"/>
              <a:gd name="connsiteY11" fmla="*/ 253311 h 57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25270" h="5750000">
                <a:moveTo>
                  <a:pt x="10025270" y="0"/>
                </a:moveTo>
                <a:lnTo>
                  <a:pt x="10025270" y="3932777"/>
                </a:lnTo>
                <a:lnTo>
                  <a:pt x="10025264" y="3932786"/>
                </a:lnTo>
                <a:lnTo>
                  <a:pt x="10025264" y="5749994"/>
                </a:lnTo>
                <a:lnTo>
                  <a:pt x="6552334" y="5749994"/>
                </a:lnTo>
                <a:lnTo>
                  <a:pt x="6552314" y="5750000"/>
                </a:lnTo>
                <a:lnTo>
                  <a:pt x="0" y="5750000"/>
                </a:lnTo>
                <a:lnTo>
                  <a:pt x="41751" y="5437829"/>
                </a:lnTo>
                <a:cubicBezTo>
                  <a:pt x="212101" y="4787030"/>
                  <a:pt x="616814" y="4212227"/>
                  <a:pt x="1190840" y="3832695"/>
                </a:cubicBezTo>
                <a:cubicBezTo>
                  <a:pt x="1190840" y="3832695"/>
                  <a:pt x="2294854" y="2976006"/>
                  <a:pt x="5284307" y="2313418"/>
                </a:cubicBezTo>
                <a:cubicBezTo>
                  <a:pt x="6241946" y="2107156"/>
                  <a:pt x="7184886" y="1838178"/>
                  <a:pt x="8107198" y="1508129"/>
                </a:cubicBezTo>
                <a:cubicBezTo>
                  <a:pt x="8597599" y="1297336"/>
                  <a:pt x="9315092" y="1012521"/>
                  <a:pt x="9872087" y="253311"/>
                </a:cubicBezTo>
                <a:close/>
              </a:path>
            </a:pathLst>
          </a:custGeom>
          <a:gradFill>
            <a:gsLst>
              <a:gs pos="2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0" y="498683"/>
            <a:ext cx="4124078" cy="383888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105" b="1" spc="263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 flipV="1">
            <a:off x="260442" y="269490"/>
            <a:ext cx="10170930" cy="350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60442" y="1030706"/>
            <a:ext cx="1017093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731845" y="6997358"/>
            <a:ext cx="959968" cy="562317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10362582" y="7230443"/>
            <a:ext cx="269486" cy="3889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9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30570123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0" y="498683"/>
            <a:ext cx="4124078" cy="383888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105" b="1" spc="263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 flipV="1">
            <a:off x="260442" y="269490"/>
            <a:ext cx="10170930" cy="350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60442" y="1030706"/>
            <a:ext cx="10170930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731845" y="6997358"/>
            <a:ext cx="959968" cy="562317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bg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10362582" y="7230443"/>
            <a:ext cx="269486" cy="38897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9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66166535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0" y="498683"/>
            <a:ext cx="4124078" cy="383888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105" b="1" spc="263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731845" y="6997358"/>
            <a:ext cx="959968" cy="562317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10362582" y="7230443"/>
            <a:ext cx="269486" cy="3889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9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41967055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731845" y="6997358"/>
            <a:ext cx="959968" cy="562317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79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10362582" y="7230443"/>
            <a:ext cx="269486" cy="3889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9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073" y="7157194"/>
            <a:ext cx="2405658" cy="402483"/>
          </a:xfrm>
        </p:spPr>
        <p:txBody>
          <a:bodyPr/>
          <a:lstStyle>
            <a:lvl1pPr>
              <a:defRPr sz="965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31227194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29477B-7E4D-7D15-08E2-AE6FF866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EB27B-E41B-55E0-D20E-A7527615C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428736-CC99-05C5-4CB5-04BC5FA05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1C24-DF2B-4163-A0E9-089AB705D98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928B78-0132-BE7C-24DA-9C9643F1B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C078B-A296-D722-5F68-726FC7216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4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9265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kumimoji="1"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kumimoji="1"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144">
          <p15:clr>
            <a:srgbClr val="F26B43"/>
          </p15:clr>
        </p15:guide>
        <p15:guide id="4" pos="6096">
          <p15:clr>
            <a:srgbClr val="F26B43"/>
          </p15:clr>
        </p15:guide>
        <p15:guide id="5" orient="horz" pos="156">
          <p15:clr>
            <a:srgbClr val="F26B43"/>
          </p15:clr>
        </p15:guide>
        <p15:guide id="6" orient="horz" pos="4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1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E66B749-26DA-C7A2-1964-0CC178781A40}"/>
              </a:ext>
            </a:extLst>
          </p:cNvPr>
          <p:cNvSpPr/>
          <p:nvPr/>
        </p:nvSpPr>
        <p:spPr>
          <a:xfrm>
            <a:off x="2354615" y="3030114"/>
            <a:ext cx="8338494" cy="4521855"/>
          </a:xfrm>
          <a:custGeom>
            <a:avLst/>
            <a:gdLst>
              <a:gd name="connsiteX0" fmla="*/ 7725643 w 7725643"/>
              <a:gd name="connsiteY0" fmla="*/ 0 h 4189514"/>
              <a:gd name="connsiteX1" fmla="*/ 7725643 w 7725643"/>
              <a:gd name="connsiteY1" fmla="*/ 4189514 h 4189514"/>
              <a:gd name="connsiteX2" fmla="*/ 0 w 7725643"/>
              <a:gd name="connsiteY2" fmla="*/ 4189514 h 4189514"/>
              <a:gd name="connsiteX3" fmla="*/ 41708 w 7725643"/>
              <a:gd name="connsiteY3" fmla="*/ 3978128 h 4189514"/>
              <a:gd name="connsiteX4" fmla="*/ 951980 w 7725643"/>
              <a:gd name="connsiteY4" fmla="*/ 2706600 h 4189514"/>
              <a:gd name="connsiteX5" fmla="*/ 4194684 w 7725643"/>
              <a:gd name="connsiteY5" fmla="*/ 1503080 h 4189514"/>
              <a:gd name="connsiteX6" fmla="*/ 6430884 w 7725643"/>
              <a:gd name="connsiteY6" fmla="*/ 865153 h 4189514"/>
              <a:gd name="connsiteX7" fmla="*/ 7693093 w 7725643"/>
              <a:gd name="connsiteY7" fmla="*/ 40598 h 418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5643" h="4189514">
                <a:moveTo>
                  <a:pt x="7725643" y="0"/>
                </a:moveTo>
                <a:lnTo>
                  <a:pt x="7725643" y="4189514"/>
                </a:lnTo>
                <a:lnTo>
                  <a:pt x="0" y="4189514"/>
                </a:lnTo>
                <a:lnTo>
                  <a:pt x="41708" y="3978128"/>
                </a:lnTo>
                <a:cubicBezTo>
                  <a:pt x="176655" y="3462584"/>
                  <a:pt x="497252" y="3007244"/>
                  <a:pt x="951980" y="2706600"/>
                </a:cubicBezTo>
                <a:cubicBezTo>
                  <a:pt x="951980" y="2706600"/>
                  <a:pt x="1826540" y="2027961"/>
                  <a:pt x="4194684" y="1503080"/>
                </a:cubicBezTo>
                <a:cubicBezTo>
                  <a:pt x="4953294" y="1339689"/>
                  <a:pt x="5700260" y="1126614"/>
                  <a:pt x="6430884" y="865153"/>
                </a:cubicBezTo>
                <a:cubicBezTo>
                  <a:pt x="6780513" y="714872"/>
                  <a:pt x="7275863" y="517092"/>
                  <a:pt x="7693093" y="40598"/>
                </a:cubicBezTo>
                <a:close/>
              </a:path>
            </a:pathLst>
          </a:custGeom>
          <a:gradFill>
            <a:gsLst>
              <a:gs pos="30000">
                <a:srgbClr val="D22C25">
                  <a:alpha val="90000"/>
                </a:srgbClr>
              </a:gs>
              <a:gs pos="71000">
                <a:srgbClr val="D22C25">
                  <a:alpha val="70000"/>
                </a:srgbClr>
              </a:gs>
              <a:gs pos="100000">
                <a:srgbClr val="D22C25">
                  <a:alpha val="37000"/>
                </a:srgbClr>
              </a:gs>
            </a:gsLst>
            <a:lin ang="300000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ja-JP" altLang="en-US" sz="151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F803D8-0841-1CF5-F8ED-15846DC12B07}"/>
              </a:ext>
            </a:extLst>
          </p:cNvPr>
          <p:cNvSpPr txBox="1"/>
          <p:nvPr/>
        </p:nvSpPr>
        <p:spPr>
          <a:xfrm>
            <a:off x="2729341" y="6690106"/>
            <a:ext cx="786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b="1" spc="324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シダックスコントラクトフードサービス株式</a:t>
            </a:r>
            <a:r>
              <a:rPr kumimoji="1" lang="ja-JP" altLang="en-US" sz="2400" b="1" spc="324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</a:t>
            </a:r>
            <a:endParaRPr kumimoji="1" lang="en-US" altLang="ja-JP" sz="2400" b="1" spc="324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781361D-7E25-818E-8A14-6CE1675D86FE}"/>
              </a:ext>
            </a:extLst>
          </p:cNvPr>
          <p:cNvSpPr/>
          <p:nvPr/>
        </p:nvSpPr>
        <p:spPr>
          <a:xfrm>
            <a:off x="0" y="-2484"/>
            <a:ext cx="3166035" cy="1821701"/>
          </a:xfrm>
          <a:custGeom>
            <a:avLst/>
            <a:gdLst>
              <a:gd name="connsiteX0" fmla="*/ 1260348 w 2933342"/>
              <a:gd name="connsiteY0" fmla="*/ 0 h 1687812"/>
              <a:gd name="connsiteX1" fmla="*/ 2933342 w 2933342"/>
              <a:gd name="connsiteY1" fmla="*/ 0 h 1687812"/>
              <a:gd name="connsiteX2" fmla="*/ 2928213 w 2933342"/>
              <a:gd name="connsiteY2" fmla="*/ 71785 h 1687812"/>
              <a:gd name="connsiteX3" fmla="*/ 2565959 w 2933342"/>
              <a:gd name="connsiteY3" fmla="*/ 649289 h 1687812"/>
              <a:gd name="connsiteX4" fmla="*/ 1345074 w 2933342"/>
              <a:gd name="connsiteY4" fmla="*/ 1102280 h 1687812"/>
              <a:gd name="connsiteX5" fmla="*/ 503141 w 2933342"/>
              <a:gd name="connsiteY5" fmla="*/ 1342598 h 1687812"/>
              <a:gd name="connsiteX6" fmla="*/ 27870 w 2933342"/>
              <a:gd name="connsiteY6" fmla="*/ 1653046 h 1687812"/>
              <a:gd name="connsiteX7" fmla="*/ 0 w 2933342"/>
              <a:gd name="connsiteY7" fmla="*/ 1687812 h 1687812"/>
              <a:gd name="connsiteX8" fmla="*/ 0 w 2933342"/>
              <a:gd name="connsiteY8" fmla="*/ 535847 h 1687812"/>
              <a:gd name="connsiteX9" fmla="*/ 42610 w 2933342"/>
              <a:gd name="connsiteY9" fmla="*/ 494618 h 1687812"/>
              <a:gd name="connsiteX10" fmla="*/ 123915 w 2933342"/>
              <a:gd name="connsiteY10" fmla="*/ 433332 h 1687812"/>
              <a:gd name="connsiteX11" fmla="*/ 1184156 w 2933342"/>
              <a:gd name="connsiteY11" fmla="*/ 17860 h 168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3342" h="1687812">
                <a:moveTo>
                  <a:pt x="1260348" y="0"/>
                </a:moveTo>
                <a:lnTo>
                  <a:pt x="2933342" y="0"/>
                </a:lnTo>
                <a:lnTo>
                  <a:pt x="2928213" y="71785"/>
                </a:lnTo>
                <a:cubicBezTo>
                  <a:pt x="2896838" y="305915"/>
                  <a:pt x="2765820" y="517266"/>
                  <a:pt x="2565959" y="649289"/>
                </a:cubicBezTo>
                <a:cubicBezTo>
                  <a:pt x="2565959" y="649289"/>
                  <a:pt x="2236685" y="904798"/>
                  <a:pt x="1345074" y="1102280"/>
                </a:cubicBezTo>
                <a:cubicBezTo>
                  <a:pt x="1059458" y="1163880"/>
                  <a:pt x="778221" y="1244158"/>
                  <a:pt x="503141" y="1342598"/>
                </a:cubicBezTo>
                <a:cubicBezTo>
                  <a:pt x="371427" y="1399179"/>
                  <a:pt x="184935" y="1473644"/>
                  <a:pt x="27870" y="1653046"/>
                </a:cubicBezTo>
                <a:lnTo>
                  <a:pt x="0" y="1687812"/>
                </a:lnTo>
                <a:lnTo>
                  <a:pt x="0" y="535847"/>
                </a:lnTo>
                <a:lnTo>
                  <a:pt x="42610" y="494618"/>
                </a:lnTo>
                <a:cubicBezTo>
                  <a:pt x="68249" y="472681"/>
                  <a:pt x="95381" y="452198"/>
                  <a:pt x="123915" y="433332"/>
                </a:cubicBezTo>
                <a:cubicBezTo>
                  <a:pt x="123915" y="433332"/>
                  <a:pt x="413316" y="208764"/>
                  <a:pt x="1184156" y="17860"/>
                </a:cubicBezTo>
                <a:close/>
              </a:path>
            </a:pathLst>
          </a:custGeom>
          <a:solidFill>
            <a:schemeClr val="bg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51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8E155D37-00F0-AA66-A829-104226017FBE}"/>
              </a:ext>
            </a:extLst>
          </p:cNvPr>
          <p:cNvSpPr/>
          <p:nvPr/>
        </p:nvSpPr>
        <p:spPr>
          <a:xfrm rot="5400000">
            <a:off x="549720" y="-562332"/>
            <a:ext cx="1223390" cy="232282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1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BD39C069-0B47-56E7-5CC1-F0AFC8BBA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876" y="300601"/>
            <a:ext cx="1727139" cy="39204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29322" y="2772282"/>
            <a:ext cx="6157455" cy="168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18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デジタルサイネージ</a:t>
            </a:r>
            <a:endParaRPr kumimoji="1" lang="en-US" altLang="ja-JP" sz="518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518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ご提案書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8393" y="1452068"/>
            <a:ext cx="3417923" cy="557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22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〇〇株式会社 御中</a:t>
            </a:r>
          </a:p>
        </p:txBody>
      </p:sp>
    </p:spTree>
    <p:extLst>
      <p:ext uri="{BB962C8B-B14F-4D97-AF65-F5344CB8AC3E}">
        <p14:creationId xmlns:p14="http://schemas.microsoft.com/office/powerpoint/2010/main" val="27558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485934" y="2814225"/>
            <a:ext cx="6243444" cy="25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500" y="497497"/>
            <a:ext cx="4390304" cy="386260"/>
          </a:xfrm>
        </p:spPr>
        <p:txBody>
          <a:bodyPr/>
          <a:lstStyle/>
          <a:p>
            <a:r>
              <a:rPr lang="ja-JP" altLang="en-US" dirty="0"/>
              <a:t>食を通じた</a:t>
            </a:r>
            <a:r>
              <a:rPr lang="en-US" altLang="ja-JP" dirty="0"/>
              <a:t>SDGs</a:t>
            </a:r>
            <a:r>
              <a:rPr lang="ja-JP" altLang="en-US" dirty="0" err="1"/>
              <a:t>への</a:t>
            </a:r>
            <a:r>
              <a:rPr lang="ja-JP" altLang="en-US" dirty="0" smtClean="0"/>
              <a:t>取り組み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2</a:t>
            </a:fld>
            <a:endParaRPr lang="ja" altLang="en-US"/>
          </a:p>
        </p:txBody>
      </p:sp>
      <p:grpSp>
        <p:nvGrpSpPr>
          <p:cNvPr id="5" name="Google Shape;140;p22"/>
          <p:cNvGrpSpPr/>
          <p:nvPr/>
        </p:nvGrpSpPr>
        <p:grpSpPr>
          <a:xfrm>
            <a:off x="591448" y="2913185"/>
            <a:ext cx="2624014" cy="2334912"/>
            <a:chOff x="799165" y="2518868"/>
            <a:chExt cx="3285643" cy="2974503"/>
          </a:xfrm>
        </p:grpSpPr>
        <p:pic>
          <p:nvPicPr>
            <p:cNvPr id="6" name="Google Shape;141;p22"/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165" y="2518868"/>
              <a:ext cx="3285643" cy="29745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oogle Shape;142;p22"/>
            <p:cNvGrpSpPr/>
            <p:nvPr/>
          </p:nvGrpSpPr>
          <p:grpSpPr>
            <a:xfrm>
              <a:off x="2348114" y="3800183"/>
              <a:ext cx="860461" cy="567904"/>
              <a:chOff x="834967" y="4166658"/>
              <a:chExt cx="3554154" cy="2366268"/>
            </a:xfrm>
          </p:grpSpPr>
          <p:pic>
            <p:nvPicPr>
              <p:cNvPr id="14" name="Google Shape;143;p22" descr="新商品】高解像度＆広視野角7インチデジタルフォトフレーム 『KDI72FR』を7/30（金）より販売開始 | 恵安株式会社"/>
              <p:cNvPicPr preferRelativeResize="0"/>
              <p:nvPr/>
            </p:nvPicPr>
            <p:blipFill rotWithShape="1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4967" y="4166658"/>
                <a:ext cx="3554154" cy="23662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44;p22"/>
              <p:cNvPicPr preferRelativeResize="0"/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6556" y="4477418"/>
                <a:ext cx="2823292" cy="16975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oogle Shape;145;p22"/>
            <p:cNvGrpSpPr/>
            <p:nvPr/>
          </p:nvGrpSpPr>
          <p:grpSpPr>
            <a:xfrm>
              <a:off x="1940688" y="3276080"/>
              <a:ext cx="763206" cy="518940"/>
              <a:chOff x="2239066" y="2046465"/>
              <a:chExt cx="544369" cy="365760"/>
            </a:xfrm>
          </p:grpSpPr>
          <p:pic>
            <p:nvPicPr>
              <p:cNvPr id="12" name="Google Shape;146;p22" descr="新商品】高解像度＆広視野角7インチデジタルフォトフレーム 『KDI72FR』を7/30（金）より販売開始 | 恵安株式会社"/>
              <p:cNvPicPr preferRelativeResize="0"/>
              <p:nvPr/>
            </p:nvPicPr>
            <p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39066" y="2046465"/>
                <a:ext cx="544369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47;p22"/>
              <p:cNvPicPr preferRelativeResize="0"/>
              <p:nvPr/>
            </p:nvPicPr>
            <p:blipFill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02360" y="2091691"/>
                <a:ext cx="433220" cy="2685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oogle Shape;148;p22"/>
            <p:cNvGrpSpPr/>
            <p:nvPr/>
          </p:nvGrpSpPr>
          <p:grpSpPr>
            <a:xfrm>
              <a:off x="1388976" y="3890591"/>
              <a:ext cx="824066" cy="564990"/>
              <a:chOff x="1867361" y="2431334"/>
              <a:chExt cx="544369" cy="365760"/>
            </a:xfrm>
          </p:grpSpPr>
          <p:pic>
            <p:nvPicPr>
              <p:cNvPr id="10" name="Google Shape;149;p22" descr="新商品】高解像度＆広視野角7インチデジタルフォトフレーム 『KDI72FR』を7/30（金）より販売開始 | 恵安株式会社"/>
              <p:cNvPicPr preferRelativeResize="0"/>
              <p:nvPr/>
            </p:nvPicPr>
            <p:blipFill rotWithShape="1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67361" y="2431334"/>
                <a:ext cx="544369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150;p22"/>
              <p:cNvPicPr preferRelativeResize="0"/>
              <p:nvPr/>
            </p:nvPicPr>
            <p:blipFill rotWithShape="1"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4029" y="2479952"/>
                <a:ext cx="441191" cy="2685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" name="Google Shape;151;p22"/>
          <p:cNvGrpSpPr/>
          <p:nvPr/>
        </p:nvGrpSpPr>
        <p:grpSpPr>
          <a:xfrm>
            <a:off x="5651036" y="2973074"/>
            <a:ext cx="894228" cy="1763332"/>
            <a:chOff x="5321809" y="4169284"/>
            <a:chExt cx="1275138" cy="2547664"/>
          </a:xfrm>
        </p:grpSpPr>
        <p:pic>
          <p:nvPicPr>
            <p:cNvPr id="17" name="Google Shape;152;p22" descr="デジタルサイネージのイラスト（スタンドあり） | かわいいフリー素材集 いらすとや"/>
            <p:cNvPicPr preferRelativeResize="0"/>
            <p:nvPr/>
          </p:nvPicPr>
          <p:blipFill rotWithShape="1">
            <a:blip r:embed="rId9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1809" y="4169284"/>
              <a:ext cx="1275138" cy="254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53;p22"/>
            <p:cNvPicPr preferRelativeResize="0"/>
            <p:nvPr/>
          </p:nvPicPr>
          <p:blipFill rotWithShape="1">
            <a:blip r:embed="rId10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1027" y="4478662"/>
              <a:ext cx="510962" cy="72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54;p22"/>
            <p:cNvPicPr preferRelativeResize="0"/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1439" y="4486282"/>
              <a:ext cx="526589" cy="72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55;p22"/>
            <p:cNvPicPr preferRelativeResize="0"/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1026" y="5267910"/>
              <a:ext cx="520413" cy="736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56;p22"/>
            <p:cNvPicPr preferRelativeResize="0"/>
            <p:nvPr/>
          </p:nvPicPr>
          <p:blipFill rotWithShape="1">
            <a:blip r:embed="rId1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0223" y="5265428"/>
              <a:ext cx="527808" cy="738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Google Shape;163;p22" descr="https://www.hyojito.co.jp/digitalsignage/about/img/shurui01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96944" y="4786760"/>
            <a:ext cx="1669414" cy="92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70;p22"/>
          <p:cNvSpPr/>
          <p:nvPr/>
        </p:nvSpPr>
        <p:spPr>
          <a:xfrm>
            <a:off x="369344" y="1555306"/>
            <a:ext cx="9911531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  <a:sym typeface="BIZ UDPGothic"/>
              </a:rPr>
              <a:t>省スペースで様々なシチュエーションに対応可能です。暗い場所でも明るく表示ができるため視認性が向上します。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  <a:sym typeface="BIZ UDP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  <a:sym typeface="BIZ UDPGothic"/>
              </a:rPr>
              <a:t>生</a:t>
            </a:r>
            <a:r>
              <a:rPr lang="ja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  <a:sym typeface="BIZ UDPGothic"/>
              </a:rPr>
              <a:t>サンプル廃止</a:t>
            </a:r>
            <a:r>
              <a:rPr lang="ja" dirty="0"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  <a:sym typeface="BIZ UDPGothic"/>
              </a:rPr>
              <a:t>することでサンプル用の食材ロス軽減になります。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  <a:sym typeface="BIZ UDPGothic"/>
            </a:endParaRPr>
          </a:p>
        </p:txBody>
      </p:sp>
      <p:sp>
        <p:nvSpPr>
          <p:cNvPr id="34" name="Google Shape;171;p22"/>
          <p:cNvSpPr txBox="1"/>
          <p:nvPr/>
        </p:nvSpPr>
        <p:spPr>
          <a:xfrm>
            <a:off x="369344" y="1108031"/>
            <a:ext cx="10054613" cy="40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  <a:sym typeface="BIZ UDPGothic"/>
              </a:rPr>
              <a:t>デジタルサイネージの導入で省資源とともに、見やすさ、運用のしやすさも実現。</a:t>
            </a:r>
            <a:endParaRPr sz="2000" b="1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  <a:sym typeface="BIZ UDPGothic"/>
            </a:endParaRPr>
          </a:p>
        </p:txBody>
      </p:sp>
      <p:pic>
        <p:nvPicPr>
          <p:cNvPr id="35" name="Google Shape;172;p22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990" y="2878222"/>
            <a:ext cx="1642011" cy="1084166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37" name="Google Shape;138;p22"/>
          <p:cNvSpPr/>
          <p:nvPr/>
        </p:nvSpPr>
        <p:spPr>
          <a:xfrm>
            <a:off x="1431255" y="2305705"/>
            <a:ext cx="4333800" cy="3852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  <a:sym typeface="BIZ UDPGothic"/>
              </a:rPr>
              <a:t>生サンプルの廃止</a:t>
            </a:r>
            <a:endParaRPr sz="160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  <a:sym typeface="BIZ UDPGothic"/>
            </a:endParaRPr>
          </a:p>
        </p:txBody>
      </p:sp>
      <p:sp>
        <p:nvSpPr>
          <p:cNvPr id="38" name="Google Shape;138;p22"/>
          <p:cNvSpPr/>
          <p:nvPr/>
        </p:nvSpPr>
        <p:spPr>
          <a:xfrm>
            <a:off x="7432895" y="2315984"/>
            <a:ext cx="2487169" cy="3852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lvl="0" algn="ctr"/>
            <a:r>
              <a:rPr lang="ja-JP" altLang="en-US" sz="1600" b="1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  <a:sym typeface="BIZ UDPGothic"/>
              </a:rPr>
              <a:t>実際の導入事例</a:t>
            </a: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3088" y="2879470"/>
            <a:ext cx="1637719" cy="2176514"/>
          </a:xfrm>
          <a:prstGeom prst="roundRect">
            <a:avLst>
              <a:gd name="adj" fmla="val 12719"/>
            </a:avLst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3399575" y="3030242"/>
            <a:ext cx="2114886" cy="1696939"/>
            <a:chOff x="3741758" y="3128688"/>
            <a:chExt cx="2558187" cy="2052634"/>
          </a:xfrm>
        </p:grpSpPr>
        <p:grpSp>
          <p:nvGrpSpPr>
            <p:cNvPr id="22" name="Google Shape;157;p22"/>
            <p:cNvGrpSpPr/>
            <p:nvPr/>
          </p:nvGrpSpPr>
          <p:grpSpPr>
            <a:xfrm>
              <a:off x="3741758" y="3128688"/>
              <a:ext cx="2558187" cy="1865684"/>
              <a:chOff x="6735977" y="4636507"/>
              <a:chExt cx="2617606" cy="1867925"/>
            </a:xfrm>
          </p:grpSpPr>
          <p:pic>
            <p:nvPicPr>
              <p:cNvPr id="23" name="Google Shape;158;p22" descr="横長のデジタルサイネージのイラスト1 | 無料イラスト素材のillalet"/>
              <p:cNvPicPr preferRelativeResize="0"/>
              <p:nvPr/>
            </p:nvPicPr>
            <p:blipFill rotWithShape="1">
              <a:blip r:embed="rId17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35977" y="4636507"/>
                <a:ext cx="2617606" cy="1867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159;p22"/>
              <p:cNvPicPr preferRelativeResize="0"/>
              <p:nvPr/>
            </p:nvPicPr>
            <p:blipFill rotWithShape="1">
              <a:blip r:embed="rId18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46326" y="4840037"/>
                <a:ext cx="778070" cy="11005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160;p22"/>
              <p:cNvPicPr preferRelativeResize="0"/>
              <p:nvPr/>
            </p:nvPicPr>
            <p:blipFill rotWithShape="1">
              <a:blip r:embed="rId19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490827" y="4839730"/>
                <a:ext cx="802089" cy="11008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161;p22"/>
              <p:cNvPicPr preferRelativeResize="0"/>
              <p:nvPr/>
            </p:nvPicPr>
            <p:blipFill rotWithShape="1">
              <a:blip r:embed="rId20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67867" y="4839731"/>
                <a:ext cx="786691" cy="11008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" name="正方形/長方形 3"/>
            <p:cNvSpPr/>
            <p:nvPr/>
          </p:nvSpPr>
          <p:spPr>
            <a:xfrm>
              <a:off x="4415869" y="4867945"/>
              <a:ext cx="1209964" cy="3133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91DE9D3-A95B-42AF-B4F1-99F8974F92BC}"/>
              </a:ext>
            </a:extLst>
          </p:cNvPr>
          <p:cNvSpPr/>
          <p:nvPr/>
        </p:nvSpPr>
        <p:spPr>
          <a:xfrm>
            <a:off x="650459" y="6171155"/>
            <a:ext cx="5853807" cy="86177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ja-JP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生サンプルによる食品ロスを減らします。</a:t>
            </a:r>
            <a:endParaRPr lang="en-US" altLang="ja-JP" dirty="0" smtClean="0">
              <a:latin typeface="+mn-ea"/>
              <a:ea typeface="+mn-ea"/>
            </a:endParaRPr>
          </a:p>
          <a:p>
            <a:r>
              <a:rPr lang="ja-JP" altLang="en-US" dirty="0" smtClean="0">
                <a:latin typeface="+mn-ea"/>
                <a:ea typeface="+mn-ea"/>
              </a:rPr>
              <a:t>例えば</a:t>
            </a:r>
            <a:r>
              <a:rPr lang="ja-JP" altLang="en-US" dirty="0">
                <a:latin typeface="+mn-ea"/>
                <a:ea typeface="+mn-ea"/>
              </a:rPr>
              <a:t>、</a:t>
            </a:r>
            <a:r>
              <a:rPr lang="ja-JP" altLang="en-US" dirty="0" smtClean="0">
                <a:latin typeface="+mn-ea"/>
                <a:ea typeface="+mn-ea"/>
              </a:rPr>
              <a:t>サンプルケースに５品掲示している場合</a:t>
            </a:r>
            <a:endParaRPr lang="en-US" altLang="ja-JP" dirty="0" smtClean="0">
              <a:latin typeface="+mn-ea"/>
              <a:ea typeface="+mn-ea"/>
            </a:endParaRPr>
          </a:p>
          <a:p>
            <a:r>
              <a:rPr lang="en-US" altLang="ja-JP" sz="1600" dirty="0" smtClean="0">
                <a:latin typeface="+mn-ea"/>
                <a:ea typeface="+mn-ea"/>
              </a:rPr>
              <a:t>200g×</a:t>
            </a:r>
            <a:r>
              <a:rPr lang="ja-JP" altLang="en-US" sz="1600" dirty="0" smtClean="0">
                <a:latin typeface="+mn-ea"/>
                <a:ea typeface="+mn-ea"/>
              </a:rPr>
              <a:t>５メニュー＝</a:t>
            </a:r>
            <a:r>
              <a:rPr lang="en-US" altLang="ja-JP" sz="1600" b="1" dirty="0" smtClean="0">
                <a:latin typeface="+mn-ea"/>
                <a:ea typeface="+mn-ea"/>
              </a:rPr>
              <a:t>1</a:t>
            </a:r>
            <a:r>
              <a:rPr lang="ja-JP" altLang="en-US" sz="1600" b="1" dirty="0" smtClean="0">
                <a:latin typeface="+mn-ea"/>
                <a:ea typeface="+mn-ea"/>
              </a:rPr>
              <a:t>㎏</a:t>
            </a:r>
            <a:r>
              <a:rPr lang="en-US" altLang="ja-JP" sz="1600" b="1" dirty="0" smtClean="0">
                <a:latin typeface="+mn-ea"/>
                <a:ea typeface="+mn-ea"/>
              </a:rPr>
              <a:t>(</a:t>
            </a:r>
            <a:r>
              <a:rPr lang="ja-JP" altLang="en-US" sz="1600" b="1" dirty="0" smtClean="0">
                <a:latin typeface="+mn-ea"/>
                <a:ea typeface="+mn-ea"/>
              </a:rPr>
              <a:t>日</a:t>
            </a:r>
            <a:r>
              <a:rPr lang="en-US" altLang="ja-JP" sz="1600" b="1" dirty="0" smtClean="0">
                <a:latin typeface="+mn-ea"/>
                <a:ea typeface="+mn-ea"/>
              </a:rPr>
              <a:t>)</a:t>
            </a:r>
            <a:r>
              <a:rPr lang="ja-JP" altLang="en-US" sz="1600" b="1" dirty="0" smtClean="0">
                <a:latin typeface="+mn-ea"/>
                <a:ea typeface="+mn-ea"/>
              </a:rPr>
              <a:t> 、</a:t>
            </a:r>
            <a:r>
              <a:rPr lang="en-US" altLang="ja-JP" sz="1600" b="1" dirty="0" smtClean="0">
                <a:latin typeface="+mn-ea"/>
                <a:ea typeface="+mn-ea"/>
              </a:rPr>
              <a:t>20</a:t>
            </a:r>
            <a:r>
              <a:rPr lang="ja-JP" altLang="en-US" sz="1600" b="1" dirty="0" smtClean="0">
                <a:latin typeface="+mn-ea"/>
                <a:ea typeface="+mn-ea"/>
              </a:rPr>
              <a:t>㎏</a:t>
            </a:r>
            <a:r>
              <a:rPr lang="en-US" altLang="ja-JP" sz="1600" b="1" dirty="0" smtClean="0">
                <a:latin typeface="+mn-ea"/>
                <a:ea typeface="+mn-ea"/>
              </a:rPr>
              <a:t>(</a:t>
            </a:r>
            <a:r>
              <a:rPr lang="ja-JP" altLang="en-US" sz="1600" b="1" dirty="0" smtClean="0">
                <a:latin typeface="+mn-ea"/>
                <a:ea typeface="+mn-ea"/>
              </a:rPr>
              <a:t>月</a:t>
            </a:r>
            <a:r>
              <a:rPr lang="en-US" altLang="ja-JP" sz="1600" b="1" dirty="0" smtClean="0">
                <a:latin typeface="+mn-ea"/>
                <a:ea typeface="+mn-ea"/>
              </a:rPr>
              <a:t>)</a:t>
            </a:r>
            <a:r>
              <a:rPr lang="ja-JP" altLang="en-US" sz="1600" b="1" dirty="0" err="1" smtClean="0">
                <a:latin typeface="+mn-ea"/>
                <a:ea typeface="+mn-ea"/>
              </a:rPr>
              <a:t>、</a:t>
            </a:r>
            <a:r>
              <a:rPr lang="ja-JP" altLang="en-US" sz="1600" b="1" dirty="0" smtClean="0">
                <a:latin typeface="+mn-ea"/>
                <a:ea typeface="+mn-ea"/>
              </a:rPr>
              <a:t> </a:t>
            </a:r>
            <a:r>
              <a:rPr lang="en-US" altLang="ja-JP" sz="2000" b="1" u="sng" dirty="0" smtClean="0">
                <a:latin typeface="+mn-ea"/>
                <a:ea typeface="+mn-ea"/>
              </a:rPr>
              <a:t>240</a:t>
            </a:r>
            <a:r>
              <a:rPr lang="ja-JP" altLang="en-US" sz="2000" b="1" u="sng" dirty="0" smtClean="0">
                <a:latin typeface="+mn-ea"/>
                <a:ea typeface="+mn-ea"/>
              </a:rPr>
              <a:t>㎏</a:t>
            </a:r>
            <a:r>
              <a:rPr lang="en-US" altLang="ja-JP" sz="2000" b="1" u="sng" dirty="0" smtClean="0">
                <a:latin typeface="+mn-ea"/>
                <a:ea typeface="+mn-ea"/>
              </a:rPr>
              <a:t>(</a:t>
            </a:r>
            <a:r>
              <a:rPr lang="ja-JP" altLang="en-US" sz="2000" b="1" u="sng" dirty="0" smtClean="0">
                <a:latin typeface="+mn-ea"/>
                <a:ea typeface="+mn-ea"/>
              </a:rPr>
              <a:t>年</a:t>
            </a:r>
            <a:r>
              <a:rPr lang="en-US" altLang="ja-JP" sz="2000" b="1" u="sng" dirty="0" smtClean="0">
                <a:latin typeface="+mn-ea"/>
                <a:ea typeface="+mn-ea"/>
              </a:rPr>
              <a:t>)</a:t>
            </a:r>
            <a:r>
              <a:rPr lang="ja-JP" altLang="en-US" sz="2000" b="1" u="sng" dirty="0" smtClean="0">
                <a:latin typeface="+mn-ea"/>
                <a:ea typeface="+mn-ea"/>
              </a:rPr>
              <a:t> 削減</a:t>
            </a:r>
            <a:endParaRPr lang="en-US" altLang="ja-JP" sz="2000" b="1" u="sng" dirty="0" smtClean="0">
              <a:latin typeface="+mn-ea"/>
              <a:ea typeface="+mn-ea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6575730" y="5391572"/>
            <a:ext cx="1633576" cy="1966863"/>
            <a:chOff x="5682460" y="4747418"/>
            <a:chExt cx="1658483" cy="1996852"/>
          </a:xfrm>
        </p:grpSpPr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682460" y="4747418"/>
              <a:ext cx="1658483" cy="1996852"/>
            </a:xfrm>
            <a:prstGeom prst="rect">
              <a:avLst/>
            </a:prstGeom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6046" y="5001364"/>
              <a:ext cx="314971" cy="314971"/>
            </a:xfrm>
            <a:prstGeom prst="rect">
              <a:avLst/>
            </a:prstGeom>
          </p:spPr>
        </p:pic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991" y="5000566"/>
              <a:ext cx="349420" cy="349420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658" y="5017582"/>
              <a:ext cx="298532" cy="298533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4998" y="5596577"/>
              <a:ext cx="298532" cy="298533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9463" y="5593947"/>
              <a:ext cx="298532" cy="298533"/>
            </a:xfrm>
            <a:prstGeom prst="rect">
              <a:avLst/>
            </a:prstGeom>
          </p:spPr>
        </p:pic>
        <p:sp>
          <p:nvSpPr>
            <p:cNvPr id="48" name="円形吹き出し 47"/>
            <p:cNvSpPr/>
            <p:nvPr/>
          </p:nvSpPr>
          <p:spPr>
            <a:xfrm>
              <a:off x="6686411" y="5405953"/>
              <a:ext cx="368254" cy="190025"/>
            </a:xfrm>
            <a:prstGeom prst="wedgeEllipse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641446" y="5369454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円形吹き出し 49"/>
            <p:cNvSpPr/>
            <p:nvPr/>
          </p:nvSpPr>
          <p:spPr>
            <a:xfrm>
              <a:off x="6384978" y="4818074"/>
              <a:ext cx="368254" cy="190025"/>
            </a:xfrm>
            <a:prstGeom prst="wedgeEllipse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345645" y="4783576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円形吹き出し 51"/>
            <p:cNvSpPr/>
            <p:nvPr/>
          </p:nvSpPr>
          <p:spPr>
            <a:xfrm>
              <a:off x="6839967" y="4812734"/>
              <a:ext cx="368254" cy="190025"/>
            </a:xfrm>
            <a:prstGeom prst="wedgeEllipse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789574" y="4775469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円形吹き出し 53"/>
            <p:cNvSpPr/>
            <p:nvPr/>
          </p:nvSpPr>
          <p:spPr>
            <a:xfrm>
              <a:off x="6074807" y="5409210"/>
              <a:ext cx="368254" cy="190025"/>
            </a:xfrm>
            <a:prstGeom prst="wedgeEllipse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021529" y="5377198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円形吹き出し 55"/>
            <p:cNvSpPr/>
            <p:nvPr/>
          </p:nvSpPr>
          <p:spPr>
            <a:xfrm>
              <a:off x="5966776" y="4824302"/>
              <a:ext cx="368253" cy="190025"/>
            </a:xfrm>
            <a:prstGeom prst="wedgeEllipse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913453" y="4786231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8352234" y="5719581"/>
            <a:ext cx="1773510" cy="1599713"/>
            <a:chOff x="7256158" y="5144289"/>
            <a:chExt cx="1773510" cy="1599713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6176" y="5390510"/>
              <a:ext cx="1353492" cy="1353492"/>
            </a:xfrm>
            <a:prstGeom prst="rect">
              <a:avLst/>
            </a:prstGeom>
          </p:spPr>
        </p:pic>
        <p:sp>
          <p:nvSpPr>
            <p:cNvPr id="60" name="円形吹き出し 59"/>
            <p:cNvSpPr/>
            <p:nvPr/>
          </p:nvSpPr>
          <p:spPr>
            <a:xfrm>
              <a:off x="7730060" y="5691361"/>
              <a:ext cx="409892" cy="211511"/>
            </a:xfrm>
            <a:prstGeom prst="wedgeEllipseCallout">
              <a:avLst>
                <a:gd name="adj1" fmla="val 53011"/>
                <a:gd name="adj2" fmla="val -4903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7699098" y="5678458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円形吹き出し 61"/>
            <p:cNvSpPr/>
            <p:nvPr/>
          </p:nvSpPr>
          <p:spPr>
            <a:xfrm>
              <a:off x="7339639" y="5347133"/>
              <a:ext cx="409892" cy="211511"/>
            </a:xfrm>
            <a:prstGeom prst="wedgeEllipseCallout">
              <a:avLst>
                <a:gd name="adj1" fmla="val 50839"/>
                <a:gd name="adj2" fmla="val 561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7308677" y="533423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円形吹き出し 63"/>
            <p:cNvSpPr/>
            <p:nvPr/>
          </p:nvSpPr>
          <p:spPr>
            <a:xfrm>
              <a:off x="7736042" y="5157192"/>
              <a:ext cx="409892" cy="211511"/>
            </a:xfrm>
            <a:prstGeom prst="wedgeEllipseCallout">
              <a:avLst>
                <a:gd name="adj1" fmla="val 12831"/>
                <a:gd name="adj2" fmla="val 982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705080" y="5144289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円形吹き出し 65"/>
            <p:cNvSpPr/>
            <p:nvPr/>
          </p:nvSpPr>
          <p:spPr>
            <a:xfrm>
              <a:off x="7564277" y="6036524"/>
              <a:ext cx="409892" cy="211511"/>
            </a:xfrm>
            <a:prstGeom prst="wedgeEllipseCallout">
              <a:avLst>
                <a:gd name="adj1" fmla="val 20433"/>
                <a:gd name="adj2" fmla="val -7429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533314" y="6023621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円形吹き出し 67"/>
            <p:cNvSpPr/>
            <p:nvPr/>
          </p:nvSpPr>
          <p:spPr>
            <a:xfrm>
              <a:off x="7287120" y="5676473"/>
              <a:ext cx="409892" cy="211511"/>
            </a:xfrm>
            <a:prstGeom prst="wedgeEllipseCallout">
              <a:avLst>
                <a:gd name="adj1" fmla="val 48667"/>
                <a:gd name="adj2" fmla="val -5324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256158" y="56635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200g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873470" y="6137394"/>
              <a:ext cx="958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chemeClr val="bg1"/>
                  </a:solidFill>
                </a:rPr>
                <a:t>1,000g</a:t>
              </a:r>
            </a:p>
            <a:p>
              <a:pPr algn="ctr"/>
              <a:r>
                <a:rPr kumimoji="1" lang="en-US" altLang="ja-JP" sz="1200" b="1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1200" b="1" dirty="0">
                  <a:solidFill>
                    <a:schemeClr val="bg1"/>
                  </a:solidFill>
                </a:rPr>
                <a:t>日当たり</a:t>
              </a:r>
            </a:p>
          </p:txBody>
        </p:sp>
      </p:grpSp>
      <p:sp>
        <p:nvSpPr>
          <p:cNvPr id="36" name="角丸四角形 35"/>
          <p:cNvSpPr/>
          <p:nvPr/>
        </p:nvSpPr>
        <p:spPr>
          <a:xfrm>
            <a:off x="1814047" y="5046149"/>
            <a:ext cx="2443798" cy="64864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USB</a:t>
            </a:r>
            <a:r>
              <a:rPr kumimoji="1" lang="ja-JP" altLang="en-US" b="1" dirty="0" err="1" smtClean="0"/>
              <a:t>、</a:t>
            </a:r>
            <a:r>
              <a:rPr kumimoji="1" lang="en-US" altLang="ja-JP" b="1" dirty="0" smtClean="0"/>
              <a:t>SD</a:t>
            </a:r>
            <a:r>
              <a:rPr kumimoji="1" lang="ja-JP" altLang="en-US" b="1" dirty="0"/>
              <a:t>カード</a:t>
            </a:r>
            <a:r>
              <a:rPr kumimoji="1" lang="ja-JP" altLang="en-US" b="1" dirty="0" smtClean="0"/>
              <a:t>使用</a:t>
            </a:r>
            <a:endParaRPr kumimoji="1" lang="en-US" altLang="ja-JP" b="1" dirty="0" smtClean="0"/>
          </a:p>
          <a:p>
            <a:pPr algn="ctr"/>
            <a:r>
              <a:rPr kumimoji="1" lang="en-US" altLang="ja-JP" b="1" dirty="0" err="1" smtClean="0"/>
              <a:t>wifi</a:t>
            </a:r>
            <a:r>
              <a:rPr kumimoji="1" lang="ja-JP" altLang="en-US" b="1" dirty="0"/>
              <a:t>不要</a:t>
            </a:r>
          </a:p>
        </p:txBody>
      </p:sp>
    </p:spTree>
    <p:extLst>
      <p:ext uri="{BB962C8B-B14F-4D97-AF65-F5344CB8AC3E}">
        <p14:creationId xmlns:p14="http://schemas.microsoft.com/office/powerpoint/2010/main" val="405755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03030" y="2921985"/>
            <a:ext cx="5026351" cy="3948882"/>
          </a:xfrm>
          <a:prstGeom prst="roundRect">
            <a:avLst>
              <a:gd name="adj" fmla="val 5916"/>
            </a:avLst>
          </a:prstGeom>
          <a:solidFill>
            <a:srgbClr val="F1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500" y="497497"/>
            <a:ext cx="1396793" cy="386260"/>
          </a:xfrm>
        </p:spPr>
        <p:txBody>
          <a:bodyPr/>
          <a:lstStyle/>
          <a:p>
            <a:r>
              <a:rPr kumimoji="1" lang="ja-JP" altLang="en-US" dirty="0" smtClean="0"/>
              <a:t>表示方法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3</a:t>
            </a:fld>
            <a:endParaRPr lang="ja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760569" y="3031978"/>
            <a:ext cx="3799867" cy="3706580"/>
            <a:chOff x="1141031" y="3939425"/>
            <a:chExt cx="3163114" cy="308545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031" y="3939425"/>
              <a:ext cx="3163114" cy="3085459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4682" y="4238281"/>
              <a:ext cx="2611610" cy="1495327"/>
            </a:xfrm>
            <a:prstGeom prst="rect">
              <a:avLst/>
            </a:prstGeom>
          </p:spPr>
        </p:pic>
      </p:grpSp>
      <p:sp>
        <p:nvSpPr>
          <p:cNvPr id="10" name="角丸四角形 9"/>
          <p:cNvSpPr/>
          <p:nvPr/>
        </p:nvSpPr>
        <p:spPr>
          <a:xfrm>
            <a:off x="1101321" y="1528760"/>
            <a:ext cx="3486056" cy="1260916"/>
          </a:xfrm>
          <a:prstGeom prst="roundRect">
            <a:avLst>
              <a:gd name="adj" fmla="val 924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  <a:t>Weekly</a:t>
            </a:r>
            <a:r>
              <a:rPr kumimoji="1" lang="ja-JP" altLang="en-US" b="1" dirty="0" smtClean="0">
                <a:solidFill>
                  <a:srgbClr val="C00000"/>
                </a:solidFill>
                <a:latin typeface="+mj-lt"/>
              </a:rPr>
              <a:t>メニューを表示</a:t>
            </a:r>
            <a: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</a:br>
            <a:endParaRPr kumimoji="1" lang="en-US" altLang="ja-JP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営業時間内では</a:t>
            </a:r>
            <a:endParaRPr kumimoji="1" lang="en-US" altLang="ja-JP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j-lt"/>
              </a:rPr>
              <a:t>週間の提供メニューを</a:t>
            </a:r>
            <a:endParaRPr kumimoji="1" lang="en-US" altLang="ja-JP" sz="14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画像</a:t>
            </a:r>
            <a:r>
              <a:rPr kumimoji="1" lang="ja-JP" altLang="en-US" dirty="0">
                <a:solidFill>
                  <a:schemeClr val="tx1"/>
                </a:solidFill>
                <a:latin typeface="+mj-lt"/>
              </a:rPr>
              <a:t>付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き</a:t>
            </a:r>
            <a:r>
              <a:rPr kumimoji="1" lang="ja-JP" altLang="en-US" dirty="0">
                <a:solidFill>
                  <a:schemeClr val="tx1"/>
                </a:solidFill>
                <a:latin typeface="+mj-lt"/>
              </a:rPr>
              <a:t>で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j-lt"/>
              </a:rPr>
              <a:t>一覧表示</a:t>
            </a:r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-2634018" y="3163686"/>
            <a:ext cx="2153920" cy="1148080"/>
          </a:xfrm>
          <a:prstGeom prst="wedgeRoundRectCallout">
            <a:avLst>
              <a:gd name="adj1" fmla="val 58412"/>
              <a:gd name="adj2" fmla="val -564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提案に応じて変更してください</a:t>
            </a:r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5448489" y="2877359"/>
            <a:ext cx="5026351" cy="3948882"/>
          </a:xfrm>
          <a:prstGeom prst="roundRect">
            <a:avLst>
              <a:gd name="adj" fmla="val 5916"/>
            </a:avLst>
          </a:prstGeom>
          <a:solidFill>
            <a:srgbClr val="F1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028" y="2987352"/>
            <a:ext cx="3799867" cy="370658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724073" y="3897746"/>
            <a:ext cx="2364509" cy="655782"/>
          </a:xfrm>
          <a:prstGeom prst="round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Google Shape;15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972" y="3391440"/>
            <a:ext cx="1110560" cy="160543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28" name="Google Shape;16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1664" y="3390995"/>
            <a:ext cx="1144843" cy="160587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30" name="角丸四角形 29"/>
          <p:cNvSpPr/>
          <p:nvPr/>
        </p:nvSpPr>
        <p:spPr>
          <a:xfrm>
            <a:off x="6062933" y="1524392"/>
            <a:ext cx="3486056" cy="1260916"/>
          </a:xfrm>
          <a:prstGeom prst="roundRect">
            <a:avLst>
              <a:gd name="adj" fmla="val 924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  <a:latin typeface="+mj-lt"/>
              </a:rPr>
              <a:t>イベント情報を表示</a:t>
            </a:r>
            <a: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</a:br>
            <a:endParaRPr kumimoji="1" lang="en-US" altLang="ja-JP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営業時間外では</a:t>
            </a:r>
            <a:endParaRPr kumimoji="1" lang="en-US" altLang="ja-JP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+mj-lt"/>
              </a:rPr>
              <a:t>月間で提供予定のイベントメニューの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</a:rPr>
              <a:t>POP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j-lt"/>
              </a:rPr>
              <a:t>や食堂に関する情報を投影</a:t>
            </a:r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81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448489" y="2877359"/>
            <a:ext cx="5026351" cy="3948882"/>
          </a:xfrm>
          <a:prstGeom prst="roundRect">
            <a:avLst>
              <a:gd name="adj" fmla="val 5916"/>
            </a:avLst>
          </a:prstGeom>
          <a:solidFill>
            <a:srgbClr val="F1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03030" y="2921985"/>
            <a:ext cx="5026351" cy="3948882"/>
          </a:xfrm>
          <a:prstGeom prst="roundRect">
            <a:avLst>
              <a:gd name="adj" fmla="val 5916"/>
            </a:avLst>
          </a:prstGeom>
          <a:solidFill>
            <a:srgbClr val="F1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1101321" y="1528760"/>
            <a:ext cx="3486056" cy="1260916"/>
          </a:xfrm>
          <a:prstGeom prst="roundRect">
            <a:avLst>
              <a:gd name="adj" fmla="val 924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C00000"/>
                </a:solidFill>
                <a:latin typeface="+mj-lt"/>
              </a:rPr>
              <a:t>Daily</a:t>
            </a:r>
            <a:r>
              <a:rPr kumimoji="1" lang="ja-JP" altLang="en-US" b="1" dirty="0" smtClean="0">
                <a:solidFill>
                  <a:srgbClr val="C00000"/>
                </a:solidFill>
                <a:latin typeface="+mj-lt"/>
              </a:rPr>
              <a:t>メニューを表示</a:t>
            </a:r>
            <a: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</a:br>
            <a:endParaRPr kumimoji="1" lang="en-US" altLang="ja-JP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営業時間内では</a:t>
            </a:r>
            <a:endParaRPr kumimoji="1" lang="en-US" altLang="ja-JP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j-lt"/>
              </a:rPr>
              <a:t>その日の提供メニューを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j-lt"/>
              </a:rPr>
              <a:t>画像付きで表示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84909" y="3066473"/>
            <a:ext cx="4901222" cy="3850576"/>
          </a:xfrm>
          <a:prstGeom prst="roundRect">
            <a:avLst>
              <a:gd name="adj" fmla="val 5916"/>
            </a:avLst>
          </a:prstGeom>
          <a:solidFill>
            <a:srgbClr val="F1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500" y="497497"/>
            <a:ext cx="1396793" cy="386260"/>
          </a:xfrm>
        </p:spPr>
        <p:txBody>
          <a:bodyPr/>
          <a:lstStyle/>
          <a:p>
            <a:r>
              <a:rPr lang="ja-JP" altLang="en-US" dirty="0"/>
              <a:t>表示方法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4</a:t>
            </a:fld>
            <a:endParaRPr lang="ja" altLang="en-US"/>
          </a:p>
        </p:txBody>
      </p:sp>
      <p:sp>
        <p:nvSpPr>
          <p:cNvPr id="19" name="角丸四角形吹き出し 18"/>
          <p:cNvSpPr/>
          <p:nvPr/>
        </p:nvSpPr>
        <p:spPr>
          <a:xfrm>
            <a:off x="-2634018" y="3163686"/>
            <a:ext cx="2153920" cy="1148080"/>
          </a:xfrm>
          <a:prstGeom prst="wedgeRoundRectCallout">
            <a:avLst>
              <a:gd name="adj1" fmla="val 58412"/>
              <a:gd name="adj2" fmla="val -564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提案に応じて変更してください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098124" y="2949592"/>
            <a:ext cx="1651840" cy="3802508"/>
            <a:chOff x="2098124" y="2949592"/>
            <a:chExt cx="1651840" cy="3802508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438" y="5596395"/>
              <a:ext cx="1207268" cy="1155705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491753" y="3555963"/>
              <a:ext cx="2864582" cy="165184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5814" y="3216829"/>
              <a:ext cx="1417202" cy="2488867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7048399" y="2877359"/>
            <a:ext cx="1651840" cy="3802508"/>
            <a:chOff x="7048399" y="2877359"/>
            <a:chExt cx="1651840" cy="3802508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7048399" y="2877359"/>
              <a:ext cx="1651840" cy="3802508"/>
              <a:chOff x="7016636" y="2785308"/>
              <a:chExt cx="1651840" cy="3802508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53950" y="5432111"/>
                <a:ext cx="1207268" cy="1155705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410265" y="3391679"/>
                <a:ext cx="2864582" cy="1651840"/>
              </a:xfrm>
              <a:prstGeom prst="rect">
                <a:avLst/>
              </a:prstGeom>
            </p:spPr>
          </p:pic>
        </p:grpSp>
        <p:pic>
          <p:nvPicPr>
            <p:cNvPr id="25" name="Google Shape;159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12329" y="3408128"/>
              <a:ext cx="1322071" cy="1911194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</p:grpSp>
      <p:sp>
        <p:nvSpPr>
          <p:cNvPr id="27" name="角丸四角形 26"/>
          <p:cNvSpPr/>
          <p:nvPr/>
        </p:nvSpPr>
        <p:spPr>
          <a:xfrm>
            <a:off x="6062933" y="1524392"/>
            <a:ext cx="3486056" cy="1260916"/>
          </a:xfrm>
          <a:prstGeom prst="roundRect">
            <a:avLst>
              <a:gd name="adj" fmla="val 924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  <a:latin typeface="+mj-lt"/>
              </a:rPr>
              <a:t>イベント情報を表示</a:t>
            </a:r>
            <a: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kumimoji="1" lang="en-US" altLang="ja-JP" b="1" dirty="0" smtClean="0">
                <a:solidFill>
                  <a:srgbClr val="C00000"/>
                </a:solidFill>
                <a:latin typeface="+mj-lt"/>
              </a:rPr>
            </a:br>
            <a:endParaRPr kumimoji="1" lang="en-US" altLang="ja-JP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営業時間外では</a:t>
            </a:r>
            <a:endParaRPr kumimoji="1" lang="en-US" altLang="ja-JP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+mj-lt"/>
              </a:rPr>
              <a:t>月間で提供予定のイベントメニューの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</a:rPr>
              <a:t>POP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j-lt"/>
              </a:rPr>
              <a:t>や食堂に関する情報を投影</a:t>
            </a:r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043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4655"/>
              </p:ext>
            </p:extLst>
          </p:nvPr>
        </p:nvGraphicFramePr>
        <p:xfrm>
          <a:off x="460754" y="2012160"/>
          <a:ext cx="9785754" cy="1733265"/>
        </p:xfrm>
        <a:graphic>
          <a:graphicData uri="http://schemas.openxmlformats.org/drawingml/2006/table">
            <a:tbl>
              <a:tblPr/>
              <a:tblGrid>
                <a:gridCol w="2346747">
                  <a:extLst>
                    <a:ext uri="{9D8B030D-6E8A-4147-A177-3AD203B41FA5}">
                      <a16:colId xmlns:a16="http://schemas.microsoft.com/office/drawing/2014/main" val="1594439707"/>
                    </a:ext>
                  </a:extLst>
                </a:gridCol>
                <a:gridCol w="4986395">
                  <a:extLst>
                    <a:ext uri="{9D8B030D-6E8A-4147-A177-3AD203B41FA5}">
                      <a16:colId xmlns:a16="http://schemas.microsoft.com/office/drawing/2014/main" val="3171366501"/>
                    </a:ext>
                  </a:extLst>
                </a:gridCol>
                <a:gridCol w="1023391">
                  <a:extLst>
                    <a:ext uri="{9D8B030D-6E8A-4147-A177-3AD203B41FA5}">
                      <a16:colId xmlns:a16="http://schemas.microsoft.com/office/drawing/2014/main" val="2952288451"/>
                    </a:ext>
                  </a:extLst>
                </a:gridCol>
                <a:gridCol w="1429221">
                  <a:extLst>
                    <a:ext uri="{9D8B030D-6E8A-4147-A177-3AD203B41FA5}">
                      <a16:colId xmlns:a16="http://schemas.microsoft.com/office/drawing/2014/main" val="2067126522"/>
                    </a:ext>
                  </a:extLst>
                </a:gridCol>
              </a:tblGrid>
              <a:tr h="34665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ディスプレイ機器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43inch 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ディスプレイ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台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76024"/>
                  </a:ext>
                </a:extLst>
              </a:tr>
              <a:tr h="3466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50inch 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ディスプレイ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台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395750"/>
                  </a:ext>
                </a:extLst>
              </a:tr>
              <a:tr h="3466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55inch 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ディスプレイ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台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23160"/>
                  </a:ext>
                </a:extLst>
              </a:tr>
              <a:tr h="3466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65inch 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ディスプレイ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台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33844"/>
                  </a:ext>
                </a:extLst>
              </a:tr>
              <a:tr h="3466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ディスプレイ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仕様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縦型・横型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62465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500" y="498682"/>
            <a:ext cx="4124078" cy="383888"/>
          </a:xfrm>
        </p:spPr>
        <p:txBody>
          <a:bodyPr/>
          <a:lstStyle/>
          <a:p>
            <a:r>
              <a:rPr lang="ja-JP" altLang="en-US" dirty="0"/>
              <a:t>お見積に</a:t>
            </a:r>
            <a:r>
              <a:rPr lang="ja-JP" altLang="en-US" dirty="0" smtClean="0"/>
              <a:t>あたり仕様確認事項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fld>
            <a:endParaRPr lang="ja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91DE9D3-A95B-42AF-B4F1-99F8974F92BC}"/>
              </a:ext>
            </a:extLst>
          </p:cNvPr>
          <p:cNvSpPr/>
          <p:nvPr/>
        </p:nvSpPr>
        <p:spPr>
          <a:xfrm>
            <a:off x="3695458" y="1154323"/>
            <a:ext cx="5818926" cy="3231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ClrTx/>
              <a:buFontTx/>
              <a:buNone/>
            </a:pPr>
            <a:r>
              <a:rPr lang="ja-JP" altLang="en-US" sz="1500" kern="12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設置要件の確認のうえ、お見積をさせて頂きます。</a:t>
            </a:r>
            <a:endParaRPr lang="en-US" altLang="ja-JP" sz="1500" kern="1200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623" y="1154323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kumimoji="1" lang="ja-JP" altLang="en-US" sz="1600" b="1" kern="12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表示用ディスプレイ仕様について</a:t>
            </a:r>
            <a:endParaRPr kumimoji="1" lang="en-US" altLang="ja-JP" sz="1200" kern="1200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7" y="4445437"/>
            <a:ext cx="9615881" cy="22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42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テーマ1">
  <a:themeElements>
    <a:clrScheme name="シダックスコントラクトフードサービス様">
      <a:dk1>
        <a:sysClr val="windowText" lastClr="000000"/>
      </a:dk1>
      <a:lt1>
        <a:sysClr val="window" lastClr="FFFFFF"/>
      </a:lt1>
      <a:dk2>
        <a:srgbClr val="FEE6E6"/>
      </a:dk2>
      <a:lt2>
        <a:srgbClr val="FEF2E2"/>
      </a:lt2>
      <a:accent1>
        <a:srgbClr val="D22C25"/>
      </a:accent1>
      <a:accent2>
        <a:srgbClr val="FEE6E6"/>
      </a:accent2>
      <a:accent3>
        <a:srgbClr val="FEF2E2"/>
      </a:accent3>
      <a:accent4>
        <a:srgbClr val="6DAC2E"/>
      </a:accent4>
      <a:accent5>
        <a:srgbClr val="DAF3C5"/>
      </a:accent5>
      <a:accent6>
        <a:srgbClr val="595959"/>
      </a:accent6>
      <a:hlink>
        <a:srgbClr val="0563C1"/>
      </a:hlink>
      <a:folHlink>
        <a:srgbClr val="954F72"/>
      </a:folHlink>
    </a:clrScheme>
    <a:fontScheme name="シダックスコントラクトフードサービス様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EBF648A-DF54-4EF1-A1AE-A77BE5947FA8}" vid="{5608BC54-8F87-4B7B-BC5E-3C1A971D15F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157</TotalTime>
  <Words>211</Words>
  <Application>Microsoft Office PowerPoint</Application>
  <PresentationFormat>ユーザー設定</PresentationFormat>
  <Paragraphs>69</Paragraphs>
  <Slides>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Arial</vt:lpstr>
      <vt:lpstr>BIZ UDPGothic</vt:lpstr>
      <vt:lpstr>メイリオ</vt:lpstr>
      <vt:lpstr>テーマ1</vt:lpstr>
      <vt:lpstr>think-cell スライド</vt:lpstr>
      <vt:lpstr>PowerPoint プレゼンテーション</vt:lpstr>
      <vt:lpstr>食を通じたSDGsへの取り組み</vt:lpstr>
      <vt:lpstr>表示方法</vt:lpstr>
      <vt:lpstr>表示方法</vt:lpstr>
      <vt:lpstr>お見積にあたり仕様確認事項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食を通じたSDGsへの取り組み</dc:title>
  <cp:lastModifiedBy>夫松 遥那</cp:lastModifiedBy>
  <cp:revision>19</cp:revision>
  <cp:lastPrinted>2025-11-18T03:12:37Z</cp:lastPrinted>
  <dcterms:modified xsi:type="dcterms:W3CDTF">2025-11-18T07:01:52Z</dcterms:modified>
</cp:coreProperties>
</file>