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9"/>
  </p:notesMasterIdLst>
  <p:sldIdLst>
    <p:sldId id="279" r:id="rId5"/>
    <p:sldId id="257" r:id="rId6"/>
    <p:sldId id="266" r:id="rId7"/>
    <p:sldId id="268" r:id="rId8"/>
  </p:sldIdLst>
  <p:sldSz cx="6858000" cy="9144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99D4"/>
    <a:srgbClr val="0000CC"/>
    <a:srgbClr val="B89F06"/>
    <a:srgbClr val="E7B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1210" y="-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281065022\Desktop\&#32887;&#22580;&#29105;&#20013;&#30151;&#27515;&#20663;&#32773;&#25968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死亡者数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Sheet1!$D$3:$M$3</c:f>
              <c:strCache>
                <c:ptCount val="10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  <c:pt idx="3">
                  <c:v>2019年</c:v>
                </c:pt>
                <c:pt idx="4">
                  <c:v>2020年</c:v>
                </c:pt>
                <c:pt idx="5">
                  <c:v>2021年</c:v>
                </c:pt>
                <c:pt idx="6">
                  <c:v>2022年</c:v>
                </c:pt>
                <c:pt idx="7">
                  <c:v>2023年</c:v>
                </c:pt>
                <c:pt idx="8">
                  <c:v>2024年</c:v>
                </c:pt>
                <c:pt idx="9">
                  <c:v>2025年</c:v>
                </c:pt>
              </c:strCache>
            </c:strRef>
          </c:cat>
          <c:val>
            <c:numRef>
              <c:f>Sheet1!$D$4:$M$4</c:f>
              <c:numCache>
                <c:formatCode>#,##0_);[Red]\(#,##0\)</c:formatCode>
                <c:ptCount val="10"/>
                <c:pt idx="0">
                  <c:v>12</c:v>
                </c:pt>
                <c:pt idx="1">
                  <c:v>16</c:v>
                </c:pt>
                <c:pt idx="2">
                  <c:v>29</c:v>
                </c:pt>
                <c:pt idx="3">
                  <c:v>26</c:v>
                </c:pt>
                <c:pt idx="4">
                  <c:v>19</c:v>
                </c:pt>
                <c:pt idx="5">
                  <c:v>20</c:v>
                </c:pt>
                <c:pt idx="6">
                  <c:v>28</c:v>
                </c:pt>
                <c:pt idx="7">
                  <c:v>28</c:v>
                </c:pt>
                <c:pt idx="8">
                  <c:v>30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24-4993-8FDB-D6A6CE8D6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8580832"/>
        <c:axId val="558581312"/>
      </c:barChart>
      <c:lineChart>
        <c:grouping val="standard"/>
        <c:varyColors val="0"/>
        <c:ser>
          <c:idx val="1"/>
          <c:order val="1"/>
          <c:tx>
            <c:strRef>
              <c:f>Sheet1!$C$5</c:f>
              <c:strCache>
                <c:ptCount val="1"/>
                <c:pt idx="0">
                  <c:v>死傷者数</c:v>
                </c:pt>
              </c:strCache>
            </c:strRef>
          </c:tx>
          <c:spPr>
            <a:ln w="57150" cap="rnd">
              <a:solidFill>
                <a:schemeClr val="tx2">
                  <a:lumMod val="90000"/>
                  <a:lumOff val="1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57150"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</c:spPr>
          </c:marker>
          <c:dPt>
            <c:idx val="9"/>
            <c:marker>
              <c:symbol val="circle"/>
              <c:size val="5"/>
              <c:spPr>
                <a:solidFill>
                  <a:schemeClr val="bg1"/>
                </a:solidFill>
                <a:ln w="57150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57150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D4BC-41CF-AA5A-BD8A5F738944}"/>
              </c:ext>
            </c:extLst>
          </c:dPt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ea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4BC-41CF-AA5A-BD8A5F7389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ea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Sheet1!$D$3:$M$3</c:f>
              <c:strCache>
                <c:ptCount val="10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  <c:pt idx="3">
                  <c:v>2019年</c:v>
                </c:pt>
                <c:pt idx="4">
                  <c:v>2020年</c:v>
                </c:pt>
                <c:pt idx="5">
                  <c:v>2021年</c:v>
                </c:pt>
                <c:pt idx="6">
                  <c:v>2022年</c:v>
                </c:pt>
                <c:pt idx="7">
                  <c:v>2023年</c:v>
                </c:pt>
                <c:pt idx="8">
                  <c:v>2024年</c:v>
                </c:pt>
                <c:pt idx="9">
                  <c:v>2025年</c:v>
                </c:pt>
              </c:strCache>
            </c:strRef>
          </c:cat>
          <c:val>
            <c:numRef>
              <c:f>Sheet1!$D$5:$M$5</c:f>
              <c:numCache>
                <c:formatCode>#,##0_);[Red]\(#,##0\)</c:formatCode>
                <c:ptCount val="10"/>
                <c:pt idx="0">
                  <c:v>462</c:v>
                </c:pt>
                <c:pt idx="1">
                  <c:v>528</c:v>
                </c:pt>
                <c:pt idx="2">
                  <c:v>1128</c:v>
                </c:pt>
                <c:pt idx="3">
                  <c:v>790</c:v>
                </c:pt>
                <c:pt idx="4">
                  <c:v>919</c:v>
                </c:pt>
                <c:pt idx="5">
                  <c:v>547</c:v>
                </c:pt>
                <c:pt idx="6">
                  <c:v>805</c:v>
                </c:pt>
                <c:pt idx="7">
                  <c:v>1045</c:v>
                </c:pt>
                <c:pt idx="8">
                  <c:v>1195</c:v>
                </c:pt>
                <c:pt idx="9">
                  <c:v>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24-4993-8FDB-D6A6CE8D6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595712"/>
        <c:axId val="558706592"/>
      </c:lineChart>
      <c:catAx>
        <c:axId val="5585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ja-JP"/>
          </a:p>
        </c:txPr>
        <c:crossAx val="558581312"/>
        <c:crosses val="autoZero"/>
        <c:auto val="1"/>
        <c:lblAlgn val="ctr"/>
        <c:lblOffset val="100"/>
        <c:noMultiLvlLbl val="0"/>
      </c:catAx>
      <c:valAx>
        <c:axId val="5585813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ja-JP"/>
          </a:p>
        </c:txPr>
        <c:crossAx val="558580832"/>
        <c:crosses val="autoZero"/>
        <c:crossBetween val="between"/>
        <c:majorUnit val="25"/>
      </c:valAx>
      <c:valAx>
        <c:axId val="558706592"/>
        <c:scaling>
          <c:orientation val="minMax"/>
          <c:max val="2000"/>
        </c:scaling>
        <c:delete val="0"/>
        <c:axPos val="r"/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ja-JP"/>
          </a:p>
        </c:txPr>
        <c:crossAx val="558595712"/>
        <c:crosses val="max"/>
        <c:crossBetween val="between"/>
        <c:majorUnit val="500"/>
      </c:valAx>
      <c:catAx>
        <c:axId val="558595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706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ED8D7-57C2-4EBA-AEE4-2C731CE40B41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4713" y="1243013"/>
            <a:ext cx="25161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319B5-9636-4C75-976F-688B3A0394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12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A6CD1-1479-FCE9-25DC-4203D22B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92F2FCA-73C0-019B-F1DE-E4F915FA4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54AB55-869B-A241-2D70-3496549D5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E7A145-BBDA-8BF1-E980-6D0C0512E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D159E-9BFA-4287-8827-00B83AA3B23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16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5"/>
            <a:ext cx="5829300" cy="3183467"/>
          </a:xfrm>
        </p:spPr>
        <p:txBody>
          <a:bodyPr anchor="b"/>
          <a:lstStyle>
            <a:lvl1pPr algn="ctr">
              <a:defRPr sz="754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8"/>
            <a:ext cx="5143500" cy="2207683"/>
          </a:xfrm>
        </p:spPr>
        <p:txBody>
          <a:bodyPr/>
          <a:lstStyle>
            <a:lvl1pPr marL="0" indent="0" algn="ctr">
              <a:buNone/>
              <a:defRPr sz="3016"/>
            </a:lvl1pPr>
            <a:lvl2pPr marL="574648" indent="0" algn="ctr">
              <a:buNone/>
              <a:defRPr sz="2514"/>
            </a:lvl2pPr>
            <a:lvl3pPr marL="1149296" indent="0" algn="ctr">
              <a:buNone/>
              <a:defRPr sz="2263"/>
            </a:lvl3pPr>
            <a:lvl4pPr marL="1723943" indent="0" algn="ctr">
              <a:buNone/>
              <a:defRPr sz="2011"/>
            </a:lvl4pPr>
            <a:lvl5pPr marL="2298590" indent="0" algn="ctr">
              <a:buNone/>
              <a:defRPr sz="2011"/>
            </a:lvl5pPr>
            <a:lvl6pPr marL="2873239" indent="0" algn="ctr">
              <a:buNone/>
              <a:defRPr sz="2011"/>
            </a:lvl6pPr>
            <a:lvl7pPr marL="3447886" indent="0" algn="ctr">
              <a:buNone/>
              <a:defRPr sz="2011"/>
            </a:lvl7pPr>
            <a:lvl8pPr marL="4022533" indent="0" algn="ctr">
              <a:buNone/>
              <a:defRPr sz="2011"/>
            </a:lvl8pPr>
            <a:lvl9pPr marL="4597181" indent="0" algn="ctr">
              <a:buNone/>
              <a:defRPr sz="201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94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53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754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7"/>
            <a:ext cx="5915025" cy="2000249"/>
          </a:xfrm>
        </p:spPr>
        <p:txBody>
          <a:bodyPr/>
          <a:lstStyle>
            <a:lvl1pPr marL="0" indent="0">
              <a:buNone/>
              <a:defRPr sz="3016">
                <a:solidFill>
                  <a:schemeClr val="tx1"/>
                </a:solidFill>
              </a:defRPr>
            </a:lvl1pPr>
            <a:lvl2pPr marL="574648" indent="0">
              <a:buNone/>
              <a:defRPr sz="2514">
                <a:solidFill>
                  <a:schemeClr val="tx1">
                    <a:tint val="75000"/>
                  </a:schemeClr>
                </a:solidFill>
              </a:defRPr>
            </a:lvl2pPr>
            <a:lvl3pPr marL="1149296" indent="0">
              <a:buNone/>
              <a:defRPr sz="2263">
                <a:solidFill>
                  <a:schemeClr val="tx1">
                    <a:tint val="75000"/>
                  </a:schemeClr>
                </a:solidFill>
              </a:defRPr>
            </a:lvl3pPr>
            <a:lvl4pPr marL="1723943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4pPr>
            <a:lvl5pPr marL="2298590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5pPr>
            <a:lvl6pPr marL="2873239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6pPr>
            <a:lvl7pPr marL="3447886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7pPr>
            <a:lvl8pPr marL="4022533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8pPr>
            <a:lvl9pPr marL="4597181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92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8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8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23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3016" b="1"/>
            </a:lvl1pPr>
            <a:lvl2pPr marL="574648" indent="0">
              <a:buNone/>
              <a:defRPr sz="2514" b="1"/>
            </a:lvl2pPr>
            <a:lvl3pPr marL="1149296" indent="0">
              <a:buNone/>
              <a:defRPr sz="2263" b="1"/>
            </a:lvl3pPr>
            <a:lvl4pPr marL="1723943" indent="0">
              <a:buNone/>
              <a:defRPr sz="2011" b="1"/>
            </a:lvl4pPr>
            <a:lvl5pPr marL="2298590" indent="0">
              <a:buNone/>
              <a:defRPr sz="2011" b="1"/>
            </a:lvl5pPr>
            <a:lvl6pPr marL="2873239" indent="0">
              <a:buNone/>
              <a:defRPr sz="2011" b="1"/>
            </a:lvl6pPr>
            <a:lvl7pPr marL="3447886" indent="0">
              <a:buNone/>
              <a:defRPr sz="2011" b="1"/>
            </a:lvl7pPr>
            <a:lvl8pPr marL="4022533" indent="0">
              <a:buNone/>
              <a:defRPr sz="2011" b="1"/>
            </a:lvl8pPr>
            <a:lvl9pPr marL="4597181" indent="0">
              <a:buNone/>
              <a:defRPr sz="201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1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3016" b="1"/>
            </a:lvl1pPr>
            <a:lvl2pPr marL="574648" indent="0">
              <a:buNone/>
              <a:defRPr sz="2514" b="1"/>
            </a:lvl2pPr>
            <a:lvl3pPr marL="1149296" indent="0">
              <a:buNone/>
              <a:defRPr sz="2263" b="1"/>
            </a:lvl3pPr>
            <a:lvl4pPr marL="1723943" indent="0">
              <a:buNone/>
              <a:defRPr sz="2011" b="1"/>
            </a:lvl4pPr>
            <a:lvl5pPr marL="2298590" indent="0">
              <a:buNone/>
              <a:defRPr sz="2011" b="1"/>
            </a:lvl5pPr>
            <a:lvl6pPr marL="2873239" indent="0">
              <a:buNone/>
              <a:defRPr sz="2011" b="1"/>
            </a:lvl6pPr>
            <a:lvl7pPr marL="3447886" indent="0">
              <a:buNone/>
              <a:defRPr sz="2011" b="1"/>
            </a:lvl7pPr>
            <a:lvl8pPr marL="4022533" indent="0">
              <a:buNone/>
              <a:defRPr sz="2011" b="1"/>
            </a:lvl8pPr>
            <a:lvl9pPr marL="4597181" indent="0">
              <a:buNone/>
              <a:defRPr sz="201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1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023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26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62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02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4023"/>
            </a:lvl1pPr>
            <a:lvl2pPr>
              <a:defRPr sz="3519"/>
            </a:lvl2pPr>
            <a:lvl3pPr>
              <a:defRPr sz="3016"/>
            </a:lvl3pPr>
            <a:lvl4pPr>
              <a:defRPr sz="2514"/>
            </a:lvl4pPr>
            <a:lvl5pPr>
              <a:defRPr sz="2514"/>
            </a:lvl5pPr>
            <a:lvl6pPr>
              <a:defRPr sz="2514"/>
            </a:lvl6pPr>
            <a:lvl7pPr>
              <a:defRPr sz="2514"/>
            </a:lvl7pPr>
            <a:lvl8pPr>
              <a:defRPr sz="2514"/>
            </a:lvl8pPr>
            <a:lvl9pPr>
              <a:defRPr sz="251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1"/>
            <a:ext cx="2211884" cy="5082117"/>
          </a:xfrm>
        </p:spPr>
        <p:txBody>
          <a:bodyPr/>
          <a:lstStyle>
            <a:lvl1pPr marL="0" indent="0">
              <a:buNone/>
              <a:defRPr sz="2011"/>
            </a:lvl1pPr>
            <a:lvl2pPr marL="574648" indent="0">
              <a:buNone/>
              <a:defRPr sz="1760"/>
            </a:lvl2pPr>
            <a:lvl3pPr marL="1149296" indent="0">
              <a:buNone/>
              <a:defRPr sz="1509"/>
            </a:lvl3pPr>
            <a:lvl4pPr marL="1723943" indent="0">
              <a:buNone/>
              <a:defRPr sz="1256"/>
            </a:lvl4pPr>
            <a:lvl5pPr marL="2298590" indent="0">
              <a:buNone/>
              <a:defRPr sz="1256"/>
            </a:lvl5pPr>
            <a:lvl6pPr marL="2873239" indent="0">
              <a:buNone/>
              <a:defRPr sz="1256"/>
            </a:lvl6pPr>
            <a:lvl7pPr marL="3447886" indent="0">
              <a:buNone/>
              <a:defRPr sz="1256"/>
            </a:lvl7pPr>
            <a:lvl8pPr marL="4022533" indent="0">
              <a:buNone/>
              <a:defRPr sz="1256"/>
            </a:lvl8pPr>
            <a:lvl9pPr marL="4597181" indent="0">
              <a:buNone/>
              <a:defRPr sz="12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20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02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4023"/>
            </a:lvl1pPr>
            <a:lvl2pPr marL="574648" indent="0">
              <a:buNone/>
              <a:defRPr sz="3519"/>
            </a:lvl2pPr>
            <a:lvl3pPr marL="1149296" indent="0">
              <a:buNone/>
              <a:defRPr sz="3016"/>
            </a:lvl3pPr>
            <a:lvl4pPr marL="1723943" indent="0">
              <a:buNone/>
              <a:defRPr sz="2514"/>
            </a:lvl4pPr>
            <a:lvl5pPr marL="2298590" indent="0">
              <a:buNone/>
              <a:defRPr sz="2514"/>
            </a:lvl5pPr>
            <a:lvl6pPr marL="2873239" indent="0">
              <a:buNone/>
              <a:defRPr sz="2514"/>
            </a:lvl6pPr>
            <a:lvl7pPr marL="3447886" indent="0">
              <a:buNone/>
              <a:defRPr sz="2514"/>
            </a:lvl7pPr>
            <a:lvl8pPr marL="4022533" indent="0">
              <a:buNone/>
              <a:defRPr sz="2514"/>
            </a:lvl8pPr>
            <a:lvl9pPr marL="4597181" indent="0">
              <a:buNone/>
              <a:defRPr sz="2514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1"/>
            <a:ext cx="2211884" cy="5082117"/>
          </a:xfrm>
        </p:spPr>
        <p:txBody>
          <a:bodyPr/>
          <a:lstStyle>
            <a:lvl1pPr marL="0" indent="0">
              <a:buNone/>
              <a:defRPr sz="2011"/>
            </a:lvl1pPr>
            <a:lvl2pPr marL="574648" indent="0">
              <a:buNone/>
              <a:defRPr sz="1760"/>
            </a:lvl2pPr>
            <a:lvl3pPr marL="1149296" indent="0">
              <a:buNone/>
              <a:defRPr sz="1509"/>
            </a:lvl3pPr>
            <a:lvl4pPr marL="1723943" indent="0">
              <a:buNone/>
              <a:defRPr sz="1256"/>
            </a:lvl4pPr>
            <a:lvl5pPr marL="2298590" indent="0">
              <a:buNone/>
              <a:defRPr sz="1256"/>
            </a:lvl5pPr>
            <a:lvl6pPr marL="2873239" indent="0">
              <a:buNone/>
              <a:defRPr sz="1256"/>
            </a:lvl6pPr>
            <a:lvl7pPr marL="3447886" indent="0">
              <a:buNone/>
              <a:defRPr sz="1256"/>
            </a:lvl7pPr>
            <a:lvl8pPr marL="4022533" indent="0">
              <a:buNone/>
              <a:defRPr sz="1256"/>
            </a:lvl8pPr>
            <a:lvl9pPr marL="4597181" indent="0">
              <a:buNone/>
              <a:defRPr sz="12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90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11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5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5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34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434168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D4C6A-3585-4BEA-8E86-DD53A16A5845}" type="datetimeFigureOut">
              <a:rPr kumimoji="1" lang="ja-JP" altLang="en-US" smtClean="0"/>
              <a:t>2026/5/15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408E-72ED-4728-A4EF-344E99A4F2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26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49296" rtl="0" eaLnBrk="1" latinLnBrk="0" hangingPunct="1">
        <a:lnSpc>
          <a:spcPct val="90000"/>
        </a:lnSpc>
        <a:spcBef>
          <a:spcPct val="0"/>
        </a:spcBef>
        <a:buNone/>
        <a:defRPr kumimoji="1" sz="55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323" indent="-287323" algn="l" defTabSz="1149296" rtl="0" eaLnBrk="1" latinLnBrk="0" hangingPunct="1">
        <a:lnSpc>
          <a:spcPct val="90000"/>
        </a:lnSpc>
        <a:spcBef>
          <a:spcPts val="1256"/>
        </a:spcBef>
        <a:buFont typeface="Arial" panose="020B0604020202020204" pitchFamily="34" charset="0"/>
        <a:buChar char="•"/>
        <a:defRPr kumimoji="1" sz="3519" kern="1200">
          <a:solidFill>
            <a:schemeClr val="tx1"/>
          </a:solidFill>
          <a:latin typeface="+mn-lt"/>
          <a:ea typeface="+mn-ea"/>
          <a:cs typeface="+mn-cs"/>
        </a:defRPr>
      </a:lvl1pPr>
      <a:lvl2pPr marL="861971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3016" kern="1200">
          <a:solidFill>
            <a:schemeClr val="tx1"/>
          </a:solidFill>
          <a:latin typeface="+mn-lt"/>
          <a:ea typeface="+mn-ea"/>
          <a:cs typeface="+mn-cs"/>
        </a:defRPr>
      </a:lvl2pPr>
      <a:lvl3pPr marL="1436619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514" kern="1200">
          <a:solidFill>
            <a:schemeClr val="tx1"/>
          </a:solidFill>
          <a:latin typeface="+mn-lt"/>
          <a:ea typeface="+mn-ea"/>
          <a:cs typeface="+mn-cs"/>
        </a:defRPr>
      </a:lvl3pPr>
      <a:lvl4pPr marL="2011267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585914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3160562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735209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309857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884504" indent="-287323" algn="l" defTabSz="1149296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648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296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3943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590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239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7886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533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181" algn="l" defTabSz="1149296" rtl="0" eaLnBrk="1" latinLnBrk="0" hangingPunct="1">
        <a:defRPr kumimoji="1"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hlw.go.jp/stf/newpage_71721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jpeg"/><Relationship Id="rId10" Type="http://schemas.openxmlformats.org/officeDocument/2006/relationships/image" Target="../media/image20.jpg"/><Relationship Id="rId4" Type="http://schemas.openxmlformats.org/officeDocument/2006/relationships/image" Target="../media/image15.png"/><Relationship Id="rId9" Type="http://schemas.openxmlformats.org/officeDocument/2006/relationships/image" Target="../media/image13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91D80A-2853-50EE-D413-521D39EBC35C}"/>
              </a:ext>
            </a:extLst>
          </p:cNvPr>
          <p:cNvSpPr/>
          <p:nvPr/>
        </p:nvSpPr>
        <p:spPr>
          <a:xfrm>
            <a:off x="203462" y="16220"/>
            <a:ext cx="6466648" cy="1078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2395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ja-JP" sz="3079" b="1" dirty="0">
                <a:solidFill>
                  <a:schemeClr val="bg1"/>
                </a:solidFill>
                <a:latin typeface="+mj-ea"/>
                <a:ea typeface="+mj-ea"/>
              </a:rPr>
              <a:t>2026</a:t>
            </a:r>
            <a:r>
              <a:rPr lang="ja-JP" altLang="en-US" sz="3079" b="1" dirty="0">
                <a:solidFill>
                  <a:schemeClr val="bg1"/>
                </a:solidFill>
                <a:latin typeface="+mj-ea"/>
                <a:ea typeface="+mj-ea"/>
              </a:rPr>
              <a:t>年は</a:t>
            </a:r>
            <a:r>
              <a:rPr lang="en-US" altLang="ja-JP" sz="3079" b="1" dirty="0">
                <a:solidFill>
                  <a:schemeClr val="bg1"/>
                </a:solidFill>
                <a:latin typeface="+mj-ea"/>
                <a:ea typeface="+mj-ea"/>
              </a:rPr>
              <a:t>”</a:t>
            </a:r>
            <a:r>
              <a:rPr lang="ja-JP" altLang="en-US" sz="3079" b="1" dirty="0">
                <a:solidFill>
                  <a:schemeClr val="bg1"/>
                </a:solidFill>
                <a:latin typeface="+mj-ea"/>
                <a:ea typeface="+mj-ea"/>
              </a:rPr>
              <a:t>予防策強化</a:t>
            </a:r>
            <a:r>
              <a:rPr lang="en-US" altLang="ja-JP" sz="3079" b="1" dirty="0">
                <a:solidFill>
                  <a:schemeClr val="bg1"/>
                </a:solidFill>
                <a:latin typeface="+mj-ea"/>
                <a:ea typeface="+mj-ea"/>
              </a:rPr>
              <a:t>”</a:t>
            </a:r>
            <a:r>
              <a:rPr lang="ja-JP" altLang="en-US" sz="3079" b="1" dirty="0">
                <a:solidFill>
                  <a:schemeClr val="bg1"/>
                </a:solidFill>
                <a:latin typeface="+mj-ea"/>
                <a:ea typeface="+mj-ea"/>
              </a:rPr>
              <a:t>の夏へ！</a:t>
            </a:r>
            <a:endParaRPr lang="en-US" altLang="ja-JP" sz="3079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A9E50B-034D-9EF2-4A00-3B61B7293086}"/>
              </a:ext>
            </a:extLst>
          </p:cNvPr>
          <p:cNvSpPr/>
          <p:nvPr/>
        </p:nvSpPr>
        <p:spPr>
          <a:xfrm>
            <a:off x="454775" y="1286083"/>
            <a:ext cx="5941207" cy="2897184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ja-JP" sz="2052" b="1" dirty="0">
              <a:solidFill>
                <a:srgbClr val="EA4A21"/>
              </a:solidFill>
              <a:latin typeface="+mj-ea"/>
              <a:ea typeface="+mj-ea"/>
            </a:endParaRPr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DB575A62-F306-E180-C0F8-6B0D7F5F85FC}"/>
              </a:ext>
            </a:extLst>
          </p:cNvPr>
          <p:cNvSpPr/>
          <p:nvPr/>
        </p:nvSpPr>
        <p:spPr>
          <a:xfrm>
            <a:off x="885427" y="97742"/>
            <a:ext cx="5102719" cy="283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2"/>
                </a:solidFill>
                <a:latin typeface="+mj-ea"/>
                <a:ea typeface="+mj-ea"/>
              </a:rPr>
              <a:t>「熱中症対策」の準備はできていますか？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DA2F4C2-C8BD-70BF-1741-E6B5ADB9F983}"/>
              </a:ext>
            </a:extLst>
          </p:cNvPr>
          <p:cNvSpPr/>
          <p:nvPr/>
        </p:nvSpPr>
        <p:spPr>
          <a:xfrm>
            <a:off x="4270454" y="1937506"/>
            <a:ext cx="1944204" cy="2126824"/>
          </a:xfrm>
          <a:prstGeom prst="roundRect">
            <a:avLst>
              <a:gd name="adj" fmla="val 543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710" b="1" dirty="0">
                <a:solidFill>
                  <a:srgbClr val="FF0000"/>
                </a:solidFill>
                <a:latin typeface="+mj-ea"/>
                <a:ea typeface="+mj-ea"/>
              </a:rPr>
              <a:t>25</a:t>
            </a:r>
            <a:r>
              <a:rPr lang="ja-JP" altLang="en-US" sz="1710" b="1" dirty="0">
                <a:solidFill>
                  <a:srgbClr val="FF0000"/>
                </a:solidFill>
                <a:latin typeface="+mj-ea"/>
                <a:ea typeface="+mj-ea"/>
              </a:rPr>
              <a:t>年度</a:t>
            </a:r>
            <a:endParaRPr lang="en-US" altLang="ja-JP" sz="171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2395" b="1" dirty="0">
                <a:solidFill>
                  <a:srgbClr val="FF0000"/>
                </a:solidFill>
                <a:latin typeface="+mj-ea"/>
                <a:ea typeface="+mj-ea"/>
              </a:rPr>
              <a:t>死傷者数</a:t>
            </a:r>
            <a:endParaRPr lang="en-US" altLang="ja-JP" sz="2737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ja-JP" altLang="en-US" sz="1710" b="1" dirty="0">
                <a:solidFill>
                  <a:srgbClr val="FF0000"/>
                </a:solidFill>
                <a:latin typeface="+mj-ea"/>
                <a:ea typeface="+mj-ea"/>
              </a:rPr>
              <a:t>（休業</a:t>
            </a:r>
            <a:r>
              <a:rPr lang="en-US" altLang="ja-JP" sz="1710" b="1" dirty="0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ja-JP" altLang="en-US" sz="1710" b="1" dirty="0">
                <a:solidFill>
                  <a:srgbClr val="FF0000"/>
                </a:solidFill>
                <a:latin typeface="+mj-ea"/>
                <a:ea typeface="+mj-ea"/>
              </a:rPr>
              <a:t>日以上）</a:t>
            </a:r>
            <a:endParaRPr lang="en-US" altLang="ja-JP" sz="171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en-US" altLang="ja-JP" sz="5644" b="1" i="1" dirty="0">
                <a:solidFill>
                  <a:srgbClr val="FF0000"/>
                </a:solidFill>
                <a:latin typeface="+mj-ea"/>
                <a:ea typeface="+mj-ea"/>
              </a:rPr>
              <a:t>41</a:t>
            </a:r>
            <a:r>
              <a:rPr lang="en-US" altLang="ja-JP" sz="2737" b="1" dirty="0">
                <a:solidFill>
                  <a:srgbClr val="FF0000"/>
                </a:solidFill>
                <a:latin typeface="+mj-ea"/>
                <a:ea typeface="+mj-ea"/>
              </a:rPr>
              <a:t>%</a:t>
            </a:r>
            <a:r>
              <a:rPr lang="ja-JP" altLang="en-US" sz="2737" b="1" dirty="0">
                <a:solidFill>
                  <a:srgbClr val="FF0000"/>
                </a:solidFill>
                <a:latin typeface="+mj-ea"/>
                <a:ea typeface="+mj-ea"/>
              </a:rPr>
              <a:t>増</a:t>
            </a:r>
            <a:endParaRPr lang="en-US" altLang="ja-JP" sz="2737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en-US" altLang="ja-JP" sz="1197" b="1" dirty="0">
                <a:solidFill>
                  <a:srgbClr val="FF0000"/>
                </a:solidFill>
                <a:latin typeface="+mj-ea"/>
                <a:ea typeface="+mj-ea"/>
              </a:rPr>
              <a:t>※24</a:t>
            </a:r>
            <a:r>
              <a:rPr lang="ja-JP" altLang="en-US" sz="1197" b="1" dirty="0">
                <a:solidFill>
                  <a:srgbClr val="FF0000"/>
                </a:solidFill>
                <a:latin typeface="+mj-ea"/>
                <a:ea typeface="+mj-ea"/>
              </a:rPr>
              <a:t>年対比</a:t>
            </a:r>
            <a:endParaRPr lang="en-US" altLang="ja-JP" sz="171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44C2D62B-702D-57A3-8217-D027D2A8A6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073568"/>
              </p:ext>
            </p:extLst>
          </p:nvPr>
        </p:nvGraphicFramePr>
        <p:xfrm>
          <a:off x="506119" y="2028069"/>
          <a:ext cx="3583011" cy="2069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右矢印 8">
            <a:extLst>
              <a:ext uri="{FF2B5EF4-FFF2-40B4-BE49-F238E27FC236}">
                <a16:creationId xmlns:a16="http://schemas.microsoft.com/office/drawing/2014/main" id="{6FA3EFC3-DE9B-0568-05F2-30669D44A23E}"/>
              </a:ext>
            </a:extLst>
          </p:cNvPr>
          <p:cNvSpPr/>
          <p:nvPr/>
        </p:nvSpPr>
        <p:spPr>
          <a:xfrm rot="18891202">
            <a:off x="2986364" y="1966105"/>
            <a:ext cx="548267" cy="30819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75">
              <a:latin typeface="+mj-ea"/>
              <a:ea typeface="+mj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8117303-92CB-0C5C-6D28-D170D22F0193}"/>
              </a:ext>
            </a:extLst>
          </p:cNvPr>
          <p:cNvSpPr/>
          <p:nvPr/>
        </p:nvSpPr>
        <p:spPr>
          <a:xfrm>
            <a:off x="454775" y="1286083"/>
            <a:ext cx="5941207" cy="51032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52" b="1" dirty="0">
                <a:solidFill>
                  <a:schemeClr val="bg1"/>
                </a:solidFill>
                <a:latin typeface="+mj-ea"/>
                <a:ea typeface="+mj-ea"/>
              </a:rPr>
              <a:t>「職場における熱中症による死傷者数」推移</a:t>
            </a:r>
            <a:endParaRPr lang="en-US" altLang="ja-JP" sz="2052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337EAFF-B0FC-4AE9-F532-B42ABFDDFFA1}"/>
              </a:ext>
            </a:extLst>
          </p:cNvPr>
          <p:cNvSpPr/>
          <p:nvPr/>
        </p:nvSpPr>
        <p:spPr>
          <a:xfrm>
            <a:off x="570740" y="3870360"/>
            <a:ext cx="828493" cy="19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684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出典元：厚労省</a:t>
            </a:r>
            <a:endParaRPr lang="en-US" altLang="ja-JP" sz="684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2D1E10A-AE92-767E-FE8D-5242BBACF596}"/>
              </a:ext>
            </a:extLst>
          </p:cNvPr>
          <p:cNvSpPr/>
          <p:nvPr/>
        </p:nvSpPr>
        <p:spPr>
          <a:xfrm>
            <a:off x="454775" y="4585243"/>
            <a:ext cx="5941207" cy="437547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ja-JP" sz="2052" b="1" dirty="0">
              <a:solidFill>
                <a:srgbClr val="EA4A21"/>
              </a:solidFill>
              <a:latin typeface="+mj-ea"/>
              <a:ea typeface="+mj-ea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01C8C72-F500-64C8-AA37-4B7EFBE12E1F}"/>
              </a:ext>
            </a:extLst>
          </p:cNvPr>
          <p:cNvSpPr/>
          <p:nvPr/>
        </p:nvSpPr>
        <p:spPr>
          <a:xfrm>
            <a:off x="454775" y="4585242"/>
            <a:ext cx="5941207" cy="510320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710" b="1" dirty="0">
                <a:solidFill>
                  <a:schemeClr val="bg1"/>
                </a:solidFill>
                <a:latin typeface="+mj-ea"/>
                <a:ea typeface="+mj-ea"/>
              </a:rPr>
              <a:t>「職場における熱中症防止のためのガイドライン」策定</a:t>
            </a:r>
            <a:endParaRPr lang="en-US" altLang="ja-JP" sz="171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F3767D3C-80DF-AC27-3A18-1D87DFA7BF3F}"/>
              </a:ext>
            </a:extLst>
          </p:cNvPr>
          <p:cNvSpPr/>
          <p:nvPr/>
        </p:nvSpPr>
        <p:spPr>
          <a:xfrm flipV="1">
            <a:off x="454775" y="4275219"/>
            <a:ext cx="5941207" cy="2054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539">
              <a:latin typeface="+mj-ea"/>
              <a:ea typeface="+mj-ea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6C5DDE4-6E62-D8E1-C75A-D223370B3DD6}"/>
              </a:ext>
            </a:extLst>
          </p:cNvPr>
          <p:cNvGrpSpPr/>
          <p:nvPr/>
        </p:nvGrpSpPr>
        <p:grpSpPr>
          <a:xfrm>
            <a:off x="685491" y="5227152"/>
            <a:ext cx="5502591" cy="1774479"/>
            <a:chOff x="572726" y="6184525"/>
            <a:chExt cx="6434019" cy="207484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7" name="角丸四角形 16">
              <a:extLst>
                <a:ext uri="{FF2B5EF4-FFF2-40B4-BE49-F238E27FC236}">
                  <a16:creationId xmlns:a16="http://schemas.microsoft.com/office/drawing/2014/main" id="{4E721319-B437-6ED4-BDD1-B92A6F304C8D}"/>
                </a:ext>
              </a:extLst>
            </p:cNvPr>
            <p:cNvSpPr/>
            <p:nvPr/>
          </p:nvSpPr>
          <p:spPr>
            <a:xfrm>
              <a:off x="572726" y="6184525"/>
              <a:ext cx="6434019" cy="1879947"/>
            </a:xfrm>
            <a:prstGeom prst="roundRect">
              <a:avLst>
                <a:gd name="adj" fmla="val 3901"/>
              </a:avLst>
            </a:prstGeom>
            <a:grp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30000"/>
                </a:lnSpc>
              </a:pPr>
              <a:endParaRPr lang="en-US" altLang="ja-JP" sz="1197" b="1" dirty="0">
                <a:solidFill>
                  <a:schemeClr val="tx2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安衛則第 </a:t>
              </a:r>
              <a:r>
                <a:rPr lang="en-US" altLang="ja-JP" sz="1197" b="1" dirty="0">
                  <a:solidFill>
                    <a:schemeClr val="tx2"/>
                  </a:solidFill>
                  <a:latin typeface="+mj-ea"/>
                  <a:ea typeface="+mj-ea"/>
                </a:rPr>
                <a:t>617 </a:t>
              </a: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条により、</a:t>
              </a:r>
              <a:r>
                <a:rPr lang="ja-JP" altLang="en-US" sz="1197" b="1" u="sng" dirty="0">
                  <a:solidFill>
                    <a:schemeClr val="tx2"/>
                  </a:solidFill>
                  <a:latin typeface="+mj-ea"/>
                  <a:ea typeface="+mj-ea"/>
                </a:rPr>
                <a:t>多量の発汗を伴う作業場では、</a:t>
              </a:r>
              <a:endParaRPr lang="en-US" altLang="ja-JP" sz="1197" b="1" u="sng" dirty="0">
                <a:solidFill>
                  <a:schemeClr val="tx2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　</a:t>
              </a:r>
              <a:r>
                <a:rPr lang="ja-JP" altLang="en-US" sz="1197" b="1" u="sng" dirty="0">
                  <a:solidFill>
                    <a:schemeClr val="tx2"/>
                  </a:solidFill>
                  <a:latin typeface="+mj-ea"/>
                  <a:ea typeface="+mj-ea"/>
                </a:rPr>
                <a:t>塩及び飲料水を備え付けることが義務付けられており</a:t>
              </a: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、</a:t>
              </a:r>
              <a:endParaRPr lang="en-US" altLang="ja-JP" sz="1197" b="1" dirty="0">
                <a:solidFill>
                  <a:schemeClr val="tx2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　当該作業場では、飲料水、スポーツドリンク、経口補水液、</a:t>
              </a:r>
              <a:endParaRPr lang="en-US" altLang="ja-JP" sz="1197" b="1" dirty="0">
                <a:solidFill>
                  <a:schemeClr val="tx2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1197" b="1" dirty="0">
                  <a:solidFill>
                    <a:schemeClr val="tx2"/>
                  </a:solidFill>
                  <a:latin typeface="+mj-ea"/>
                  <a:ea typeface="+mj-ea"/>
                </a:rPr>
                <a:t>　塩飴等を備え付けなければならないこと。</a:t>
              </a:r>
              <a:endParaRPr lang="en-US" altLang="ja-JP" sz="1197" b="1" dirty="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角丸四角形 15">
              <a:extLst>
                <a:ext uri="{FF2B5EF4-FFF2-40B4-BE49-F238E27FC236}">
                  <a16:creationId xmlns:a16="http://schemas.microsoft.com/office/drawing/2014/main" id="{9AA8B3E7-5984-F8C2-ED08-DED8595189B4}"/>
                </a:ext>
              </a:extLst>
            </p:cNvPr>
            <p:cNvSpPr/>
            <p:nvPr/>
          </p:nvSpPr>
          <p:spPr>
            <a:xfrm>
              <a:off x="1398588" y="6275939"/>
              <a:ext cx="4762500" cy="250725"/>
            </a:xfrm>
            <a:prstGeom prst="roundRect">
              <a:avLst>
                <a:gd name="adj" fmla="val 19385"/>
              </a:avLst>
            </a:prstGeom>
            <a:solidFill>
              <a:schemeClr val="tx2">
                <a:lumMod val="50000"/>
                <a:lumOff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368" b="1" dirty="0">
                  <a:solidFill>
                    <a:schemeClr val="bg1"/>
                  </a:solidFill>
                  <a:latin typeface="+mj-ea"/>
                  <a:ea typeface="+mj-ea"/>
                </a:rPr>
                <a:t>３．作業管理 ／（４）水分及び塩分の摂取</a:t>
              </a:r>
            </a:p>
          </p:txBody>
        </p:sp>
        <p:sp>
          <p:nvSpPr>
            <p:cNvPr id="32" name="二等辺三角形 31">
              <a:extLst>
                <a:ext uri="{FF2B5EF4-FFF2-40B4-BE49-F238E27FC236}">
                  <a16:creationId xmlns:a16="http://schemas.microsoft.com/office/drawing/2014/main" id="{FCFC4AA2-D9D4-CAF7-1DBF-B88DC05A6E07}"/>
                </a:ext>
              </a:extLst>
            </p:cNvPr>
            <p:cNvSpPr/>
            <p:nvPr/>
          </p:nvSpPr>
          <p:spPr>
            <a:xfrm flipV="1">
              <a:off x="2289643" y="8036633"/>
              <a:ext cx="3031299" cy="22273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539">
                <a:latin typeface="+mj-ea"/>
                <a:ea typeface="+mj-ea"/>
              </a:endParaRPr>
            </a:p>
          </p:txBody>
        </p:sp>
      </p:grpSp>
      <p:sp>
        <p:nvSpPr>
          <p:cNvPr id="34" name="角丸四角形 17">
            <a:extLst>
              <a:ext uri="{FF2B5EF4-FFF2-40B4-BE49-F238E27FC236}">
                <a16:creationId xmlns:a16="http://schemas.microsoft.com/office/drawing/2014/main" id="{FE4CB396-EB08-C0FA-FBEF-D0A07BCCFAED}"/>
              </a:ext>
            </a:extLst>
          </p:cNvPr>
          <p:cNvSpPr/>
          <p:nvPr/>
        </p:nvSpPr>
        <p:spPr>
          <a:xfrm>
            <a:off x="1117401" y="7262911"/>
            <a:ext cx="4598075" cy="138391"/>
          </a:xfrm>
          <a:prstGeom prst="roundRect">
            <a:avLst>
              <a:gd name="adj" fmla="val 3901"/>
            </a:avLst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306" b="1" dirty="0">
              <a:solidFill>
                <a:srgbClr val="EA4A21"/>
              </a:solidFill>
              <a:latin typeface="+mj-ea"/>
              <a:ea typeface="+mj-ea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042C9895-0C7F-4A00-62A6-CE224BF09E0F}"/>
              </a:ext>
            </a:extLst>
          </p:cNvPr>
          <p:cNvSpPr/>
          <p:nvPr/>
        </p:nvSpPr>
        <p:spPr>
          <a:xfrm>
            <a:off x="976472" y="6975849"/>
            <a:ext cx="4897813" cy="5103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737" b="1" dirty="0">
                <a:solidFill>
                  <a:schemeClr val="tx2"/>
                </a:solidFill>
                <a:latin typeface="+mj-ea"/>
                <a:ea typeface="+mj-ea"/>
              </a:rPr>
              <a:t>こんなお悩みありませんか？</a:t>
            </a:r>
            <a:endParaRPr lang="en-US" altLang="ja-JP" sz="2737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36" name="角丸四角形 12">
            <a:extLst>
              <a:ext uri="{FF2B5EF4-FFF2-40B4-BE49-F238E27FC236}">
                <a16:creationId xmlns:a16="http://schemas.microsoft.com/office/drawing/2014/main" id="{4F66BA39-4338-DD8A-5790-C283E0B58A38}"/>
              </a:ext>
            </a:extLst>
          </p:cNvPr>
          <p:cNvSpPr/>
          <p:nvPr/>
        </p:nvSpPr>
        <p:spPr>
          <a:xfrm>
            <a:off x="649169" y="7650646"/>
            <a:ext cx="1690562" cy="1118905"/>
          </a:xfrm>
          <a:prstGeom prst="roundRect">
            <a:avLst>
              <a:gd name="adj" fmla="val 3901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1306" b="1">
              <a:solidFill>
                <a:srgbClr val="EA4A21"/>
              </a:solidFill>
              <a:latin typeface="+mj-ea"/>
              <a:ea typeface="+mj-ea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24831BF-2153-F528-8A2C-85256984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43" t="18285" r="84738" b="80505"/>
          <a:stretch>
            <a:fillRect/>
          </a:stretch>
        </p:blipFill>
        <p:spPr>
          <a:xfrm>
            <a:off x="1589177" y="8037017"/>
            <a:ext cx="726945" cy="704267"/>
          </a:xfrm>
          <a:prstGeom prst="rect">
            <a:avLst/>
          </a:prstGeom>
        </p:spPr>
      </p:pic>
      <p:sp>
        <p:nvSpPr>
          <p:cNvPr id="37" name="角丸四角形 12">
            <a:extLst>
              <a:ext uri="{FF2B5EF4-FFF2-40B4-BE49-F238E27FC236}">
                <a16:creationId xmlns:a16="http://schemas.microsoft.com/office/drawing/2014/main" id="{3B794C0E-EEE2-26EC-FACA-DBE9D6FA3B5C}"/>
              </a:ext>
            </a:extLst>
          </p:cNvPr>
          <p:cNvSpPr/>
          <p:nvPr/>
        </p:nvSpPr>
        <p:spPr>
          <a:xfrm>
            <a:off x="2580856" y="7650646"/>
            <a:ext cx="1690562" cy="1118905"/>
          </a:xfrm>
          <a:prstGeom prst="roundRect">
            <a:avLst>
              <a:gd name="adj" fmla="val 3901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1306" b="1">
              <a:solidFill>
                <a:srgbClr val="EA4A21"/>
              </a:solidFill>
              <a:latin typeface="+mj-ea"/>
              <a:ea typeface="+mj-ea"/>
            </a:endParaRPr>
          </a:p>
        </p:txBody>
      </p:sp>
      <p:sp>
        <p:nvSpPr>
          <p:cNvPr id="38" name="角丸四角形 12">
            <a:extLst>
              <a:ext uri="{FF2B5EF4-FFF2-40B4-BE49-F238E27FC236}">
                <a16:creationId xmlns:a16="http://schemas.microsoft.com/office/drawing/2014/main" id="{E0DC2F2D-E517-C6D8-3224-1734302B201E}"/>
              </a:ext>
            </a:extLst>
          </p:cNvPr>
          <p:cNvSpPr/>
          <p:nvPr/>
        </p:nvSpPr>
        <p:spPr>
          <a:xfrm>
            <a:off x="4512542" y="7650646"/>
            <a:ext cx="1690562" cy="1118905"/>
          </a:xfrm>
          <a:prstGeom prst="roundRect">
            <a:avLst>
              <a:gd name="adj" fmla="val 3901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1306" b="1">
              <a:solidFill>
                <a:srgbClr val="EA4A21"/>
              </a:solidFill>
              <a:latin typeface="+mj-ea"/>
              <a:ea typeface="+mj-ea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218A62DB-7412-B807-9CEF-131971E6FE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23" t="18285" r="56983" b="80505"/>
          <a:stretch>
            <a:fillRect/>
          </a:stretch>
        </p:blipFill>
        <p:spPr>
          <a:xfrm>
            <a:off x="3563083" y="8029074"/>
            <a:ext cx="648296" cy="704267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0C512FF1-BF51-DDFC-6186-1D05BE8EC6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427" t="18285" r="29197" b="80505"/>
          <a:stretch>
            <a:fillRect/>
          </a:stretch>
        </p:blipFill>
        <p:spPr>
          <a:xfrm>
            <a:off x="5456238" y="8029073"/>
            <a:ext cx="703822" cy="704267"/>
          </a:xfrm>
          <a:prstGeom prst="rect">
            <a:avLst/>
          </a:prstGeom>
        </p:spPr>
      </p:pic>
      <p:sp>
        <p:nvSpPr>
          <p:cNvPr id="41" name="角丸四角形 14">
            <a:extLst>
              <a:ext uri="{FF2B5EF4-FFF2-40B4-BE49-F238E27FC236}">
                <a16:creationId xmlns:a16="http://schemas.microsoft.com/office/drawing/2014/main" id="{395482E1-96F8-13C7-407E-11BF938849C2}"/>
              </a:ext>
            </a:extLst>
          </p:cNvPr>
          <p:cNvSpPr/>
          <p:nvPr/>
        </p:nvSpPr>
        <p:spPr>
          <a:xfrm>
            <a:off x="640789" y="7713015"/>
            <a:ext cx="1773256" cy="801045"/>
          </a:xfrm>
          <a:prstGeom prst="roundRect">
            <a:avLst>
              <a:gd name="adj" fmla="val 3901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水分補給は重要だけど、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スポドリの摂取量が増え、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カロリー過多が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気になる・・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2" name="角丸四角形 14">
            <a:extLst>
              <a:ext uri="{FF2B5EF4-FFF2-40B4-BE49-F238E27FC236}">
                <a16:creationId xmlns:a16="http://schemas.microsoft.com/office/drawing/2014/main" id="{FFBD586F-E292-9EC5-536E-7FFFB1379813}"/>
              </a:ext>
            </a:extLst>
          </p:cNvPr>
          <p:cNvSpPr/>
          <p:nvPr/>
        </p:nvSpPr>
        <p:spPr>
          <a:xfrm>
            <a:off x="2580855" y="7713015"/>
            <a:ext cx="1773256" cy="801045"/>
          </a:xfrm>
          <a:prstGeom prst="roundRect">
            <a:avLst>
              <a:gd name="adj" fmla="val 3901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対策飲料の配布に伴う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発注・管理・補充業務の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負担が大きく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なっている・・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3" name="角丸四角形 14">
            <a:extLst>
              <a:ext uri="{FF2B5EF4-FFF2-40B4-BE49-F238E27FC236}">
                <a16:creationId xmlns:a16="http://schemas.microsoft.com/office/drawing/2014/main" id="{FDEB6188-7FB4-1C41-5ADB-33B0577DE3FC}"/>
              </a:ext>
            </a:extLst>
          </p:cNvPr>
          <p:cNvSpPr/>
          <p:nvPr/>
        </p:nvSpPr>
        <p:spPr>
          <a:xfrm>
            <a:off x="4550059" y="7713015"/>
            <a:ext cx="1773256" cy="801045"/>
          </a:xfrm>
          <a:prstGeom prst="roundRect">
            <a:avLst>
              <a:gd name="adj" fmla="val 3901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これから安全教育を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始めたいけど、何から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着手すべきか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026" b="1" dirty="0">
                <a:solidFill>
                  <a:schemeClr val="tx2"/>
                </a:solidFill>
                <a:latin typeface="+mj-ea"/>
                <a:ea typeface="+mj-ea"/>
              </a:rPr>
              <a:t>分からない・・</a:t>
            </a:r>
            <a:endParaRPr lang="en-US" altLang="ja-JP" sz="1026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3" name="角丸四角形 14">
            <a:extLst>
              <a:ext uri="{FF2B5EF4-FFF2-40B4-BE49-F238E27FC236}">
                <a16:creationId xmlns:a16="http://schemas.microsoft.com/office/drawing/2014/main" id="{3D8D58ED-913D-F675-B49A-1D337F90404D}"/>
              </a:ext>
            </a:extLst>
          </p:cNvPr>
          <p:cNvSpPr/>
          <p:nvPr/>
        </p:nvSpPr>
        <p:spPr>
          <a:xfrm>
            <a:off x="1803009" y="6607871"/>
            <a:ext cx="3226856" cy="190494"/>
          </a:xfrm>
          <a:prstGeom prst="roundRect">
            <a:avLst>
              <a:gd name="adj" fmla="val 3901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684" b="1">
                <a:solidFill>
                  <a:schemeClr val="tx2"/>
                </a:solidFill>
                <a:latin typeface="+mj-ea"/>
                <a:ea typeface="+mj-ea"/>
              </a:rPr>
              <a:t>出典元：厚労省（</a:t>
            </a:r>
            <a:r>
              <a:rPr lang="en-US" altLang="ja-JP" sz="684" b="1">
                <a:solidFill>
                  <a:schemeClr val="tx2"/>
                </a:solidFill>
                <a:latin typeface="+mj-ea"/>
                <a:ea typeface="+mj-e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https://www.mhlw.go.jp/stf/newpage_71721.html</a:t>
            </a:r>
            <a:r>
              <a:rPr lang="ja-JP" altLang="en-US" sz="684" b="1">
                <a:solidFill>
                  <a:schemeClr val="tx2"/>
                </a:solidFill>
                <a:latin typeface="+mj-ea"/>
                <a:ea typeface="+mj-ea"/>
              </a:rPr>
              <a:t>）</a:t>
            </a:r>
            <a:endParaRPr lang="en-US" altLang="ja-JP" sz="684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443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正方形/長方形 161">
            <a:extLst>
              <a:ext uri="{FF2B5EF4-FFF2-40B4-BE49-F238E27FC236}">
                <a16:creationId xmlns:a16="http://schemas.microsoft.com/office/drawing/2014/main" id="{58E4CE1D-F015-4485-A562-37C46378E8C2}"/>
              </a:ext>
            </a:extLst>
          </p:cNvPr>
          <p:cNvSpPr/>
          <p:nvPr/>
        </p:nvSpPr>
        <p:spPr>
          <a:xfrm>
            <a:off x="169830" y="2264312"/>
            <a:ext cx="3745176" cy="601406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891865">
              <a:defRPr/>
            </a:pPr>
            <a:endParaRPr kumimoji="1" lang="en-US" altLang="ja-JP" sz="1026" dirty="0">
              <a:solidFill>
                <a:prstClr val="black">
                  <a:lumMod val="65000"/>
                  <a:lumOff val="35000"/>
                </a:prstClr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defTabSz="891865"/>
            <a:endParaRPr kumimoji="1" lang="en-US" altLang="ja-JP" sz="1026" dirty="0">
              <a:solidFill>
                <a:prstClr val="black">
                  <a:lumMod val="65000"/>
                  <a:lumOff val="35000"/>
                </a:prstClr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77ACE58-6E3E-ADBC-FB48-C23911179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05521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55DFBA-1C74-BC84-E799-EB8C9F92E896}"/>
              </a:ext>
            </a:extLst>
          </p:cNvPr>
          <p:cNvSpPr txBox="1"/>
          <p:nvPr/>
        </p:nvSpPr>
        <p:spPr>
          <a:xfrm>
            <a:off x="4719144" y="334910"/>
            <a:ext cx="244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法人様</a:t>
            </a:r>
            <a:r>
              <a:rPr kumimoji="1" lang="ja-JP" altLang="en-US" b="1" dirty="0" smtClean="0">
                <a:solidFill>
                  <a:srgbClr val="FF0000"/>
                </a:solidFill>
                <a:highlight>
                  <a:srgbClr val="FFFF00"/>
                </a:highlight>
                <a:latin typeface="+mn-ea"/>
              </a:rPr>
              <a:t>限定商品</a:t>
            </a:r>
            <a:endParaRPr kumimoji="1" lang="ja-JP" altLang="en-US" b="1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2D88F31-9860-D612-AD2D-2C0DBAFDD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53" y="5307166"/>
            <a:ext cx="1301359" cy="2916437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08EDCF3-ADC2-742C-2D52-27C7501D5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077" y="5307166"/>
            <a:ext cx="1273271" cy="28853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AFC1006-751A-5D23-9D7F-A06DEEB022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265" y="5717817"/>
            <a:ext cx="812492" cy="2474649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90B7B819-1330-05FA-307C-CFA3769D4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204" y="8362814"/>
            <a:ext cx="2095792" cy="628738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AA102799-D2F0-AB93-8DED-864D49330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332" y="8413276"/>
            <a:ext cx="1991003" cy="428685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AF6FBD92-A785-32AD-5FE0-444FD21FCD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592" y="8424736"/>
            <a:ext cx="2010056" cy="504895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414D4F4A-63D5-5903-17D7-AB46DBC6D7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610" y="5276028"/>
            <a:ext cx="1448002" cy="31436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48CCB2A-FAFF-ADA3-0EC1-C0AEF81A5E1F}"/>
              </a:ext>
            </a:extLst>
          </p:cNvPr>
          <p:cNvSpPr/>
          <p:nvPr/>
        </p:nvSpPr>
        <p:spPr>
          <a:xfrm>
            <a:off x="-19964" y="1"/>
            <a:ext cx="128162" cy="9144000"/>
          </a:xfrm>
          <a:prstGeom prst="rect">
            <a:avLst/>
          </a:prstGeom>
          <a:ln>
            <a:solidFill>
              <a:srgbClr val="6099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9373FA9-AF9B-1E63-30CA-AD4EDC19189B}"/>
              </a:ext>
            </a:extLst>
          </p:cNvPr>
          <p:cNvSpPr/>
          <p:nvPr/>
        </p:nvSpPr>
        <p:spPr>
          <a:xfrm>
            <a:off x="6719340" y="81232"/>
            <a:ext cx="122317" cy="9062768"/>
          </a:xfrm>
          <a:prstGeom prst="rect">
            <a:avLst/>
          </a:prstGeom>
          <a:ln>
            <a:solidFill>
              <a:srgbClr val="6099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D016A1B-909A-583A-7FC2-13551EED9F12}"/>
              </a:ext>
            </a:extLst>
          </p:cNvPr>
          <p:cNvSpPr/>
          <p:nvPr/>
        </p:nvSpPr>
        <p:spPr>
          <a:xfrm rot="5400000">
            <a:off x="3400637" y="5678477"/>
            <a:ext cx="73070" cy="6841657"/>
          </a:xfrm>
          <a:prstGeom prst="rect">
            <a:avLst/>
          </a:prstGeom>
          <a:ln>
            <a:solidFill>
              <a:srgbClr val="6099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96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599F7D9-69FA-4A99-B32C-1587BE0EBCDC}"/>
              </a:ext>
            </a:extLst>
          </p:cNvPr>
          <p:cNvSpPr/>
          <p:nvPr/>
        </p:nvSpPr>
        <p:spPr>
          <a:xfrm>
            <a:off x="0" y="0"/>
            <a:ext cx="6858000" cy="6307155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" name="角丸四角形 31">
            <a:extLst>
              <a:ext uri="{FF2B5EF4-FFF2-40B4-BE49-F238E27FC236}">
                <a16:creationId xmlns:a16="http://schemas.microsoft.com/office/drawing/2014/main" id="{1306861B-DEBB-4D48-93D0-5D8A05E9DE83}"/>
              </a:ext>
            </a:extLst>
          </p:cNvPr>
          <p:cNvSpPr/>
          <p:nvPr/>
        </p:nvSpPr>
        <p:spPr>
          <a:xfrm>
            <a:off x="158348" y="145750"/>
            <a:ext cx="6541304" cy="5958249"/>
          </a:xfrm>
          <a:prstGeom prst="roundRect">
            <a:avLst>
              <a:gd name="adj" fmla="val 4514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AF8A005-41F9-4417-8F0D-B67821411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25" y="575488"/>
            <a:ext cx="6323134" cy="46036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44083">
              <a:spcBef>
                <a:spcPct val="0"/>
              </a:spcBef>
              <a:buNone/>
              <a:defRPr/>
            </a:pPr>
            <a:r>
              <a:rPr lang="ja-JP" altLang="en-US" sz="4062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暑</a:t>
            </a:r>
            <a:r>
              <a:rPr lang="ja-JP" altLang="en-US" sz="2585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く</a:t>
            </a:r>
            <a:r>
              <a:rPr lang="ja-JP" altLang="en-US" sz="4062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過酷</a:t>
            </a:r>
            <a:r>
              <a:rPr lang="ja-JP" altLang="en-US" sz="2585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な環境下で</a:t>
            </a:r>
            <a:endParaRPr lang="en-US" altLang="ja-JP" sz="2585" b="1" dirty="0">
              <a:solidFill>
                <a:srgbClr val="3399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 defTabSz="844083">
              <a:spcBef>
                <a:spcPct val="0"/>
              </a:spcBef>
              <a:buNone/>
              <a:defRPr/>
            </a:pPr>
            <a:r>
              <a:rPr lang="ja-JP" altLang="en-US" sz="2954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働き続ける</a:t>
            </a:r>
            <a:r>
              <a:rPr lang="ja-JP" altLang="en-US" sz="4062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プロ</a:t>
            </a:r>
            <a:r>
              <a:rPr lang="ja-JP" altLang="en-US" sz="2954" b="1" dirty="0">
                <a:solidFill>
                  <a:srgbClr val="3399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へ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8F56002E-BAB3-4F22-BCE7-43B3A4C820AC}"/>
              </a:ext>
            </a:extLst>
          </p:cNvPr>
          <p:cNvCxnSpPr/>
          <p:nvPr/>
        </p:nvCxnSpPr>
        <p:spPr>
          <a:xfrm>
            <a:off x="1049858" y="378838"/>
            <a:ext cx="441881" cy="871993"/>
          </a:xfrm>
          <a:prstGeom prst="line">
            <a:avLst/>
          </a:prstGeom>
          <a:ln w="381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38C120A-A579-447B-8374-724F4C954453}"/>
              </a:ext>
            </a:extLst>
          </p:cNvPr>
          <p:cNvCxnSpPr/>
          <p:nvPr/>
        </p:nvCxnSpPr>
        <p:spPr>
          <a:xfrm flipH="1">
            <a:off x="5355978" y="372279"/>
            <a:ext cx="474785" cy="879231"/>
          </a:xfrm>
          <a:prstGeom prst="line">
            <a:avLst/>
          </a:prstGeom>
          <a:ln w="381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図 88">
            <a:extLst>
              <a:ext uri="{FF2B5EF4-FFF2-40B4-BE49-F238E27FC236}">
                <a16:creationId xmlns:a16="http://schemas.microsoft.com/office/drawing/2014/main" id="{BF4D2CE3-7DB2-4DCE-83FA-8F758EBF3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11" y="1365957"/>
            <a:ext cx="1351841" cy="4102159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FA1970BA-D694-887F-1FA9-4294DFEB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942" y="1220066"/>
            <a:ext cx="3676989" cy="4282991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2B7AA68-8F66-DAD6-39A0-65D61FEED692}"/>
              </a:ext>
            </a:extLst>
          </p:cNvPr>
          <p:cNvSpPr txBox="1"/>
          <p:nvPr/>
        </p:nvSpPr>
        <p:spPr>
          <a:xfrm>
            <a:off x="482703" y="6916153"/>
            <a:ext cx="5759060" cy="774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3323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500ml×24</a:t>
            </a:r>
            <a:r>
              <a:rPr lang="ja-JP" altLang="en-US" sz="3323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本</a:t>
            </a:r>
            <a:r>
              <a:rPr lang="ja-JP" altLang="en-US" sz="3323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入り</a:t>
            </a:r>
            <a:r>
              <a:rPr lang="ja-JP" altLang="en-US" sz="3323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323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￥</a:t>
            </a:r>
            <a:r>
              <a:rPr lang="en-US" altLang="ja-JP" sz="4431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160</a:t>
            </a:r>
            <a:endParaRPr lang="ja-JP" altLang="en-US" sz="2215" u="sng" dirty="0">
              <a:solidFill>
                <a:srgbClr val="0000FF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B6D3A12-C576-4DEC-538F-2BC8E5CA18DC}"/>
              </a:ext>
            </a:extLst>
          </p:cNvPr>
          <p:cNvSpPr txBox="1"/>
          <p:nvPr/>
        </p:nvSpPr>
        <p:spPr>
          <a:xfrm>
            <a:off x="4434722" y="6633730"/>
            <a:ext cx="1133644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46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送料込み</a:t>
            </a:r>
            <a:endParaRPr kumimoji="1" lang="ja-JP" altLang="en-US" sz="1846" b="1" dirty="0">
              <a:solidFill>
                <a:schemeClr val="tx1">
                  <a:lumMod val="50000"/>
                  <a:lumOff val="50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F6C52E-0B49-2651-E20D-B4950E29C87D}"/>
              </a:ext>
            </a:extLst>
          </p:cNvPr>
          <p:cNvSpPr txBox="1"/>
          <p:nvPr/>
        </p:nvSpPr>
        <p:spPr>
          <a:xfrm>
            <a:off x="678018" y="5503057"/>
            <a:ext cx="59235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ＤＡＫＡＲＡ ＰＲＯ （法人専用）</a:t>
            </a:r>
          </a:p>
        </p:txBody>
      </p:sp>
      <p:pic>
        <p:nvPicPr>
          <p:cNvPr id="1028" name="Picture 4" descr="コーポレートニュース | シダックス"/>
          <p:cNvPicPr>
            <a:picLocks noChangeAspect="1" noChangeArrowheads="1"/>
          </p:cNvPicPr>
          <p:nvPr/>
        </p:nvPicPr>
        <p:blipFill rotWithShape="1"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4"/>
          <a:stretch/>
        </p:blipFill>
        <p:spPr bwMode="auto">
          <a:xfrm>
            <a:off x="2972892" y="8530036"/>
            <a:ext cx="3145088" cy="108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6D3A12-C576-4DEC-538F-2BC8E5CA18DC}"/>
              </a:ext>
            </a:extLst>
          </p:cNvPr>
          <p:cNvSpPr txBox="1"/>
          <p:nvPr/>
        </p:nvSpPr>
        <p:spPr>
          <a:xfrm>
            <a:off x="5974938" y="728009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 smtClean="0"/>
              <a:t>（税抜）</a:t>
            </a:r>
            <a:endParaRPr kumimoji="1" lang="ja-JP" altLang="en-US" sz="12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B6D3A12-C576-4DEC-538F-2BC8E5CA18DC}"/>
              </a:ext>
            </a:extLst>
          </p:cNvPr>
          <p:cNvSpPr txBox="1"/>
          <p:nvPr/>
        </p:nvSpPr>
        <p:spPr>
          <a:xfrm>
            <a:off x="525412" y="7690339"/>
            <a:ext cx="2914580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46" b="1" dirty="0"/>
              <a:t>★お気軽にご相談下さい★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FA24937-0750-39A2-B140-03927F28D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37" y="8688293"/>
            <a:ext cx="1919631" cy="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4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158BF-0F8A-24A0-6F2F-55E4435F6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7DE4E617-1057-5425-7276-DA11E6008248}"/>
              </a:ext>
            </a:extLst>
          </p:cNvPr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pattFill prst="wdUpDiag">
            <a:fgClr>
              <a:srgbClr val="3EAAC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 dirty="0">
              <a:gradFill>
                <a:gsLst>
                  <a:gs pos="0">
                    <a:srgbClr val="FFF100"/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CAA2E47-6E6D-A07B-50E3-2370B0EBAD25}"/>
              </a:ext>
            </a:extLst>
          </p:cNvPr>
          <p:cNvSpPr/>
          <p:nvPr/>
        </p:nvSpPr>
        <p:spPr>
          <a:xfrm>
            <a:off x="146838" y="154745"/>
            <a:ext cx="6564324" cy="8848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62" dirty="0">
              <a:gradFill>
                <a:gsLst>
                  <a:gs pos="0">
                    <a:srgbClr val="FFF100"/>
                  </a:gs>
                  <a:gs pos="74000">
                    <a:srgbClr val="5B9BD5">
                      <a:lumMod val="45000"/>
                      <a:lumOff val="55000"/>
                    </a:srgbClr>
                  </a:gs>
                  <a:gs pos="83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FE81C9-37FF-00BA-D680-27F49BDC0FF4}"/>
              </a:ext>
            </a:extLst>
          </p:cNvPr>
          <p:cNvSpPr txBox="1"/>
          <p:nvPr/>
        </p:nvSpPr>
        <p:spPr>
          <a:xfrm>
            <a:off x="4784315" y="458562"/>
            <a:ext cx="1434688" cy="1780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8123" b="1" spc="-646" dirty="0">
                <a:solidFill>
                  <a:srgbClr val="40404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夏</a:t>
            </a:r>
            <a:endParaRPr lang="ja-JP" altLang="en-US" sz="4985" spc="-646" dirty="0">
              <a:solidFill>
                <a:srgbClr val="40404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0FB6E3-BD82-B4AE-96B2-F5F090B85010}"/>
              </a:ext>
            </a:extLst>
          </p:cNvPr>
          <p:cNvSpPr txBox="1"/>
          <p:nvPr/>
        </p:nvSpPr>
        <p:spPr>
          <a:xfrm>
            <a:off x="4833531" y="-1"/>
            <a:ext cx="1324561" cy="71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5" b="1" dirty="0">
                <a:ln>
                  <a:solidFill>
                    <a:prstClr val="white">
                      <a:lumMod val="50000"/>
                    </a:prstClr>
                  </a:solidFill>
                </a:ln>
                <a:solidFill>
                  <a:schemeClr val="bg1"/>
                </a:solidFill>
                <a:latin typeface="Harrington" panose="04040505050A02020702" pitchFamily="82" charset="0"/>
              </a:rPr>
              <a:t>　</a:t>
            </a:r>
            <a:r>
              <a:rPr lang="en-US" altLang="ja-JP" sz="4062" b="1" dirty="0">
                <a:ln>
                  <a:solidFill>
                    <a:prstClr val="white">
                      <a:lumMod val="50000"/>
                    </a:prstClr>
                  </a:solidFill>
                </a:ln>
                <a:solidFill>
                  <a:schemeClr val="bg1"/>
                </a:solidFill>
                <a:latin typeface="Harrington" panose="04040505050A02020702" pitchFamily="82" charset="0"/>
              </a:rPr>
              <a:t>2026</a:t>
            </a:r>
            <a:endParaRPr lang="ja-JP" altLang="en-US" sz="3323" b="1" dirty="0">
              <a:ln>
                <a:solidFill>
                  <a:prstClr val="white">
                    <a:lumMod val="50000"/>
                  </a:prstClr>
                </a:solidFill>
              </a:ln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C5CECD8E-9182-44F1-DAF0-1FD1DF3D5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044" y="295941"/>
            <a:ext cx="806998" cy="881146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C63F256-E64B-5BA2-9267-578F382925B6}"/>
              </a:ext>
            </a:extLst>
          </p:cNvPr>
          <p:cNvSpPr txBox="1"/>
          <p:nvPr/>
        </p:nvSpPr>
        <p:spPr>
          <a:xfrm>
            <a:off x="146838" y="651805"/>
            <a:ext cx="4472870" cy="10298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sz="6092" b="1" spc="-646" dirty="0">
                <a:solidFill>
                  <a:srgbClr val="FB9AC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特別大特価</a:t>
            </a: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D73BA857-4A5A-E017-0D67-8451F361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64" y="232518"/>
            <a:ext cx="3002820" cy="39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20C242D-563B-B275-D05C-B5513D0DFDEF}"/>
              </a:ext>
            </a:extLst>
          </p:cNvPr>
          <p:cNvGrpSpPr/>
          <p:nvPr/>
        </p:nvGrpSpPr>
        <p:grpSpPr>
          <a:xfrm>
            <a:off x="3949553" y="202824"/>
            <a:ext cx="453187" cy="419211"/>
            <a:chOff x="1203437" y="2127341"/>
            <a:chExt cx="713564" cy="972993"/>
          </a:xfrm>
        </p:grpSpPr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6A2460B1-E38D-856F-39A7-D341715E6972}"/>
                </a:ext>
              </a:extLst>
            </p:cNvPr>
            <p:cNvSpPr/>
            <p:nvPr/>
          </p:nvSpPr>
          <p:spPr>
            <a:xfrm>
              <a:off x="1270635" y="2625090"/>
              <a:ext cx="308610" cy="432435"/>
            </a:xfrm>
            <a:custGeom>
              <a:avLst/>
              <a:gdLst>
                <a:gd name="connsiteX0" fmla="*/ 36195 w 308610"/>
                <a:gd name="connsiteY0" fmla="*/ 0 h 432435"/>
                <a:gd name="connsiteX1" fmla="*/ 0 w 308610"/>
                <a:gd name="connsiteY1" fmla="*/ 89535 h 432435"/>
                <a:gd name="connsiteX2" fmla="*/ 3810 w 308610"/>
                <a:gd name="connsiteY2" fmla="*/ 203835 h 432435"/>
                <a:gd name="connsiteX3" fmla="*/ 34290 w 308610"/>
                <a:gd name="connsiteY3" fmla="*/ 293370 h 432435"/>
                <a:gd name="connsiteX4" fmla="*/ 80010 w 308610"/>
                <a:gd name="connsiteY4" fmla="*/ 350520 h 432435"/>
                <a:gd name="connsiteX5" fmla="*/ 139065 w 308610"/>
                <a:gd name="connsiteY5" fmla="*/ 394335 h 432435"/>
                <a:gd name="connsiteX6" fmla="*/ 232410 w 308610"/>
                <a:gd name="connsiteY6" fmla="*/ 432435 h 432435"/>
                <a:gd name="connsiteX7" fmla="*/ 308610 w 308610"/>
                <a:gd name="connsiteY7" fmla="*/ 426720 h 432435"/>
                <a:gd name="connsiteX8" fmla="*/ 234315 w 308610"/>
                <a:gd name="connsiteY8" fmla="*/ 371475 h 432435"/>
                <a:gd name="connsiteX9" fmla="*/ 165735 w 308610"/>
                <a:gd name="connsiteY9" fmla="*/ 335280 h 432435"/>
                <a:gd name="connsiteX10" fmla="*/ 97155 w 308610"/>
                <a:gd name="connsiteY10" fmla="*/ 245745 h 432435"/>
                <a:gd name="connsiteX11" fmla="*/ 78105 w 308610"/>
                <a:gd name="connsiteY11" fmla="*/ 160020 h 432435"/>
                <a:gd name="connsiteX12" fmla="*/ 72390 w 308610"/>
                <a:gd name="connsiteY12" fmla="*/ 51435 h 432435"/>
                <a:gd name="connsiteX13" fmla="*/ 36195 w 308610"/>
                <a:gd name="connsiteY13" fmla="*/ 0 h 43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610" h="432435">
                  <a:moveTo>
                    <a:pt x="36195" y="0"/>
                  </a:moveTo>
                  <a:lnTo>
                    <a:pt x="0" y="89535"/>
                  </a:lnTo>
                  <a:lnTo>
                    <a:pt x="3810" y="203835"/>
                  </a:lnTo>
                  <a:lnTo>
                    <a:pt x="34290" y="293370"/>
                  </a:lnTo>
                  <a:lnTo>
                    <a:pt x="80010" y="350520"/>
                  </a:lnTo>
                  <a:lnTo>
                    <a:pt x="139065" y="394335"/>
                  </a:lnTo>
                  <a:lnTo>
                    <a:pt x="232410" y="432435"/>
                  </a:lnTo>
                  <a:lnTo>
                    <a:pt x="308610" y="426720"/>
                  </a:lnTo>
                  <a:lnTo>
                    <a:pt x="234315" y="371475"/>
                  </a:lnTo>
                  <a:lnTo>
                    <a:pt x="165735" y="335280"/>
                  </a:lnTo>
                  <a:lnTo>
                    <a:pt x="97155" y="245745"/>
                  </a:lnTo>
                  <a:lnTo>
                    <a:pt x="78105" y="160020"/>
                  </a:lnTo>
                  <a:lnTo>
                    <a:pt x="72390" y="51435"/>
                  </a:lnTo>
                  <a:lnTo>
                    <a:pt x="3619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62"/>
            </a:p>
          </p:txBody>
        </p:sp>
        <p:pic>
          <p:nvPicPr>
            <p:cNvPr id="10" name="図 9" descr="図形, 円&#10;&#10;自動的に生成された説明">
              <a:extLst>
                <a:ext uri="{FF2B5EF4-FFF2-40B4-BE49-F238E27FC236}">
                  <a16:creationId xmlns:a16="http://schemas.microsoft.com/office/drawing/2014/main" id="{BDA56580-70D6-CB8D-702C-5DA7BB7D91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25" t="50448" r="9843" b="4584"/>
            <a:stretch/>
          </p:blipFill>
          <p:spPr>
            <a:xfrm>
              <a:off x="1203437" y="2127341"/>
              <a:ext cx="713564" cy="972993"/>
            </a:xfrm>
            <a:prstGeom prst="rect">
              <a:avLst/>
            </a:prstGeom>
          </p:spPr>
        </p:pic>
      </p:grp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4ECCADBC-8AE7-93FF-A5EB-36D4F500B197}"/>
              </a:ext>
            </a:extLst>
          </p:cNvPr>
          <p:cNvSpPr/>
          <p:nvPr/>
        </p:nvSpPr>
        <p:spPr>
          <a:xfrm>
            <a:off x="439781" y="1607515"/>
            <a:ext cx="6021804" cy="430560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EC9C5457-3A81-4840-BBA1-D315CD72D7D7}"/>
              </a:ext>
            </a:extLst>
          </p:cNvPr>
          <p:cNvSpPr txBox="1"/>
          <p:nvPr/>
        </p:nvSpPr>
        <p:spPr>
          <a:xfrm>
            <a:off x="4333581" y="1488096"/>
            <a:ext cx="1479639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662" b="1" dirty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水分補給飲料</a:t>
            </a:r>
            <a:endParaRPr kumimoji="1" lang="ja-JP" altLang="en-US" sz="1662" b="1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87EC71AE-835B-FD88-0F05-1B55F5AE5F11}"/>
              </a:ext>
            </a:extLst>
          </p:cNvPr>
          <p:cNvSpPr/>
          <p:nvPr/>
        </p:nvSpPr>
        <p:spPr>
          <a:xfrm>
            <a:off x="467916" y="6021648"/>
            <a:ext cx="3475492" cy="2419745"/>
          </a:xfrm>
          <a:prstGeom prst="rect">
            <a:avLst/>
          </a:prstGeom>
          <a:noFill/>
          <a:ln w="57150">
            <a:solidFill>
              <a:srgbClr val="00CC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1C7D3163-BDDE-1E37-0963-EBB080E32CE3}"/>
              </a:ext>
            </a:extLst>
          </p:cNvPr>
          <p:cNvSpPr txBox="1"/>
          <p:nvPr/>
        </p:nvSpPr>
        <p:spPr>
          <a:xfrm>
            <a:off x="1624595" y="6064268"/>
            <a:ext cx="1077347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662" b="1" dirty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経口補水</a:t>
            </a:r>
            <a:endParaRPr kumimoji="1" lang="ja-JP" altLang="en-US" sz="1662" b="1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5" name="図 104">
            <a:extLst>
              <a:ext uri="{FF2B5EF4-FFF2-40B4-BE49-F238E27FC236}">
                <a16:creationId xmlns:a16="http://schemas.microsoft.com/office/drawing/2014/main" id="{C5128577-7DBB-9DD9-CB5F-5CFC6970C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18" y="6478989"/>
            <a:ext cx="617604" cy="1823221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C369474-1CEB-C46D-0FF6-9A2DBDDED445}"/>
              </a:ext>
            </a:extLst>
          </p:cNvPr>
          <p:cNvSpPr/>
          <p:nvPr/>
        </p:nvSpPr>
        <p:spPr>
          <a:xfrm>
            <a:off x="8092393" y="1062740"/>
            <a:ext cx="5099322" cy="77985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62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247F787-86DE-6B7A-5734-93A6267962C3}"/>
              </a:ext>
            </a:extLst>
          </p:cNvPr>
          <p:cNvSpPr txBox="1"/>
          <p:nvPr/>
        </p:nvSpPr>
        <p:spPr>
          <a:xfrm>
            <a:off x="8092393" y="4593679"/>
            <a:ext cx="5257233" cy="603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定価：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箱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24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本入り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4560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円（税抜き） 　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190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endParaRPr kumimoji="1" lang="en-US" altLang="ja-JP" sz="1662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貴社卸値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2,280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円（税抜き）　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95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endParaRPr kumimoji="1" lang="en-US" altLang="ja-JP" sz="1662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9ABC866-E5E7-FA92-384B-71D4504FAB0A}"/>
              </a:ext>
            </a:extLst>
          </p:cNvPr>
          <p:cNvSpPr txBox="1"/>
          <p:nvPr/>
        </p:nvSpPr>
        <p:spPr>
          <a:xfrm>
            <a:off x="8092392" y="7956192"/>
            <a:ext cx="5099321" cy="603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定価：：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箱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24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本入り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5,040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円（税抜き） 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210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endParaRPr kumimoji="1" lang="en-US" altLang="ja-JP" sz="1662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貴社卸値</a:t>
            </a:r>
            <a:r>
              <a:rPr kumimoji="1" lang="en-US" altLang="ja-JP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3,360</a:t>
            </a:r>
            <a:r>
              <a:rPr kumimoji="1" lang="ja-JP" altLang="en-US" sz="1662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（税抜き）</a:t>
            </a:r>
            <a:r>
              <a:rPr kumimoji="1"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本</a:t>
            </a:r>
            <a:r>
              <a:rPr kumimoji="1"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140</a:t>
            </a:r>
            <a:r>
              <a:rPr kumimoji="1"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endParaRPr kumimoji="1" lang="en-US" altLang="ja-JP" sz="1662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0333D8B-7D21-0FA7-BF34-8135E4D0D8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11" y="1689001"/>
            <a:ext cx="2886750" cy="3640144"/>
          </a:xfrm>
          <a:prstGeom prst="rect">
            <a:avLst/>
          </a:prstGeom>
        </p:spPr>
      </p:pic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CB314D52-8745-B82C-411C-3D5E129CFE48}"/>
              </a:ext>
            </a:extLst>
          </p:cNvPr>
          <p:cNvSpPr/>
          <p:nvPr/>
        </p:nvSpPr>
        <p:spPr>
          <a:xfrm>
            <a:off x="2413477" y="4106763"/>
            <a:ext cx="1409051" cy="644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熱中症対策飲料</a:t>
            </a:r>
            <a:endParaRPr kumimoji="1" lang="en-US" altLang="ja-JP" sz="923" b="1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kumimoji="1" lang="ja-JP" altLang="en-US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ナトリウム量</a:t>
            </a:r>
            <a:r>
              <a:rPr kumimoji="1" lang="en-US" altLang="ja-JP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40</a:t>
            </a:r>
            <a:r>
              <a:rPr kumimoji="1" lang="ja-JP" altLang="en-US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㎎／</a:t>
            </a:r>
            <a:r>
              <a:rPr kumimoji="1" lang="en-US" altLang="ja-JP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100ml</a:t>
            </a:r>
            <a:r>
              <a:rPr kumimoji="1" lang="ja-JP" altLang="en-US" sz="923" b="1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以上配合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62FE580-4187-DAB2-67F7-BA2FE7DEE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381" y="1757838"/>
            <a:ext cx="2886531" cy="3586414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01500F8-76D8-0832-8343-5BAD15C572B3}"/>
              </a:ext>
            </a:extLst>
          </p:cNvPr>
          <p:cNvSpPr txBox="1"/>
          <p:nvPr/>
        </p:nvSpPr>
        <p:spPr>
          <a:xfrm>
            <a:off x="1276469" y="1447381"/>
            <a:ext cx="1678851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662" b="1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熱中症対策飲料</a:t>
            </a:r>
            <a:endParaRPr kumimoji="1" lang="ja-JP" altLang="en-US" sz="1662" b="1" dirty="0">
              <a:solidFill>
                <a:srgbClr val="FFC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A5D152A-1DB1-3763-748B-AD42A160019C}"/>
              </a:ext>
            </a:extLst>
          </p:cNvPr>
          <p:cNvSpPr txBox="1"/>
          <p:nvPr/>
        </p:nvSpPr>
        <p:spPr>
          <a:xfrm>
            <a:off x="16181" y="5289888"/>
            <a:ext cx="40353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46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600ml×24</a:t>
            </a:r>
            <a:r>
              <a:rPr lang="ja-JP" altLang="en-US" sz="1846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本入り</a:t>
            </a:r>
            <a:r>
              <a:rPr lang="ja-JP" altLang="en-US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￥</a:t>
            </a:r>
            <a:r>
              <a:rPr lang="en-US" altLang="ja-JP" sz="2800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150</a:t>
            </a:r>
            <a:endParaRPr lang="ja-JP" altLang="en-US" sz="1200" u="sng" dirty="0">
              <a:solidFill>
                <a:srgbClr val="0000FF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4D9181-D445-7194-9D2B-7C7CF70C1BC0}"/>
              </a:ext>
            </a:extLst>
          </p:cNvPr>
          <p:cNvSpPr txBox="1"/>
          <p:nvPr/>
        </p:nvSpPr>
        <p:spPr>
          <a:xfrm>
            <a:off x="638318" y="7479596"/>
            <a:ext cx="4035365" cy="117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62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500ml×24</a:t>
            </a:r>
            <a:r>
              <a:rPr lang="ja-JP" altLang="en-US" sz="1662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本入り</a:t>
            </a:r>
            <a:endParaRPr lang="en-US" altLang="ja-JP" sz="1662" u="sng" dirty="0">
              <a:solidFill>
                <a:schemeClr val="bg1"/>
              </a:solidFill>
              <a:effectLst>
                <a:glow rad="127000">
                  <a:srgbClr val="3399FF"/>
                </a:glo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2585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￥</a:t>
            </a:r>
            <a:r>
              <a:rPr lang="en-US" altLang="ja-JP" sz="3692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200</a:t>
            </a:r>
            <a:endParaRPr lang="ja-JP" altLang="en-US" sz="1662" u="sng" dirty="0">
              <a:solidFill>
                <a:srgbClr val="0000FF"/>
              </a:solidFill>
            </a:endParaRPr>
          </a:p>
          <a:p>
            <a:pPr algn="ctr"/>
            <a:endParaRPr lang="ja-JP" altLang="en-US" sz="1662" u="sng" dirty="0">
              <a:solidFill>
                <a:srgbClr val="0000FF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97E1895-3255-75DB-87A1-6B0E7794E6D8}"/>
              </a:ext>
            </a:extLst>
          </p:cNvPr>
          <p:cNvSpPr txBox="1"/>
          <p:nvPr/>
        </p:nvSpPr>
        <p:spPr>
          <a:xfrm>
            <a:off x="1695661" y="6496833"/>
            <a:ext cx="1931294" cy="88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585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ダカラ</a:t>
            </a:r>
            <a:endParaRPr lang="en-US" altLang="ja-JP" sz="2585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585" b="1" dirty="0">
                <a:latin typeface="Meiryo UI" panose="020B0604030504040204" pitchFamily="50" charset="-128"/>
                <a:ea typeface="Meiryo UI" panose="020B0604030504040204" pitchFamily="50" charset="-128"/>
              </a:rPr>
              <a:t>経口補水液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AA9B07-429F-1BC5-0B97-BF50063B4E29}"/>
              </a:ext>
            </a:extLst>
          </p:cNvPr>
          <p:cNvSpPr txBox="1"/>
          <p:nvPr/>
        </p:nvSpPr>
        <p:spPr>
          <a:xfrm>
            <a:off x="4074939" y="6140016"/>
            <a:ext cx="2294899" cy="213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215" b="1" dirty="0">
                <a:latin typeface="Meiryo UI" panose="020B0604030504040204" pitchFamily="50" charset="-128"/>
                <a:ea typeface="Meiryo UI" panose="020B0604030504040204" pitchFamily="50" charset="-128"/>
              </a:rPr>
              <a:t>価格は送料込み・税抜きになります。</a:t>
            </a:r>
            <a:endParaRPr lang="en-US" altLang="ja-JP" sz="2215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215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2215" b="1" u="sng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2215" b="1" u="sng" dirty="0">
                <a:solidFill>
                  <a:srgbClr val="0000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箱から</a:t>
            </a:r>
            <a:r>
              <a:rPr lang="ja-JP" altLang="en-US" sz="2215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の配送で注文を承っております。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9FA24937-0750-39A2-B140-03927F28D1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5750" y="8651594"/>
            <a:ext cx="1919631" cy="21913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C47B33C-BE3F-ADCB-E274-675BBBCD8A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69" y="2359107"/>
            <a:ext cx="923397" cy="24472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341128A-67C9-4061-EB29-24A3903A48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5850" y="2359107"/>
            <a:ext cx="879474" cy="245694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8F021CC-E538-8B97-203D-16B93695AB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249" y="6276542"/>
            <a:ext cx="665080" cy="202566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CC2DCBD-5185-42AB-C701-DC3A4C2312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613" y="1981960"/>
            <a:ext cx="923397" cy="244725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4803A53-151F-3C14-B98D-0E23ADAAE8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73019" y="1981960"/>
            <a:ext cx="879474" cy="2456941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AB7F48E-F7EC-4C17-1980-456595EAC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00" y="1981960"/>
            <a:ext cx="798705" cy="24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3B69D7D-3F5B-1708-86AA-78F7EF7228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13313" y="5289888"/>
            <a:ext cx="886168" cy="2699047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A5D152A-1DB1-3763-748B-AD42A160019C}"/>
              </a:ext>
            </a:extLst>
          </p:cNvPr>
          <p:cNvSpPr txBox="1"/>
          <p:nvPr/>
        </p:nvSpPr>
        <p:spPr>
          <a:xfrm>
            <a:off x="2940963" y="5289456"/>
            <a:ext cx="40353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46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600ml×24</a:t>
            </a:r>
            <a:r>
              <a:rPr lang="ja-JP" altLang="en-US" sz="1846" u="sng" dirty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本入り</a:t>
            </a:r>
            <a:r>
              <a:rPr lang="ja-JP" altLang="en-US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￥</a:t>
            </a:r>
            <a:r>
              <a:rPr lang="en-US" altLang="ja-JP" sz="2800" u="sng" dirty="0" smtClean="0">
                <a:solidFill>
                  <a:schemeClr val="bg1"/>
                </a:solidFill>
                <a:effectLst>
                  <a:glow rad="127000">
                    <a:srgbClr val="3399FF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150</a:t>
            </a:r>
            <a:endParaRPr lang="ja-JP" altLang="en-US" sz="1200" u="sng" dirty="0">
              <a:solidFill>
                <a:srgbClr val="0000FF"/>
              </a:solidFill>
            </a:endParaRPr>
          </a:p>
        </p:txBody>
      </p:sp>
      <p:pic>
        <p:nvPicPr>
          <p:cNvPr id="38" name="Picture 4" descr="コーポレートニュース | シダックス"/>
          <p:cNvPicPr>
            <a:picLocks noChangeAspect="1" noChangeArrowheads="1"/>
          </p:cNvPicPr>
          <p:nvPr/>
        </p:nvPicPr>
        <p:blipFill rotWithShape="1">
          <a:blip r:embed="rId1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4"/>
          <a:stretch/>
        </p:blipFill>
        <p:spPr bwMode="auto">
          <a:xfrm>
            <a:off x="2977507" y="8477662"/>
            <a:ext cx="3145088" cy="108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2403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1EFAFA20-983A-4968-8A2B-4D6E6ACFD1B5}" vid="{2C872CE3-19D0-49FB-AA97-2DFC5AB1BA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AC4598FEB0BB946B4B047E9CA2A2D28" ma:contentTypeVersion="0" ma:contentTypeDescription="新しいドキュメントを作成します。" ma:contentTypeScope="" ma:versionID="831995ad781eadc7938319ce4b5c02a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6fb7a36e157656c5acdab19e7ced95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 ma:readOnly="tru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5CA1E0-6099-4883-ACD4-05FDA872CF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E23939-9B5B-4483-A6FA-B9B5F164055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38C83E-B197-421F-A850-731B295AE2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1772</TotalTime>
  <Words>295</Words>
  <Application>Microsoft Office PowerPoint</Application>
  <PresentationFormat>画面に合わせる (4:3)</PresentationFormat>
  <Paragraphs>62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5" baseType="lpstr">
      <vt:lpstr>HGPｺﾞｼｯｸM</vt:lpstr>
      <vt:lpstr>HGS創英角ｺﾞｼｯｸUB</vt:lpstr>
      <vt:lpstr>Meiryo UI</vt:lpstr>
      <vt:lpstr>ＭＳ Ｐゴシック</vt:lpstr>
      <vt:lpstr>メイリオ</vt:lpstr>
      <vt:lpstr>游ゴシック</vt:lpstr>
      <vt:lpstr>Arial</vt:lpstr>
      <vt:lpstr>Calibri</vt:lpstr>
      <vt:lpstr>Calibri Light</vt:lpstr>
      <vt:lpstr>Harrington</vt:lpstr>
      <vt:lpstr>Default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(SBV_首都企業部営推Ｇメンバー)金子芽以</dc:creator>
  <cp:lastModifiedBy>Naoki.sato</cp:lastModifiedBy>
  <cp:revision>86</cp:revision>
  <cp:lastPrinted>2021-01-14T12:40:38Z</cp:lastPrinted>
  <dcterms:created xsi:type="dcterms:W3CDTF">2020-07-21T01:15:29Z</dcterms:created>
  <dcterms:modified xsi:type="dcterms:W3CDTF">2026-05-15T07:05:57Z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0x010100BAC4598FEB0BB946B4B047E9CA2A2D28</vt:lpwstr>
  </property>
  <property fmtid="{D5CDD505-2E9C-101B-9397-08002B2CF9AE}" pid="3" name="MSIP_Label_4d591c11-d1d1-4308-8bc2-d416a08e58f2_Enabled">
    <vt:lpwstr>true</vt:lpwstr>
  </property>
  <property fmtid="{D5CDD505-2E9C-101B-9397-08002B2CF9AE}" pid="4" name="MSIP_Label_4d591c11-d1d1-4308-8bc2-d416a08e58f2_SetDate">
    <vt:lpwstr>2025-12-14T06:16:45Z</vt:lpwstr>
  </property>
  <property fmtid="{D5CDD505-2E9C-101B-9397-08002B2CF9AE}" pid="5" name="MSIP_Label_4d591c11-d1d1-4308-8bc2-d416a08e58f2_Method">
    <vt:lpwstr>Standard</vt:lpwstr>
  </property>
  <property fmtid="{D5CDD505-2E9C-101B-9397-08002B2CF9AE}" pid="6" name="MSIP_Label_4d591c11-d1d1-4308-8bc2-d416a08e58f2_Name">
    <vt:lpwstr>Internal</vt:lpwstr>
  </property>
  <property fmtid="{D5CDD505-2E9C-101B-9397-08002B2CF9AE}" pid="7" name="MSIP_Label_4d591c11-d1d1-4308-8bc2-d416a08e58f2_SiteId">
    <vt:lpwstr>18872657-15e1-4db7-a75c-77b60bc5441f</vt:lpwstr>
  </property>
  <property fmtid="{D5CDD505-2E9C-101B-9397-08002B2CF9AE}" pid="8" name="MSIP_Label_4d591c11-d1d1-4308-8bc2-d416a08e58f2_ActionId">
    <vt:lpwstr>e2ddd42c-9a8f-47f4-a52b-1fd3c82c1cc7</vt:lpwstr>
  </property>
  <property fmtid="{D5CDD505-2E9C-101B-9397-08002B2CF9AE}" pid="9" name="MSIP_Label_4d591c11-d1d1-4308-8bc2-d416a08e58f2_ContentBits">
    <vt:lpwstr>0</vt:lpwstr>
  </property>
  <property fmtid="{D5CDD505-2E9C-101B-9397-08002B2CF9AE}" pid="10" name="MSIP_Label_4d591c11-d1d1-4308-8bc2-d416a08e58f2_Tag">
    <vt:lpwstr>10, 3, 0, 1</vt:lpwstr>
  </property>
</Properties>
</file>