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2" r:id="rId1"/>
    <p:sldMasterId id="2147483721" r:id="rId2"/>
  </p:sldMasterIdLst>
  <p:notesMasterIdLst>
    <p:notesMasterId r:id="rId10"/>
  </p:notesMasterIdLst>
  <p:handoutMasterIdLst>
    <p:handoutMasterId r:id="rId11"/>
  </p:handoutMasterIdLst>
  <p:sldIdLst>
    <p:sldId id="4666" r:id="rId3"/>
    <p:sldId id="4662" r:id="rId4"/>
    <p:sldId id="4683" r:id="rId5"/>
    <p:sldId id="4687" r:id="rId6"/>
    <p:sldId id="4688" r:id="rId7"/>
    <p:sldId id="4686" r:id="rId8"/>
    <p:sldId id="4671" r:id="rId9"/>
  </p:sldIdLst>
  <p:sldSz cx="9906000" cy="6858000" type="A4"/>
  <p:notesSz cx="6735763" cy="98663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3050" userDrawn="1">
          <p15:clr>
            <a:srgbClr val="A4A3A4"/>
          </p15:clr>
        </p15:guide>
        <p15:guide id="4" pos="3191" userDrawn="1">
          <p15:clr>
            <a:srgbClr val="A4A3A4"/>
          </p15:clr>
        </p15:guide>
        <p15:guide id="5" orient="horz" pos="431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今井 雄太" initials="今井" lastIdx="1" clrIdx="0">
    <p:extLst>
      <p:ext uri="{19B8F6BF-5375-455C-9EA6-DF929625EA0E}">
        <p15:presenceInfo xmlns:p15="http://schemas.microsoft.com/office/powerpoint/2012/main" userId="S::y.imai@revamp.co.jp::e5049fde-988d-4097-8205-724e2ecaea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5EF"/>
    <a:srgbClr val="FF9900"/>
    <a:srgbClr val="FFFFFF"/>
    <a:srgbClr val="C0504D"/>
    <a:srgbClr val="DF0000"/>
    <a:srgbClr val="C33EB9"/>
    <a:srgbClr val="FFFFCC"/>
    <a:srgbClr val="C33E0C"/>
    <a:srgbClr val="0A419B"/>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9843" autoAdjust="0"/>
  </p:normalViewPr>
  <p:slideViewPr>
    <p:cSldViewPr snapToGrid="0" snapToObjects="1">
      <p:cViewPr>
        <p:scale>
          <a:sx n="75" d="100"/>
          <a:sy n="75" d="100"/>
        </p:scale>
        <p:origin x="1349" y="542"/>
      </p:cViewPr>
      <p:guideLst>
        <p:guide pos="3050"/>
        <p:guide pos="3191"/>
        <p:guide orient="horz" pos="4315"/>
      </p:guideLst>
    </p:cSldViewPr>
  </p:slideViewPr>
  <p:outlineViewPr>
    <p:cViewPr>
      <p:scale>
        <a:sx n="33" d="100"/>
        <a:sy n="33" d="100"/>
      </p:scale>
      <p:origin x="0" y="5814"/>
    </p:cViewPr>
  </p:outlin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1" cy="493316"/>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5374" y="0"/>
            <a:ext cx="2918831" cy="493316"/>
          </a:xfrm>
          <a:prstGeom prst="rect">
            <a:avLst/>
          </a:prstGeom>
        </p:spPr>
        <p:txBody>
          <a:bodyPr vert="horz" lIns="91432" tIns="45716" rIns="91432" bIns="45716" rtlCol="0"/>
          <a:lstStyle>
            <a:lvl1pPr algn="r">
              <a:defRPr sz="1200"/>
            </a:lvl1pPr>
          </a:lstStyle>
          <a:p>
            <a:fld id="{2B18149E-B243-4F05-B707-DEF465DFFD64}" type="datetimeFigureOut">
              <a:rPr kumimoji="1" lang="ja-JP" altLang="en-US" smtClean="0"/>
              <a:pPr/>
              <a:t>2025/12/25</a:t>
            </a:fld>
            <a:endParaRPr kumimoji="1" lang="ja-JP" altLang="en-US"/>
          </a:p>
        </p:txBody>
      </p:sp>
      <p:sp>
        <p:nvSpPr>
          <p:cNvPr id="4" name="フッター プレースホルダ 3"/>
          <p:cNvSpPr>
            <a:spLocks noGrp="1"/>
          </p:cNvSpPr>
          <p:nvPr>
            <p:ph type="ftr" sz="quarter" idx="2"/>
          </p:nvPr>
        </p:nvSpPr>
        <p:spPr>
          <a:xfrm>
            <a:off x="1" y="9371285"/>
            <a:ext cx="2918831" cy="493316"/>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5374" y="9371285"/>
            <a:ext cx="2918831" cy="493316"/>
          </a:xfrm>
          <a:prstGeom prst="rect">
            <a:avLst/>
          </a:prstGeom>
        </p:spPr>
        <p:txBody>
          <a:bodyPr vert="horz" lIns="91432" tIns="45716" rIns="91432" bIns="45716" rtlCol="0" anchor="b"/>
          <a:lstStyle>
            <a:lvl1pPr algn="r">
              <a:defRPr sz="1200"/>
            </a:lvl1pPr>
          </a:lstStyle>
          <a:p>
            <a:fld id="{3C8642A7-E318-46E0-AEFD-3DA990DB8901}" type="slidenum">
              <a:rPr kumimoji="1" lang="ja-JP" altLang="en-US" smtClean="0"/>
              <a:pPr/>
              <a:t>‹#›</a:t>
            </a:fld>
            <a:endParaRPr kumimoji="1" lang="ja-JP" altLang="en-US"/>
          </a:p>
        </p:txBody>
      </p:sp>
    </p:spTree>
    <p:extLst>
      <p:ext uri="{BB962C8B-B14F-4D97-AF65-F5344CB8AC3E}">
        <p14:creationId xmlns:p14="http://schemas.microsoft.com/office/powerpoint/2010/main" val="1311533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1" cy="493316"/>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4" y="0"/>
            <a:ext cx="2918831" cy="493316"/>
          </a:xfrm>
          <a:prstGeom prst="rect">
            <a:avLst/>
          </a:prstGeom>
        </p:spPr>
        <p:txBody>
          <a:bodyPr vert="horz" lIns="91432" tIns="45716" rIns="91432" bIns="45716" rtlCol="0"/>
          <a:lstStyle>
            <a:lvl1pPr algn="r">
              <a:defRPr sz="1200"/>
            </a:lvl1pPr>
          </a:lstStyle>
          <a:p>
            <a:fld id="{A54213C6-0597-47F0-8E5C-F3B338BFD0E1}" type="datetimeFigureOut">
              <a:rPr kumimoji="1" lang="ja-JP" altLang="en-US" smtClean="0"/>
              <a:pPr/>
              <a:t>2025/12/25</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 4"/>
          <p:cNvSpPr>
            <a:spLocks noGrp="1"/>
          </p:cNvSpPr>
          <p:nvPr>
            <p:ph type="body" sz="quarter" idx="3"/>
          </p:nvPr>
        </p:nvSpPr>
        <p:spPr>
          <a:xfrm>
            <a:off x="673577" y="4686500"/>
            <a:ext cx="5388610" cy="4439841"/>
          </a:xfrm>
          <a:prstGeom prst="rect">
            <a:avLst/>
          </a:prstGeom>
        </p:spPr>
        <p:txBody>
          <a:bodyPr vert="horz" lIns="91432" tIns="45716" rIns="91432" bIns="4571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371285"/>
            <a:ext cx="2918831" cy="493316"/>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4" y="9371285"/>
            <a:ext cx="2918831" cy="493316"/>
          </a:xfrm>
          <a:prstGeom prst="rect">
            <a:avLst/>
          </a:prstGeom>
        </p:spPr>
        <p:txBody>
          <a:bodyPr vert="horz" lIns="91432" tIns="45716" rIns="91432" bIns="45716" rtlCol="0" anchor="b"/>
          <a:lstStyle>
            <a:lvl1pPr algn="r">
              <a:defRPr sz="1200"/>
            </a:lvl1pPr>
          </a:lstStyle>
          <a:p>
            <a:fld id="{C7FA5C34-D264-400B-9AA5-D2B06BD6D08D}" type="slidenum">
              <a:rPr kumimoji="1" lang="ja-JP" altLang="en-US" smtClean="0"/>
              <a:pPr/>
              <a:t>‹#›</a:t>
            </a:fld>
            <a:endParaRPr kumimoji="1" lang="ja-JP" altLang="en-US"/>
          </a:p>
        </p:txBody>
      </p:sp>
    </p:spTree>
    <p:extLst>
      <p:ext uri="{BB962C8B-B14F-4D97-AF65-F5344CB8AC3E}">
        <p14:creationId xmlns:p14="http://schemas.microsoft.com/office/powerpoint/2010/main" val="18454377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xml"/><Relationship Id="rId1" Type="http://schemas.openxmlformats.org/officeDocument/2006/relationships/vmlDrawing" Target="../drawings/vmlDrawing7.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7.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1.xml"/><Relationship Id="rId1" Type="http://schemas.openxmlformats.org/officeDocument/2006/relationships/vmlDrawing" Target="../drawings/vmlDrawing8.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8.bin"/></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8.jpeg"/></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vmlDrawing" Target="../drawings/vmlDrawing6.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6.bin"/></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1027" name="Picture 3" descr="C:\Users\t.iimori1\Desktop\nyoro.png"/>
          <p:cNvPicPr>
            <a:picLocks noChangeAspect="1" noChangeArrowheads="1"/>
          </p:cNvPicPr>
          <p:nvPr userDrawn="1"/>
        </p:nvPicPr>
        <p:blipFill>
          <a:blip r:embed="rId2" cstate="screen"/>
          <a:srcRect/>
          <a:stretch>
            <a:fillRect/>
          </a:stretch>
        </p:blipFill>
        <p:spPr bwMode="auto">
          <a:xfrm>
            <a:off x="0" y="0"/>
            <a:ext cx="9906000" cy="6858000"/>
          </a:xfrm>
          <a:prstGeom prst="rect">
            <a:avLst/>
          </a:prstGeom>
          <a:noFill/>
        </p:spPr>
      </p:pic>
      <p:pic>
        <p:nvPicPr>
          <p:cNvPr id="12" name="図 11">
            <a:extLst>
              <a:ext uri="{FF2B5EF4-FFF2-40B4-BE49-F238E27FC236}">
                <a16:creationId xmlns:a16="http://schemas.microsoft.com/office/drawing/2014/main" id="{8C4B5339-1EBD-4661-9C45-3EA5F7A69097}"/>
              </a:ext>
            </a:extLst>
          </p:cNvPr>
          <p:cNvPicPr>
            <a:picLocks noChangeAspect="1"/>
          </p:cNvPicPr>
          <p:nvPr userDrawn="1"/>
        </p:nvPicPr>
        <p:blipFill>
          <a:blip r:embed="rId3" cstate="screen"/>
          <a:stretch>
            <a:fillRect/>
          </a:stretch>
        </p:blipFill>
        <p:spPr>
          <a:xfrm>
            <a:off x="7639292" y="6246765"/>
            <a:ext cx="2127813" cy="478721"/>
          </a:xfrm>
          <a:prstGeom prst="rect">
            <a:avLst/>
          </a:prstGeom>
        </p:spPr>
      </p:pic>
      <p:pic>
        <p:nvPicPr>
          <p:cNvPr id="13" name="図 12" descr="テキスト が含まれている画像&#10;&#10;自動的に生成された説明">
            <a:extLst>
              <a:ext uri="{FF2B5EF4-FFF2-40B4-BE49-F238E27FC236}">
                <a16:creationId xmlns:a16="http://schemas.microsoft.com/office/drawing/2014/main" id="{4317D515-F146-4D45-AD8B-17120CABA629}"/>
              </a:ext>
            </a:extLst>
          </p:cNvPr>
          <p:cNvPicPr>
            <a:picLocks noChangeAspect="1"/>
          </p:cNvPicPr>
          <p:nvPr userDrawn="1"/>
        </p:nvPicPr>
        <p:blipFill>
          <a:blip r:embed="rId4" cstate="screen"/>
          <a:stretch>
            <a:fillRect/>
          </a:stretch>
        </p:blipFill>
        <p:spPr>
          <a:xfrm>
            <a:off x="7947201" y="84066"/>
            <a:ext cx="1681593" cy="706426"/>
          </a:xfrm>
          <a:prstGeom prst="rect">
            <a:avLst/>
          </a:prstGeom>
        </p:spPr>
      </p:pic>
    </p:spTree>
    <p:extLst>
      <p:ext uri="{BB962C8B-B14F-4D97-AF65-F5344CB8AC3E}">
        <p14:creationId xmlns:p14="http://schemas.microsoft.com/office/powerpoint/2010/main" val="415415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メインページ">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224" name="think-cell スライド" r:id="rId4" imgW="360" imgH="360" progId="TCLayout.ActiveDocument.1">
                  <p:embed/>
                </p:oleObj>
              </mc:Choice>
              <mc:Fallback>
                <p:oleObj name="think-cell スライド" r:id="rId4" imgW="360" imgH="360" progId="TCLayout.ActiveDocument.1">
                  <p:embed/>
                  <p:pic>
                    <p:nvPicPr>
                      <p:cNvPr id="2" name="オブジェクト 1" hidden="1">
                        <a:extLst>
                          <a:ext uri="{FF2B5EF4-FFF2-40B4-BE49-F238E27FC236}">
                            <a16:creationId xmlns:a16="http://schemas.microsoft.com/office/drawing/2014/main" id="{081FAD7B-5D2E-444D-A567-4212446F5D9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コンテンツ プレースホルダー 4">
            <a:extLst>
              <a:ext uri="{FF2B5EF4-FFF2-40B4-BE49-F238E27FC236}">
                <a16:creationId xmlns:a16="http://schemas.microsoft.com/office/drawing/2014/main" id="{670A633B-2CCB-4349-8005-0BF892EBF16A}"/>
              </a:ext>
            </a:extLst>
          </p:cNvPr>
          <p:cNvSpPr>
            <a:spLocks noGrp="1"/>
          </p:cNvSpPr>
          <p:nvPr>
            <p:ph sz="quarter" idx="11" hasCustomPrompt="1"/>
          </p:nvPr>
        </p:nvSpPr>
        <p:spPr>
          <a:xfrm>
            <a:off x="160058" y="197836"/>
            <a:ext cx="9580842" cy="327273"/>
          </a:xfrm>
        </p:spPr>
        <p:txBody>
          <a:bodyPr>
            <a:noAutofit/>
          </a:bodyPr>
          <a:lstStyle>
            <a:lvl1pPr marL="0" indent="0">
              <a:buNone/>
              <a:defRPr sz="2000" b="1"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中表紙タイトル</a:t>
            </a:r>
          </a:p>
        </p:txBody>
      </p:sp>
      <p:sp>
        <p:nvSpPr>
          <p:cNvPr id="17" name="コンテンツ プレースホルダー 4">
            <a:extLst>
              <a:ext uri="{FF2B5EF4-FFF2-40B4-BE49-F238E27FC236}">
                <a16:creationId xmlns:a16="http://schemas.microsoft.com/office/drawing/2014/main" id="{75E0ADFB-3A11-4FE5-A412-A17539EDBEF6}"/>
              </a:ext>
            </a:extLst>
          </p:cNvPr>
          <p:cNvSpPr>
            <a:spLocks noGrp="1"/>
          </p:cNvSpPr>
          <p:nvPr>
            <p:ph sz="quarter" idx="12" hasCustomPrompt="1"/>
          </p:nvPr>
        </p:nvSpPr>
        <p:spPr>
          <a:xfrm>
            <a:off x="160058" y="515612"/>
            <a:ext cx="9580842" cy="327273"/>
          </a:xfrm>
        </p:spPr>
        <p:txBody>
          <a:bodyPr tIns="36000" bIns="36000" anchor="ctr">
            <a:noAutofit/>
          </a:bodyPr>
          <a:lstStyle>
            <a:lvl1pPr marL="0" indent="0">
              <a:buNone/>
              <a:defRPr sz="1400" b="0"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サブタイトルサブタイトル</a:t>
            </a:r>
          </a:p>
        </p:txBody>
      </p:sp>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プレースホルダー 6">
            <a:extLst>
              <a:ext uri="{FF2B5EF4-FFF2-40B4-BE49-F238E27FC236}">
                <a16:creationId xmlns:a16="http://schemas.microsoft.com/office/drawing/2014/main" id="{8BA7AB2F-7B05-4006-ABB4-560BC013CC17}"/>
              </a:ext>
            </a:extLst>
          </p:cNvPr>
          <p:cNvSpPr>
            <a:spLocks noGrp="1"/>
          </p:cNvSpPr>
          <p:nvPr>
            <p:ph type="body" sz="quarter" idx="13" hasCustomPrompt="1"/>
          </p:nvPr>
        </p:nvSpPr>
        <p:spPr>
          <a:xfrm>
            <a:off x="165100" y="882000"/>
            <a:ext cx="9571038" cy="508000"/>
          </a:xfrm>
        </p:spPr>
        <p:txBody>
          <a:bodyPr tIns="36000" bIns="36000">
            <a:noAutofit/>
          </a:bodyPr>
          <a:lstStyle>
            <a:lvl1pPr marL="0" indent="0">
              <a:buNone/>
              <a:defRPr sz="1400">
                <a:latin typeface="Meiryo UI" panose="020B0604030504040204" pitchFamily="50" charset="-128"/>
                <a:ea typeface="Meiryo UI" panose="020B0604030504040204" pitchFamily="50" charset="-128"/>
              </a:defRPr>
            </a:lvl1pPr>
            <a:lvl2pPr marL="371475" indent="0">
              <a:buNone/>
              <a:defRPr/>
            </a:lvl2pPr>
          </a:lstStyle>
          <a:p>
            <a:pPr lvl="0"/>
            <a:r>
              <a:rPr kumimoji="1" lang="ja-JP" altLang="en-US" dirty="0"/>
              <a:t>メッセージ</a:t>
            </a: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Tree>
    <p:extLst>
      <p:ext uri="{BB962C8B-B14F-4D97-AF65-F5344CB8AC3E}">
        <p14:creationId xmlns:p14="http://schemas.microsoft.com/office/powerpoint/2010/main" val="3088385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データページ">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3248" name="think-cell スライド" r:id="rId4" imgW="360" imgH="360" progId="TCLayout.ActiveDocument.1">
                  <p:embed/>
                </p:oleObj>
              </mc:Choice>
              <mc:Fallback>
                <p:oleObj name="think-cell スライド" r:id="rId4" imgW="360" imgH="360" progId="TCLayout.ActiveDocument.1">
                  <p:embed/>
                  <p:pic>
                    <p:nvPicPr>
                      <p:cNvPr id="2" name="オブジェクト 1" hidden="1">
                        <a:extLst>
                          <a:ext uri="{FF2B5EF4-FFF2-40B4-BE49-F238E27FC236}">
                            <a16:creationId xmlns:a16="http://schemas.microsoft.com/office/drawing/2014/main" id="{081FAD7B-5D2E-444D-A567-4212446F5D9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コンテンツ プレースホルダー 4">
            <a:extLst>
              <a:ext uri="{FF2B5EF4-FFF2-40B4-BE49-F238E27FC236}">
                <a16:creationId xmlns:a16="http://schemas.microsoft.com/office/drawing/2014/main" id="{670A633B-2CCB-4349-8005-0BF892EBF16A}"/>
              </a:ext>
            </a:extLst>
          </p:cNvPr>
          <p:cNvSpPr>
            <a:spLocks noGrp="1"/>
          </p:cNvSpPr>
          <p:nvPr>
            <p:ph sz="quarter" idx="11" hasCustomPrompt="1"/>
          </p:nvPr>
        </p:nvSpPr>
        <p:spPr>
          <a:xfrm>
            <a:off x="160058" y="197836"/>
            <a:ext cx="9580842" cy="327273"/>
          </a:xfrm>
        </p:spPr>
        <p:txBody>
          <a:bodyPr>
            <a:noAutofit/>
          </a:bodyPr>
          <a:lstStyle>
            <a:lvl1pPr marL="0" indent="0">
              <a:buNone/>
              <a:defRPr sz="2000" b="1"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中表紙タイトル</a:t>
            </a:r>
          </a:p>
        </p:txBody>
      </p:sp>
      <p:sp>
        <p:nvSpPr>
          <p:cNvPr id="17" name="コンテンツ プレースホルダー 4">
            <a:extLst>
              <a:ext uri="{FF2B5EF4-FFF2-40B4-BE49-F238E27FC236}">
                <a16:creationId xmlns:a16="http://schemas.microsoft.com/office/drawing/2014/main" id="{75E0ADFB-3A11-4FE5-A412-A17539EDBEF6}"/>
              </a:ext>
            </a:extLst>
          </p:cNvPr>
          <p:cNvSpPr>
            <a:spLocks noGrp="1"/>
          </p:cNvSpPr>
          <p:nvPr>
            <p:ph sz="quarter" idx="12" hasCustomPrompt="1"/>
          </p:nvPr>
        </p:nvSpPr>
        <p:spPr>
          <a:xfrm>
            <a:off x="160058" y="515612"/>
            <a:ext cx="9580842" cy="327273"/>
          </a:xfrm>
        </p:spPr>
        <p:txBody>
          <a:bodyPr tIns="36000" bIns="36000" anchor="ctr">
            <a:noAutofit/>
          </a:bodyPr>
          <a:lstStyle>
            <a:lvl1pPr marL="0" indent="0">
              <a:buNone/>
              <a:defRPr sz="1400" b="0"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サブタイトルサブタイトル</a:t>
            </a:r>
          </a:p>
        </p:txBody>
      </p:sp>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Tree>
    <p:extLst>
      <p:ext uri="{BB962C8B-B14F-4D97-AF65-F5344CB8AC3E}">
        <p14:creationId xmlns:p14="http://schemas.microsoft.com/office/powerpoint/2010/main" val="136225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背表紙">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657600" y="3051280"/>
            <a:ext cx="2409431" cy="637230"/>
          </a:xfrm>
          <a:prstGeom prst="rect">
            <a:avLst/>
          </a:prstGeom>
        </p:spPr>
      </p:pic>
    </p:spTree>
    <p:extLst>
      <p:ext uri="{BB962C8B-B14F-4D97-AF65-F5344CB8AC3E}">
        <p14:creationId xmlns:p14="http://schemas.microsoft.com/office/powerpoint/2010/main" val="13126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はじめに">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545" name="think-cell スライド" r:id="rId4" imgW="360" imgH="360" progId="TCLayout.ActiveDocument.1">
                  <p:embed/>
                </p:oleObj>
              </mc:Choice>
              <mc:Fallback>
                <p:oleObj name="think-cell スライド" r:id="rId4" imgW="360" imgH="360" progId="TCLayout.ActiveDocument.1">
                  <p:embed/>
                  <p:pic>
                    <p:nvPicPr>
                      <p:cNvPr id="0" name="Picture 58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000" dirty="0">
              <a:latin typeface="Meiryo UI" panose="020B0604030504040204" pitchFamily="50" charset="-128"/>
              <a:ea typeface="Meiryo UI" panose="020B0604030504040204" pitchFamily="50" charset="-128"/>
            </a:endParaRP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
        <p:nvSpPr>
          <p:cNvPr id="8" name="タイトル 2">
            <a:extLst>
              <a:ext uri="{FF2B5EF4-FFF2-40B4-BE49-F238E27FC236}">
                <a16:creationId xmlns:a16="http://schemas.microsoft.com/office/drawing/2014/main" id="{5544130E-B333-47BC-AB7F-EB82591B2513}"/>
              </a:ext>
            </a:extLst>
          </p:cNvPr>
          <p:cNvSpPr>
            <a:spLocks noGrp="1"/>
          </p:cNvSpPr>
          <p:nvPr>
            <p:ph type="title"/>
          </p:nvPr>
        </p:nvSpPr>
        <p:spPr>
          <a:xfrm>
            <a:off x="160058" y="515612"/>
            <a:ext cx="9580842" cy="327273"/>
          </a:xfrm>
        </p:spPr>
        <p:txBody>
          <a:bodyPr anchor="b">
            <a:noAutofit/>
          </a:bodyPr>
          <a:lstStyle>
            <a:lvl1pPr>
              <a:defRPr sz="2000" b="1" i="0" u="none">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ltLang="en-US" dirty="0"/>
          </a:p>
        </p:txBody>
      </p:sp>
    </p:spTree>
    <p:extLst>
      <p:ext uri="{BB962C8B-B14F-4D97-AF65-F5344CB8AC3E}">
        <p14:creationId xmlns:p14="http://schemas.microsoft.com/office/powerpoint/2010/main" val="2872057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アジェンダ">
    <p:spTree>
      <p:nvGrpSpPr>
        <p:cNvPr id="1" name=""/>
        <p:cNvGrpSpPr/>
        <p:nvPr/>
      </p:nvGrpSpPr>
      <p:grpSpPr>
        <a:xfrm>
          <a:off x="0" y="0"/>
          <a:ext cx="0" cy="0"/>
          <a:chOff x="0" y="0"/>
          <a:chExt cx="0" cy="0"/>
        </a:xfrm>
      </p:grpSpPr>
      <p:sp>
        <p:nvSpPr>
          <p:cNvPr id="10" name="Line 5">
            <a:extLst>
              <a:ext uri="{FF2B5EF4-FFF2-40B4-BE49-F238E27FC236}">
                <a16:creationId xmlns:a16="http://schemas.microsoft.com/office/drawing/2014/main" id="{CFA1A19A-DE61-45EE-96FE-E53079DD3AA6}"/>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000" dirty="0">
              <a:latin typeface="Meiryo UI" panose="020B0604030504040204" pitchFamily="50" charset="-128"/>
              <a:ea typeface="Meiryo UI" panose="020B0604030504040204" pitchFamily="50" charset="-128"/>
            </a:endParaRPr>
          </a:p>
        </p:txBody>
      </p:sp>
      <p:sp>
        <p:nvSpPr>
          <p:cNvPr id="11" name="テキスト プレースホルダー 6">
            <a:extLst>
              <a:ext uri="{FF2B5EF4-FFF2-40B4-BE49-F238E27FC236}">
                <a16:creationId xmlns:a16="http://schemas.microsoft.com/office/drawing/2014/main" id="{8BA61C46-084A-4D55-AD9A-8A0922901438}"/>
              </a:ext>
            </a:extLst>
          </p:cNvPr>
          <p:cNvSpPr>
            <a:spLocks noGrp="1"/>
          </p:cNvSpPr>
          <p:nvPr>
            <p:ph type="body" sz="quarter" idx="13" hasCustomPrompt="1"/>
          </p:nvPr>
        </p:nvSpPr>
        <p:spPr>
          <a:xfrm>
            <a:off x="813000" y="1080000"/>
            <a:ext cx="8280000" cy="540000"/>
          </a:xfrm>
        </p:spPr>
        <p:txBody>
          <a:bodyPr tIns="36000" bIns="36000">
            <a:noAutofit/>
          </a:bodyPr>
          <a:lstStyle>
            <a:lvl1pPr marL="299609" indent="-299609" algn="l">
              <a:buClr>
                <a:srgbClr val="878787"/>
              </a:buClr>
              <a:buSzPct val="100000"/>
              <a:buAutoNum type="arabicPeriod"/>
              <a:tabLst>
                <a:tab pos="7560000" algn="r"/>
              </a:tabLst>
              <a:defRPr sz="2000">
                <a:latin typeface="Meiryo UI" panose="020B0604030504040204" pitchFamily="50" charset="-128"/>
                <a:ea typeface="Meiryo UI" panose="020B0604030504040204" pitchFamily="50" charset="-128"/>
              </a:defRPr>
            </a:lvl1pPr>
            <a:lvl2pPr marL="371475" indent="0">
              <a:buNone/>
              <a:defRPr/>
            </a:lvl2pPr>
          </a:lstStyle>
          <a:p>
            <a:pPr lvl="0"/>
            <a:r>
              <a:rPr kumimoji="1" lang="ja-JP" altLang="en-US" dirty="0"/>
              <a:t>メッセージ</a:t>
            </a:r>
          </a:p>
        </p:txBody>
      </p:sp>
      <p:pic>
        <p:nvPicPr>
          <p:cNvPr id="14" name="図 13">
            <a:extLst>
              <a:ext uri="{FF2B5EF4-FFF2-40B4-BE49-F238E27FC236}">
                <a16:creationId xmlns:a16="http://schemas.microsoft.com/office/drawing/2014/main" id="{B89E79F9-AFD4-41EB-B3E5-0AA949BDA698}"/>
              </a:ext>
            </a:extLst>
          </p:cNvPr>
          <p:cNvPicPr>
            <a:picLocks noChangeAspect="1"/>
          </p:cNvPicPr>
          <p:nvPr userDrawn="1"/>
        </p:nvPicPr>
        <p:blipFill rotWithShape="1">
          <a:blip r:embed="rId2" cstate="screen"/>
          <a:srcRect/>
          <a:stretch/>
        </p:blipFill>
        <p:spPr>
          <a:xfrm>
            <a:off x="7924966" y="46125"/>
            <a:ext cx="1833752" cy="252000"/>
          </a:xfrm>
          <a:prstGeom prst="rect">
            <a:avLst/>
          </a:prstGeom>
          <a:solidFill>
            <a:srgbClr val="EE1C23"/>
          </a:solidFill>
        </p:spPr>
      </p:pic>
      <p:sp>
        <p:nvSpPr>
          <p:cNvPr id="3" name="タイトル 2">
            <a:extLst>
              <a:ext uri="{FF2B5EF4-FFF2-40B4-BE49-F238E27FC236}">
                <a16:creationId xmlns:a16="http://schemas.microsoft.com/office/drawing/2014/main" id="{C976A01B-71E4-4BCA-AF51-5B2658E92625}"/>
              </a:ext>
            </a:extLst>
          </p:cNvPr>
          <p:cNvSpPr>
            <a:spLocks noGrp="1"/>
          </p:cNvSpPr>
          <p:nvPr>
            <p:ph type="title" hasCustomPrompt="1"/>
          </p:nvPr>
        </p:nvSpPr>
        <p:spPr>
          <a:xfrm>
            <a:off x="160058" y="515285"/>
            <a:ext cx="9580842" cy="327600"/>
          </a:xfrm>
        </p:spPr>
        <p:txBody>
          <a:bodyPr anchor="b">
            <a:noAutofit/>
          </a:bodyPr>
          <a:lstStyle>
            <a:lvl1pPr>
              <a:defRPr sz="2000" b="1" u="none">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a:t>アジェンダ</a:t>
            </a:r>
          </a:p>
        </p:txBody>
      </p:sp>
    </p:spTree>
    <p:extLst>
      <p:ext uri="{BB962C8B-B14F-4D97-AF65-F5344CB8AC3E}">
        <p14:creationId xmlns:p14="http://schemas.microsoft.com/office/powerpoint/2010/main" val="134713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メインページ">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569" name="think-cell スライド" r:id="rId4" imgW="360" imgH="360" progId="TCLayout.ActiveDocument.1">
                  <p:embed/>
                </p:oleObj>
              </mc:Choice>
              <mc:Fallback>
                <p:oleObj name="think-cell スライド" r:id="rId4" imgW="360" imgH="360" progId="TCLayout.ActiveDocument.1">
                  <p:embed/>
                  <p:pic>
                    <p:nvPicPr>
                      <p:cNvPr id="0" name="Picture 8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コンテンツ プレースホルダー 4">
            <a:extLst>
              <a:ext uri="{FF2B5EF4-FFF2-40B4-BE49-F238E27FC236}">
                <a16:creationId xmlns:a16="http://schemas.microsoft.com/office/drawing/2014/main" id="{670A633B-2CCB-4349-8005-0BF892EBF16A}"/>
              </a:ext>
            </a:extLst>
          </p:cNvPr>
          <p:cNvSpPr>
            <a:spLocks noGrp="1"/>
          </p:cNvSpPr>
          <p:nvPr>
            <p:ph sz="quarter" idx="11" hasCustomPrompt="1"/>
          </p:nvPr>
        </p:nvSpPr>
        <p:spPr>
          <a:xfrm>
            <a:off x="160058" y="197836"/>
            <a:ext cx="9580842" cy="327273"/>
          </a:xfrm>
        </p:spPr>
        <p:txBody>
          <a:bodyPr>
            <a:noAutofit/>
          </a:bodyPr>
          <a:lstStyle>
            <a:lvl1pPr marL="0" indent="0">
              <a:buNone/>
              <a:defRPr sz="2000" b="1"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中表紙タイトル</a:t>
            </a:r>
          </a:p>
        </p:txBody>
      </p:sp>
      <p:sp>
        <p:nvSpPr>
          <p:cNvPr id="17" name="コンテンツ プレースホルダー 4">
            <a:extLst>
              <a:ext uri="{FF2B5EF4-FFF2-40B4-BE49-F238E27FC236}">
                <a16:creationId xmlns:a16="http://schemas.microsoft.com/office/drawing/2014/main" id="{75E0ADFB-3A11-4FE5-A412-A17539EDBEF6}"/>
              </a:ext>
            </a:extLst>
          </p:cNvPr>
          <p:cNvSpPr>
            <a:spLocks noGrp="1"/>
          </p:cNvSpPr>
          <p:nvPr>
            <p:ph sz="quarter" idx="12" hasCustomPrompt="1"/>
          </p:nvPr>
        </p:nvSpPr>
        <p:spPr>
          <a:xfrm>
            <a:off x="160058" y="515612"/>
            <a:ext cx="9580842" cy="327273"/>
          </a:xfrm>
        </p:spPr>
        <p:txBody>
          <a:bodyPr tIns="36000" bIns="36000" anchor="ctr">
            <a:noAutofit/>
          </a:bodyPr>
          <a:lstStyle>
            <a:lvl1pPr marL="0" indent="0">
              <a:buNone/>
              <a:defRPr sz="1400" b="0"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サブタイトルサブタイトル</a:t>
            </a:r>
          </a:p>
        </p:txBody>
      </p:sp>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000" dirty="0">
              <a:latin typeface="Meiryo UI" panose="020B0604030504040204" pitchFamily="50" charset="-128"/>
              <a:ea typeface="Meiryo UI" panose="020B0604030504040204" pitchFamily="50" charset="-128"/>
            </a:endParaRPr>
          </a:p>
        </p:txBody>
      </p:sp>
      <p:sp>
        <p:nvSpPr>
          <p:cNvPr id="7" name="テキスト プレースホルダー 6">
            <a:extLst>
              <a:ext uri="{FF2B5EF4-FFF2-40B4-BE49-F238E27FC236}">
                <a16:creationId xmlns:a16="http://schemas.microsoft.com/office/drawing/2014/main" id="{8BA7AB2F-7B05-4006-ABB4-560BC013CC17}"/>
              </a:ext>
            </a:extLst>
          </p:cNvPr>
          <p:cNvSpPr>
            <a:spLocks noGrp="1"/>
          </p:cNvSpPr>
          <p:nvPr>
            <p:ph type="body" sz="quarter" idx="13" hasCustomPrompt="1"/>
          </p:nvPr>
        </p:nvSpPr>
        <p:spPr>
          <a:xfrm>
            <a:off x="165100" y="882000"/>
            <a:ext cx="9571038" cy="508000"/>
          </a:xfrm>
        </p:spPr>
        <p:txBody>
          <a:bodyPr tIns="36000" bIns="36000">
            <a:noAutofit/>
          </a:bodyPr>
          <a:lstStyle>
            <a:lvl1pPr marL="0" indent="0">
              <a:buNone/>
              <a:defRPr sz="1400">
                <a:latin typeface="Meiryo UI" panose="020B0604030504040204" pitchFamily="50" charset="-128"/>
                <a:ea typeface="Meiryo UI" panose="020B0604030504040204" pitchFamily="50" charset="-128"/>
              </a:defRPr>
            </a:lvl1pPr>
            <a:lvl2pPr marL="371475" indent="0">
              <a:buNone/>
              <a:defRPr/>
            </a:lvl2pPr>
          </a:lstStyle>
          <a:p>
            <a:pPr lvl="0"/>
            <a:r>
              <a:rPr kumimoji="1" lang="ja-JP" altLang="en-US" dirty="0"/>
              <a:t>メッセージ</a:t>
            </a: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Tree>
    <p:extLst>
      <p:ext uri="{BB962C8B-B14F-4D97-AF65-F5344CB8AC3E}">
        <p14:creationId xmlns:p14="http://schemas.microsoft.com/office/powerpoint/2010/main" val="344589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データページ">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593" name="think-cell スライド" r:id="rId4" imgW="360" imgH="360" progId="TCLayout.ActiveDocument.1">
                  <p:embed/>
                </p:oleObj>
              </mc:Choice>
              <mc:Fallback>
                <p:oleObj name="think-cell スライド" r:id="rId4" imgW="360" imgH="360" progId="TCLayout.ActiveDocument.1">
                  <p:embed/>
                  <p:pic>
                    <p:nvPicPr>
                      <p:cNvPr id="0" name="Picture 59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コンテンツ プレースホルダー 4">
            <a:extLst>
              <a:ext uri="{FF2B5EF4-FFF2-40B4-BE49-F238E27FC236}">
                <a16:creationId xmlns:a16="http://schemas.microsoft.com/office/drawing/2014/main" id="{670A633B-2CCB-4349-8005-0BF892EBF16A}"/>
              </a:ext>
            </a:extLst>
          </p:cNvPr>
          <p:cNvSpPr>
            <a:spLocks noGrp="1"/>
          </p:cNvSpPr>
          <p:nvPr>
            <p:ph sz="quarter" idx="11" hasCustomPrompt="1"/>
          </p:nvPr>
        </p:nvSpPr>
        <p:spPr>
          <a:xfrm>
            <a:off x="160058" y="197836"/>
            <a:ext cx="9580842" cy="327273"/>
          </a:xfrm>
        </p:spPr>
        <p:txBody>
          <a:bodyPr>
            <a:noAutofit/>
          </a:bodyPr>
          <a:lstStyle>
            <a:lvl1pPr marL="0" indent="0">
              <a:buNone/>
              <a:defRPr sz="2000" b="1"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中表紙タイトル</a:t>
            </a:r>
          </a:p>
        </p:txBody>
      </p:sp>
      <p:sp>
        <p:nvSpPr>
          <p:cNvPr id="17" name="コンテンツ プレースホルダー 4">
            <a:extLst>
              <a:ext uri="{FF2B5EF4-FFF2-40B4-BE49-F238E27FC236}">
                <a16:creationId xmlns:a16="http://schemas.microsoft.com/office/drawing/2014/main" id="{75E0ADFB-3A11-4FE5-A412-A17539EDBEF6}"/>
              </a:ext>
            </a:extLst>
          </p:cNvPr>
          <p:cNvSpPr>
            <a:spLocks noGrp="1"/>
          </p:cNvSpPr>
          <p:nvPr>
            <p:ph sz="quarter" idx="12" hasCustomPrompt="1"/>
          </p:nvPr>
        </p:nvSpPr>
        <p:spPr>
          <a:xfrm>
            <a:off x="160058" y="515612"/>
            <a:ext cx="9580842" cy="327273"/>
          </a:xfrm>
        </p:spPr>
        <p:txBody>
          <a:bodyPr tIns="36000" bIns="36000" anchor="ctr">
            <a:noAutofit/>
          </a:bodyPr>
          <a:lstStyle>
            <a:lvl1pPr marL="0" indent="0">
              <a:buNone/>
              <a:defRPr sz="1400" b="0" i="0" u="none">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サブタイトルサブタイトル</a:t>
            </a:r>
          </a:p>
        </p:txBody>
      </p:sp>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000" dirty="0">
              <a:latin typeface="Meiryo UI" panose="020B0604030504040204" pitchFamily="50" charset="-128"/>
              <a:ea typeface="Meiryo UI" panose="020B0604030504040204" pitchFamily="50" charset="-128"/>
            </a:endParaRP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Tree>
    <p:extLst>
      <p:ext uri="{BB962C8B-B14F-4D97-AF65-F5344CB8AC3E}">
        <p14:creationId xmlns:p14="http://schemas.microsoft.com/office/powerpoint/2010/main" val="1974084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背表紙">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50A19930-72B5-458A-AFCE-3FDDE6F921B7}"/>
              </a:ext>
            </a:extLst>
          </p:cNvPr>
          <p:cNvPicPr>
            <a:picLocks noChangeAspect="1"/>
          </p:cNvPicPr>
          <p:nvPr userDrawn="1"/>
        </p:nvPicPr>
        <p:blipFill>
          <a:blip r:embed="rId2" cstate="screen"/>
          <a:stretch>
            <a:fillRect/>
          </a:stretch>
        </p:blipFill>
        <p:spPr>
          <a:xfrm>
            <a:off x="3641146" y="3133856"/>
            <a:ext cx="2623708" cy="590288"/>
          </a:xfrm>
          <a:prstGeom prst="rect">
            <a:avLst/>
          </a:prstGeom>
        </p:spPr>
      </p:pic>
    </p:spTree>
    <p:extLst>
      <p:ext uri="{BB962C8B-B14F-4D97-AF65-F5344CB8AC3E}">
        <p14:creationId xmlns:p14="http://schemas.microsoft.com/office/powerpoint/2010/main" val="12467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1027" name="Picture 3" descr="C:\Users\t.iimori1\Desktop\nyoro.png"/>
          <p:cNvPicPr>
            <a:picLocks noChangeAspect="1" noChangeArrowheads="1"/>
          </p:cNvPicPr>
          <p:nvPr userDrawn="1"/>
        </p:nvPicPr>
        <p:blipFill>
          <a:blip r:embed="rId2" cstate="screen"/>
          <a:srcRect/>
          <a:stretch>
            <a:fillRect/>
          </a:stretch>
        </p:blipFill>
        <p:spPr bwMode="auto">
          <a:xfrm>
            <a:off x="0" y="0"/>
            <a:ext cx="9906000" cy="6858000"/>
          </a:xfrm>
          <a:prstGeom prst="rect">
            <a:avLst/>
          </a:prstGeom>
          <a:noFill/>
        </p:spPr>
      </p:pic>
      <p:pic>
        <p:nvPicPr>
          <p:cNvPr id="13" name="図 12" descr="テキスト が含まれている画像&#10;&#10;自動的に生成された説明">
            <a:extLst>
              <a:ext uri="{FF2B5EF4-FFF2-40B4-BE49-F238E27FC236}">
                <a16:creationId xmlns:a16="http://schemas.microsoft.com/office/drawing/2014/main" id="{4317D515-F146-4D45-AD8B-17120CABA629}"/>
              </a:ext>
            </a:extLst>
          </p:cNvPr>
          <p:cNvPicPr>
            <a:picLocks noChangeAspect="1"/>
          </p:cNvPicPr>
          <p:nvPr userDrawn="1"/>
        </p:nvPicPr>
        <p:blipFill>
          <a:blip r:embed="rId3" cstate="screen"/>
          <a:stretch>
            <a:fillRect/>
          </a:stretch>
        </p:blipFill>
        <p:spPr>
          <a:xfrm>
            <a:off x="7947201" y="84066"/>
            <a:ext cx="1681593" cy="706426"/>
          </a:xfrm>
          <a:prstGeom prst="rect">
            <a:avLst/>
          </a:prstGeom>
        </p:spPr>
      </p:pic>
      <p:pic>
        <p:nvPicPr>
          <p:cNvPr id="2" name="図 1"/>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7601496" y="6174089"/>
            <a:ext cx="2231337" cy="590129"/>
          </a:xfrm>
          <a:prstGeom prst="rect">
            <a:avLst/>
          </a:prstGeom>
        </p:spPr>
      </p:pic>
    </p:spTree>
    <p:extLst>
      <p:ext uri="{BB962C8B-B14F-4D97-AF65-F5344CB8AC3E}">
        <p14:creationId xmlns:p14="http://schemas.microsoft.com/office/powerpoint/2010/main" val="2300737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はじめに">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081FAD7B-5D2E-444D-A567-4212446F5D9C}"/>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1200" name="think-cell スライド" r:id="rId4" imgW="360" imgH="360" progId="TCLayout.ActiveDocument.1">
                  <p:embed/>
                </p:oleObj>
              </mc:Choice>
              <mc:Fallback>
                <p:oleObj name="think-cell スライド" r:id="rId4" imgW="360" imgH="360" progId="TCLayout.ActiveDocument.1">
                  <p:embed/>
                  <p:pic>
                    <p:nvPicPr>
                      <p:cNvPr id="2" name="オブジェクト 1" hidden="1">
                        <a:extLst>
                          <a:ext uri="{FF2B5EF4-FFF2-40B4-BE49-F238E27FC236}">
                            <a16:creationId xmlns:a16="http://schemas.microsoft.com/office/drawing/2014/main" id="{081FAD7B-5D2E-444D-A567-4212446F5D9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Line 5">
            <a:extLst>
              <a:ext uri="{FF2B5EF4-FFF2-40B4-BE49-F238E27FC236}">
                <a16:creationId xmlns:a16="http://schemas.microsoft.com/office/drawing/2014/main" id="{BBBABE90-1B25-4287-ABBE-40614108E182}"/>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10" name="図 9">
            <a:extLst>
              <a:ext uri="{FF2B5EF4-FFF2-40B4-BE49-F238E27FC236}">
                <a16:creationId xmlns:a16="http://schemas.microsoft.com/office/drawing/2014/main" id="{CF45E97D-5465-4C41-97DF-32D7E2A83FC7}"/>
              </a:ext>
            </a:extLst>
          </p:cNvPr>
          <p:cNvPicPr>
            <a:picLocks noChangeAspect="1"/>
          </p:cNvPicPr>
          <p:nvPr userDrawn="1"/>
        </p:nvPicPr>
        <p:blipFill rotWithShape="1">
          <a:blip r:embed="rId6" cstate="screen"/>
          <a:srcRect/>
          <a:stretch/>
        </p:blipFill>
        <p:spPr>
          <a:xfrm>
            <a:off x="7924966" y="46125"/>
            <a:ext cx="1833752" cy="252000"/>
          </a:xfrm>
          <a:prstGeom prst="rect">
            <a:avLst/>
          </a:prstGeom>
          <a:solidFill>
            <a:srgbClr val="EE1C23"/>
          </a:solidFill>
        </p:spPr>
      </p:pic>
      <p:sp>
        <p:nvSpPr>
          <p:cNvPr id="8" name="タイトル 2">
            <a:extLst>
              <a:ext uri="{FF2B5EF4-FFF2-40B4-BE49-F238E27FC236}">
                <a16:creationId xmlns:a16="http://schemas.microsoft.com/office/drawing/2014/main" id="{5544130E-B333-47BC-AB7F-EB82591B2513}"/>
              </a:ext>
            </a:extLst>
          </p:cNvPr>
          <p:cNvSpPr>
            <a:spLocks noGrp="1"/>
          </p:cNvSpPr>
          <p:nvPr>
            <p:ph type="title"/>
          </p:nvPr>
        </p:nvSpPr>
        <p:spPr>
          <a:xfrm>
            <a:off x="160058" y="515612"/>
            <a:ext cx="9580842" cy="327273"/>
          </a:xfrm>
        </p:spPr>
        <p:txBody>
          <a:bodyPr anchor="b">
            <a:noAutofit/>
          </a:bodyPr>
          <a:lstStyle>
            <a:lvl1pPr>
              <a:defRPr sz="2000" b="1" i="0" u="none">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ltLang="en-US" dirty="0"/>
          </a:p>
        </p:txBody>
      </p:sp>
    </p:spTree>
    <p:extLst>
      <p:ext uri="{BB962C8B-B14F-4D97-AF65-F5344CB8AC3E}">
        <p14:creationId xmlns:p14="http://schemas.microsoft.com/office/powerpoint/2010/main" val="4161557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アジェンダ">
    <p:spTree>
      <p:nvGrpSpPr>
        <p:cNvPr id="1" name=""/>
        <p:cNvGrpSpPr/>
        <p:nvPr/>
      </p:nvGrpSpPr>
      <p:grpSpPr>
        <a:xfrm>
          <a:off x="0" y="0"/>
          <a:ext cx="0" cy="0"/>
          <a:chOff x="0" y="0"/>
          <a:chExt cx="0" cy="0"/>
        </a:xfrm>
      </p:grpSpPr>
      <p:sp>
        <p:nvSpPr>
          <p:cNvPr id="10" name="Line 5">
            <a:extLst>
              <a:ext uri="{FF2B5EF4-FFF2-40B4-BE49-F238E27FC236}">
                <a16:creationId xmlns:a16="http://schemas.microsoft.com/office/drawing/2014/main" id="{CFA1A19A-DE61-45EE-96FE-E53079DD3AA6}"/>
              </a:ext>
            </a:extLst>
          </p:cNvPr>
          <p:cNvSpPr>
            <a:spLocks noChangeShapeType="1"/>
          </p:cNvSpPr>
          <p:nvPr userDrawn="1"/>
        </p:nvSpPr>
        <p:spPr bwMode="ltGray">
          <a:xfrm>
            <a:off x="160057" y="869029"/>
            <a:ext cx="9576000" cy="0"/>
          </a:xfrm>
          <a:prstGeom prst="line">
            <a:avLst/>
          </a:prstGeom>
          <a:noFill/>
          <a:ln w="19050">
            <a:solidFill>
              <a:srgbClr val="EE1C23"/>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テキスト プレースホルダー 6">
            <a:extLst>
              <a:ext uri="{FF2B5EF4-FFF2-40B4-BE49-F238E27FC236}">
                <a16:creationId xmlns:a16="http://schemas.microsoft.com/office/drawing/2014/main" id="{8BA61C46-084A-4D55-AD9A-8A0922901438}"/>
              </a:ext>
            </a:extLst>
          </p:cNvPr>
          <p:cNvSpPr>
            <a:spLocks noGrp="1"/>
          </p:cNvSpPr>
          <p:nvPr>
            <p:ph type="body" sz="quarter" idx="13" hasCustomPrompt="1"/>
          </p:nvPr>
        </p:nvSpPr>
        <p:spPr>
          <a:xfrm>
            <a:off x="813000" y="1080000"/>
            <a:ext cx="8280000" cy="540000"/>
          </a:xfrm>
        </p:spPr>
        <p:txBody>
          <a:bodyPr tIns="36000" bIns="36000">
            <a:noAutofit/>
          </a:bodyPr>
          <a:lstStyle>
            <a:lvl1pPr marL="299609" indent="-299609" algn="l">
              <a:buClr>
                <a:srgbClr val="878787"/>
              </a:buClr>
              <a:buSzPct val="100000"/>
              <a:buAutoNum type="arabicPeriod"/>
              <a:tabLst>
                <a:tab pos="7560000" algn="r"/>
              </a:tabLst>
              <a:defRPr sz="2000">
                <a:latin typeface="Meiryo UI" panose="020B0604030504040204" pitchFamily="50" charset="-128"/>
                <a:ea typeface="Meiryo UI" panose="020B0604030504040204" pitchFamily="50" charset="-128"/>
              </a:defRPr>
            </a:lvl1pPr>
            <a:lvl2pPr marL="371475" indent="0">
              <a:buNone/>
              <a:defRPr/>
            </a:lvl2pPr>
          </a:lstStyle>
          <a:p>
            <a:pPr lvl="0"/>
            <a:r>
              <a:rPr kumimoji="1" lang="ja-JP" altLang="en-US" dirty="0"/>
              <a:t>メッセージ</a:t>
            </a:r>
          </a:p>
        </p:txBody>
      </p:sp>
      <p:pic>
        <p:nvPicPr>
          <p:cNvPr id="14" name="図 13">
            <a:extLst>
              <a:ext uri="{FF2B5EF4-FFF2-40B4-BE49-F238E27FC236}">
                <a16:creationId xmlns:a16="http://schemas.microsoft.com/office/drawing/2014/main" id="{B89E79F9-AFD4-41EB-B3E5-0AA949BDA698}"/>
              </a:ext>
            </a:extLst>
          </p:cNvPr>
          <p:cNvPicPr>
            <a:picLocks noChangeAspect="1"/>
          </p:cNvPicPr>
          <p:nvPr userDrawn="1"/>
        </p:nvPicPr>
        <p:blipFill rotWithShape="1">
          <a:blip r:embed="rId2" cstate="screen"/>
          <a:srcRect/>
          <a:stretch/>
        </p:blipFill>
        <p:spPr>
          <a:xfrm>
            <a:off x="7924966" y="46125"/>
            <a:ext cx="1833752" cy="252000"/>
          </a:xfrm>
          <a:prstGeom prst="rect">
            <a:avLst/>
          </a:prstGeom>
          <a:solidFill>
            <a:srgbClr val="EE1C23"/>
          </a:solidFill>
        </p:spPr>
      </p:pic>
      <p:sp>
        <p:nvSpPr>
          <p:cNvPr id="3" name="タイトル 2">
            <a:extLst>
              <a:ext uri="{FF2B5EF4-FFF2-40B4-BE49-F238E27FC236}">
                <a16:creationId xmlns:a16="http://schemas.microsoft.com/office/drawing/2014/main" id="{C976A01B-71E4-4BCA-AF51-5B2658E92625}"/>
              </a:ext>
            </a:extLst>
          </p:cNvPr>
          <p:cNvSpPr>
            <a:spLocks noGrp="1"/>
          </p:cNvSpPr>
          <p:nvPr>
            <p:ph type="title" hasCustomPrompt="1"/>
          </p:nvPr>
        </p:nvSpPr>
        <p:spPr>
          <a:xfrm>
            <a:off x="160058" y="515285"/>
            <a:ext cx="9580842" cy="327600"/>
          </a:xfrm>
        </p:spPr>
        <p:txBody>
          <a:bodyPr anchor="b">
            <a:noAutofit/>
          </a:bodyPr>
          <a:lstStyle>
            <a:lvl1pPr>
              <a:defRPr sz="2000" b="1" u="none">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a:t>アジェンダ</a:t>
            </a:r>
          </a:p>
        </p:txBody>
      </p:sp>
    </p:spTree>
    <p:extLst>
      <p:ext uri="{BB962C8B-B14F-4D97-AF65-F5344CB8AC3E}">
        <p14:creationId xmlns:p14="http://schemas.microsoft.com/office/powerpoint/2010/main" val="2220242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vmlDrawing" Target="../drawings/vmlDrawing5.vml"/><Relationship Id="rId3" Type="http://schemas.openxmlformats.org/officeDocument/2006/relationships/slideLayout" Target="../slideLayouts/slideLayout9.xml"/><Relationship Id="rId7" Type="http://schemas.openxmlformats.org/officeDocument/2006/relationships/theme" Target="../theme/theme2.xml"/><Relationship Id="rId12" Type="http://schemas.openxmlformats.org/officeDocument/2006/relationships/image" Target="../media/image1.em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oleObject" Target="../embeddings/oleObject5.bin"/><Relationship Id="rId5" Type="http://schemas.openxmlformats.org/officeDocument/2006/relationships/slideLayout" Target="../slideLayouts/slideLayout11.xml"/><Relationship Id="rId10" Type="http://schemas.openxmlformats.org/officeDocument/2006/relationships/tags" Target="../tags/tag8.xml"/><Relationship Id="rId4" Type="http://schemas.openxmlformats.org/officeDocument/2006/relationships/slideLayout" Target="../slideLayouts/slideLayout10.xml"/><Relationship Id="rId9" Type="http://schemas.openxmlformats.org/officeDocument/2006/relationships/tags" Target="../tags/tag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99009" name="Object 1" hidden="1"/>
          <p:cNvGraphicFramePr>
            <a:graphicFrameLocks noChangeAspect="1"/>
          </p:cNvGraphicFramePr>
          <p:nvPr>
            <p:custDataLst>
              <p:tags r:id="rId9"/>
            </p:custDataLst>
          </p:nvPr>
        </p:nvGraphicFramePr>
        <p:xfrm>
          <a:off x="1587" y="1587"/>
          <a:ext cx="1587" cy="1587"/>
        </p:xfrm>
        <a:graphic>
          <a:graphicData uri="http://schemas.openxmlformats.org/presentationml/2006/ole">
            <mc:AlternateContent xmlns:mc="http://schemas.openxmlformats.org/markup-compatibility/2006">
              <mc:Choice xmlns:v="urn:schemas-microsoft-com:vml" Requires="v">
                <p:oleObj spid="_x0000_s1525" name="think-cell スライド" r:id="rId11" imgW="360" imgH="360" progId="TCLayout.ActiveDocument.1">
                  <p:embed/>
                </p:oleObj>
              </mc:Choice>
              <mc:Fallback>
                <p:oleObj name="think-cell スライド" r:id="rId11" imgW="360" imgH="360" progId="TCLayout.ActiveDocument.1">
                  <p:embed/>
                  <p:pic>
                    <p:nvPicPr>
                      <p:cNvPr id="0" name="Picture 46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7" y="1587"/>
                        <a:ext cx="1587" cy="1587"/>
                      </a:xfrm>
                      <a:prstGeom prst="rect">
                        <a:avLst/>
                      </a:prstGeom>
                      <a:noFill/>
                      <a:ln>
                        <a:noFill/>
                      </a:ln>
                      <a:effectLst/>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oleObj>
              </mc:Fallback>
            </mc:AlternateContent>
          </a:graphicData>
        </a:graphic>
      </p:graphicFrame>
      <p:sp>
        <p:nvSpPr>
          <p:cNvPr id="6" name="正方形/長方形 5" hidden="1"/>
          <p:cNvSpPr/>
          <p:nvPr userDrawn="1">
            <p:custDataLst>
              <p:tags r:id="rId10"/>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eaLnBrk="1"/>
            <a:endParaRPr kumimoji="1" lang="ja-JP" altLang="en-US" sz="3575" b="0" i="0" baseline="0">
              <a:latin typeface="メイリオ"/>
              <a:ea typeface="メイリオ"/>
              <a:cs typeface="+mj-cs"/>
              <a:sym typeface="メイリオ"/>
            </a:endParaRPr>
          </a:p>
        </p:txBody>
      </p:sp>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Slide Number Placeholder 5">
            <a:extLst>
              <a:ext uri="{FF2B5EF4-FFF2-40B4-BE49-F238E27FC236}">
                <a16:creationId xmlns:a16="http://schemas.microsoft.com/office/drawing/2014/main" id="{8D71E0D2-A8D2-429C-8FD2-5382CC387064}"/>
              </a:ext>
            </a:extLst>
          </p:cNvPr>
          <p:cNvSpPr txBox="1">
            <a:spLocks/>
          </p:cNvSpPr>
          <p:nvPr userDrawn="1"/>
        </p:nvSpPr>
        <p:spPr>
          <a:xfrm>
            <a:off x="3838575" y="6594473"/>
            <a:ext cx="2228850" cy="365125"/>
          </a:xfrm>
          <a:prstGeom prst="rect">
            <a:avLst/>
          </a:prstGeom>
        </p:spPr>
        <p:txBody>
          <a:bodyPr vert="horz" lIns="91440" tIns="45720" rIns="91440" bIns="45720" rtlCol="0" anchor="ctr"/>
          <a:lstStyle>
            <a:lvl1pPr marL="0" marR="0" indent="0" algn="r" defTabSz="914400" rtl="0" eaLnBrk="1" fontAlgn="auto" latinLnBrk="0" hangingPunct="1">
              <a:lnSpc>
                <a:spcPct val="100000"/>
              </a:lnSpc>
              <a:spcBef>
                <a:spcPts val="0"/>
              </a:spcBef>
              <a:spcAft>
                <a:spcPts val="0"/>
              </a:spcAft>
              <a:buClrTx/>
              <a:buSzTx/>
              <a:buFontTx/>
              <a:buNone/>
              <a:tabLst/>
              <a:defRPr sz="8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825C9FE8-E417-42BD-83E2-1B4172A7035A}" type="slidenum">
              <a:rPr kumimoji="1" lang="ja-JP" altLang="en-US" sz="800" b="0" i="0" u="none" strike="noStrike" kern="1200" cap="none" spc="0" normalizeH="0" baseline="0" noProof="0" smtClean="0">
                <a:ln>
                  <a:noFill/>
                </a:ln>
                <a:solidFill>
                  <a:schemeClr val="tx1"/>
                </a:solidFill>
                <a:effectLst/>
                <a:uLnTx/>
                <a:uFillTx/>
                <a:latin typeface="メイリオ" panose="020B0604030504040204" pitchFamily="50" charset="-128"/>
                <a:ea typeface="メイリオ"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1" lang="ja-JP" altLang="en-US" sz="8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sp>
        <p:nvSpPr>
          <p:cNvPr id="12" name="Footer Placeholder 4">
            <a:extLst>
              <a:ext uri="{FF2B5EF4-FFF2-40B4-BE49-F238E27FC236}">
                <a16:creationId xmlns:a16="http://schemas.microsoft.com/office/drawing/2014/main" id="{B3C56B99-F1CD-4C68-A8F6-7D3956AEAC54}"/>
              </a:ext>
            </a:extLst>
          </p:cNvPr>
          <p:cNvSpPr txBox="1">
            <a:spLocks/>
          </p:cNvSpPr>
          <p:nvPr userDrawn="1"/>
        </p:nvSpPr>
        <p:spPr>
          <a:xfrm>
            <a:off x="-43542" y="6594473"/>
            <a:ext cx="3343275" cy="365125"/>
          </a:xfrm>
          <a:prstGeom prst="rect">
            <a:avLst/>
          </a:prstGeom>
        </p:spPr>
        <p:txBody>
          <a:bodyPr vert="horz" lIns="91440" tIns="45720" rIns="91440" bIns="45720" rtlCol="0" anchor="ctr"/>
          <a:lstStyle>
            <a:defPPr>
              <a:defRPr lang="en-US"/>
            </a:defPPr>
            <a:lvl1pPr marL="0" marR="0" indent="0" algn="l" defTabSz="914400" rtl="0" eaLnBrk="1" fontAlgn="auto" latinLnBrk="0" hangingPunct="1">
              <a:lnSpc>
                <a:spcPct val="100000"/>
              </a:lnSpc>
              <a:spcBef>
                <a:spcPts val="0"/>
              </a:spcBef>
              <a:spcAft>
                <a:spcPts val="0"/>
              </a:spcAft>
              <a:buClrTx/>
              <a:buSzTx/>
              <a:buFontTx/>
              <a:buNone/>
              <a:tabLst/>
              <a:defRPr sz="900" kern="1200">
                <a:solidFill>
                  <a:schemeClr val="tx1">
                    <a:lumMod val="65000"/>
                    <a:lumOff val="35000"/>
                  </a:schemeClr>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sz="800" dirty="0">
                <a:solidFill>
                  <a:prstClr val="black">
                    <a:lumMod val="75000"/>
                    <a:lumOff val="25000"/>
                  </a:prstClr>
                </a:solidFill>
              </a:rPr>
              <a:t>© SHIDAX</a:t>
            </a:r>
            <a:r>
              <a:rPr lang="ja-JP" altLang="en-US" sz="800" dirty="0">
                <a:solidFill>
                  <a:prstClr val="black">
                    <a:lumMod val="75000"/>
                    <a:lumOff val="25000"/>
                  </a:prstClr>
                </a:solidFill>
              </a:rPr>
              <a:t> </a:t>
            </a:r>
            <a:r>
              <a:rPr lang="en-US" altLang="ja-JP" sz="800" dirty="0">
                <a:solidFill>
                  <a:prstClr val="black">
                    <a:lumMod val="75000"/>
                    <a:lumOff val="25000"/>
                  </a:prstClr>
                </a:solidFill>
              </a:rPr>
              <a:t>CORPORATION. All Right Reserved.</a:t>
            </a:r>
            <a:endParaRPr lang="ja-JP" altLang="en-US" sz="800" dirty="0">
              <a:solidFill>
                <a:prstClr val="black">
                  <a:lumMod val="75000"/>
                  <a:lumOff val="25000"/>
                </a:prstClr>
              </a:solidFill>
            </a:endParaRPr>
          </a:p>
        </p:txBody>
      </p:sp>
    </p:spTree>
    <p:extLst>
      <p:ext uri="{BB962C8B-B14F-4D97-AF65-F5344CB8AC3E}">
        <p14:creationId xmlns:p14="http://schemas.microsoft.com/office/powerpoint/2010/main" val="1778682883"/>
      </p:ext>
    </p:extLst>
  </p:cSld>
  <p:clrMap bg1="lt1" tx1="dk1" bg2="lt2" tx2="dk2" accent1="accent1" accent2="accent2" accent3="accent3" accent4="accent4" accent5="accent5" accent6="accent6" hlink="hlink" folHlink="folHlink"/>
  <p:sldLayoutIdLst>
    <p:sldLayoutId id="2147483703" r:id="rId1"/>
    <p:sldLayoutId id="2147483720" r:id="rId2"/>
    <p:sldLayoutId id="2147483717" r:id="rId3"/>
    <p:sldLayoutId id="2147483715" r:id="rId4"/>
    <p:sldLayoutId id="2147483719" r:id="rId5"/>
    <p:sldLayoutId id="2147483707" r:id="rId6"/>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メイリオ" panose="020B0604030504040204" pitchFamily="50" charset="-128"/>
          <a:ea typeface="メイリオ" panose="020B0604030504040204" pitchFamily="50" charset="-128"/>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メイリオ" panose="020B0604030504040204" pitchFamily="50" charset="-128"/>
          <a:ea typeface="メイリオ" panose="020B0604030504040204" pitchFamily="50" charset="-128"/>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メイリオ" panose="020B0604030504040204" pitchFamily="50" charset="-128"/>
          <a:ea typeface="メイリオ" panose="020B0604030504040204" pitchFamily="50" charset="-128"/>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メイリオ" panose="020B0604030504040204" pitchFamily="50" charset="-128"/>
          <a:ea typeface="メイリオ" panose="020B0604030504040204" pitchFamily="50" charset="-128"/>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120">
          <p15:clr>
            <a:srgbClr val="F26B43"/>
          </p15:clr>
        </p15:guide>
        <p15:guide id="3" pos="101">
          <p15:clr>
            <a:srgbClr val="F26B43"/>
          </p15:clr>
        </p15:guide>
        <p15:guide id="4" pos="6138">
          <p15:clr>
            <a:srgbClr val="F26B43"/>
          </p15:clr>
        </p15:guide>
        <p15:guide id="5" orient="horz" pos="842" userDrawn="1">
          <p15:clr>
            <a:srgbClr val="F26B43"/>
          </p15:clr>
        </p15:guide>
        <p15:guide id="6" orient="horz" pos="4034">
          <p15:clr>
            <a:srgbClr val="F26B43"/>
          </p15:clr>
        </p15:guide>
        <p15:guide id="7" orient="horz" pos="125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99009" name="Object 1" hidden="1"/>
          <p:cNvGraphicFramePr>
            <a:graphicFrameLocks noChangeAspect="1"/>
          </p:cNvGraphicFramePr>
          <p:nvPr>
            <p:custDataLst>
              <p:tags r:id="rId9"/>
            </p:custDataLst>
          </p:nvPr>
        </p:nvGraphicFramePr>
        <p:xfrm>
          <a:off x="1587" y="1587"/>
          <a:ext cx="1587" cy="1587"/>
        </p:xfrm>
        <a:graphic>
          <a:graphicData uri="http://schemas.openxmlformats.org/presentationml/2006/ole">
            <mc:AlternateContent xmlns:mc="http://schemas.openxmlformats.org/markup-compatibility/2006">
              <mc:Choice xmlns:v="urn:schemas-microsoft-com:vml" Requires="v">
                <p:oleObj spid="_x0000_s90176" name="think-cell スライド" r:id="rId11" imgW="360" imgH="360" progId="TCLayout.ActiveDocument.1">
                  <p:embed/>
                </p:oleObj>
              </mc:Choice>
              <mc:Fallback>
                <p:oleObj name="think-cell スライド" r:id="rId11" imgW="360" imgH="360" progId="TCLayout.ActiveDocument.1">
                  <p:embed/>
                  <p:pic>
                    <p:nvPicPr>
                      <p:cNvPr id="299009" name="Object 1" hidden="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7" y="1587"/>
                        <a:ext cx="1587" cy="1587"/>
                      </a:xfrm>
                      <a:prstGeom prst="rect">
                        <a:avLst/>
                      </a:prstGeom>
                      <a:noFill/>
                      <a:ln>
                        <a:noFill/>
                      </a:ln>
                      <a:effectLst/>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oleObj>
              </mc:Fallback>
            </mc:AlternateContent>
          </a:graphicData>
        </a:graphic>
      </p:graphicFrame>
      <p:sp>
        <p:nvSpPr>
          <p:cNvPr id="6" name="正方形/長方形 5" hidden="1"/>
          <p:cNvSpPr/>
          <p:nvPr userDrawn="1">
            <p:custDataLst>
              <p:tags r:id="rId10"/>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575" b="0" i="0" u="none" strike="noStrike" kern="1200" cap="none" spc="0" normalizeH="0" baseline="0" noProof="0">
              <a:ln>
                <a:noFill/>
              </a:ln>
              <a:solidFill>
                <a:prstClr val="white"/>
              </a:solidFill>
              <a:effectLst/>
              <a:uLnTx/>
              <a:uFillTx/>
              <a:latin typeface="メイリオ"/>
              <a:ea typeface="メイリオ"/>
              <a:cs typeface="+mn-cs"/>
              <a:sym typeface="メイリオ"/>
            </a:endParaRPr>
          </a:p>
        </p:txBody>
      </p:sp>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Slide Number Placeholder 5">
            <a:extLst>
              <a:ext uri="{FF2B5EF4-FFF2-40B4-BE49-F238E27FC236}">
                <a16:creationId xmlns:a16="http://schemas.microsoft.com/office/drawing/2014/main" id="{8D71E0D2-A8D2-429C-8FD2-5382CC387064}"/>
              </a:ext>
            </a:extLst>
          </p:cNvPr>
          <p:cNvSpPr txBox="1">
            <a:spLocks/>
          </p:cNvSpPr>
          <p:nvPr userDrawn="1"/>
        </p:nvSpPr>
        <p:spPr>
          <a:xfrm>
            <a:off x="3838575" y="6594473"/>
            <a:ext cx="2228850" cy="365125"/>
          </a:xfrm>
          <a:prstGeom prst="rect">
            <a:avLst/>
          </a:prstGeom>
        </p:spPr>
        <p:txBody>
          <a:bodyPr vert="horz" lIns="91440" tIns="45720" rIns="91440" bIns="45720" rtlCol="0" anchor="ctr"/>
          <a:lstStyle>
            <a:lvl1pPr marL="0" marR="0" indent="0" algn="r" defTabSz="914400" rtl="0" eaLnBrk="1" fontAlgn="auto" latinLnBrk="0" hangingPunct="1">
              <a:lnSpc>
                <a:spcPct val="100000"/>
              </a:lnSpc>
              <a:spcBef>
                <a:spcPts val="0"/>
              </a:spcBef>
              <a:spcAft>
                <a:spcPts val="0"/>
              </a:spcAft>
              <a:buClrTx/>
              <a:buSzTx/>
              <a:buFontTx/>
              <a:buNone/>
              <a:tabLst/>
              <a:defRPr sz="8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825C9FE8-E417-42BD-83E2-1B4172A7035A}" type="slidenum">
              <a:rPr kumimoji="1" lang="ja-JP" altLang="en-US" sz="800" b="0" i="0" u="none" strike="noStrike" kern="1200" cap="none" spc="0" normalizeH="0" baseline="0" noProof="0" smtClean="0">
                <a:ln>
                  <a:noFill/>
                </a:ln>
                <a:solidFill>
                  <a:prstClr val="black"/>
                </a:solidFill>
                <a:effectLst/>
                <a:uLnTx/>
                <a:uFillTx/>
                <a:latin typeface="メイリオ" panose="020B0604030504040204" pitchFamily="50" charset="-128"/>
                <a:ea typeface="メイリオ"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Footer Placeholder 4">
            <a:extLst>
              <a:ext uri="{FF2B5EF4-FFF2-40B4-BE49-F238E27FC236}">
                <a16:creationId xmlns:a16="http://schemas.microsoft.com/office/drawing/2014/main" id="{B3C56B99-F1CD-4C68-A8F6-7D3956AEAC54}"/>
              </a:ext>
            </a:extLst>
          </p:cNvPr>
          <p:cNvSpPr txBox="1">
            <a:spLocks/>
          </p:cNvSpPr>
          <p:nvPr userDrawn="1"/>
        </p:nvSpPr>
        <p:spPr>
          <a:xfrm>
            <a:off x="-43542" y="6594473"/>
            <a:ext cx="3343275" cy="365125"/>
          </a:xfrm>
          <a:prstGeom prst="rect">
            <a:avLst/>
          </a:prstGeom>
        </p:spPr>
        <p:txBody>
          <a:bodyPr vert="horz" lIns="91440" tIns="45720" rIns="91440" bIns="45720" rtlCol="0" anchor="ctr"/>
          <a:lstStyle>
            <a:defPPr>
              <a:defRPr lang="en-US"/>
            </a:defPPr>
            <a:lvl1pPr marL="0" marR="0" indent="0" algn="l" defTabSz="914400" rtl="0" eaLnBrk="1" fontAlgn="auto" latinLnBrk="0" hangingPunct="1">
              <a:lnSpc>
                <a:spcPct val="100000"/>
              </a:lnSpc>
              <a:spcBef>
                <a:spcPts val="0"/>
              </a:spcBef>
              <a:spcAft>
                <a:spcPts val="0"/>
              </a:spcAft>
              <a:buClrTx/>
              <a:buSzTx/>
              <a:buFontTx/>
              <a:buNone/>
              <a:tabLst/>
              <a:defRPr sz="900" kern="1200">
                <a:solidFill>
                  <a:schemeClr val="tx1">
                    <a:lumMod val="65000"/>
                    <a:lumOff val="35000"/>
                  </a:schemeClr>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800" b="0"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 SHIDAX</a:t>
            </a:r>
            <a:r>
              <a:rPr kumimoji="0" lang="ja-JP" altLang="en-US" sz="800" b="0"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 </a:t>
            </a:r>
            <a:r>
              <a:rPr kumimoji="0" lang="en-US" altLang="ja-JP" sz="800" b="0"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CORPORATION. All Right Reserved.</a:t>
            </a:r>
            <a:endParaRPr kumimoji="0" lang="ja-JP" altLang="en-US" sz="800" b="0"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0609190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メイリオ" panose="020B0604030504040204" pitchFamily="50" charset="-128"/>
          <a:ea typeface="メイリオ" panose="020B0604030504040204" pitchFamily="50" charset="-128"/>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メイリオ" panose="020B0604030504040204" pitchFamily="50" charset="-128"/>
          <a:ea typeface="メイリオ" panose="020B0604030504040204" pitchFamily="50" charset="-128"/>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メイリオ" panose="020B0604030504040204" pitchFamily="50" charset="-128"/>
          <a:ea typeface="メイリオ" panose="020B0604030504040204" pitchFamily="50" charset="-128"/>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メイリオ" panose="020B0604030504040204" pitchFamily="50" charset="-128"/>
          <a:ea typeface="メイリオ" panose="020B0604030504040204" pitchFamily="50" charset="-128"/>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120">
          <p15:clr>
            <a:srgbClr val="F26B43"/>
          </p15:clr>
        </p15:guide>
        <p15:guide id="3" pos="101">
          <p15:clr>
            <a:srgbClr val="F26B43"/>
          </p15:clr>
        </p15:guide>
        <p15:guide id="4" pos="6138">
          <p15:clr>
            <a:srgbClr val="F26B43"/>
          </p15:clr>
        </p15:guide>
        <p15:guide id="5" orient="horz" pos="842">
          <p15:clr>
            <a:srgbClr val="F26B43"/>
          </p15:clr>
        </p15:guide>
        <p15:guide id="6" orient="horz" pos="4034">
          <p15:clr>
            <a:srgbClr val="F26B43"/>
          </p15:clr>
        </p15:guide>
        <p15:guide id="7" orient="horz" pos="125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vmlDrawing" Target="../drawings/vmlDrawing9.v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 name="オブジェクト 54" hidden="1">
            <a:extLst>
              <a:ext uri="{FF2B5EF4-FFF2-40B4-BE49-F238E27FC236}">
                <a16:creationId xmlns:a16="http://schemas.microsoft.com/office/drawing/2014/main" id="{36319F06-3D69-4305-A19B-E9631AC55F66}"/>
              </a:ext>
            </a:extLst>
          </p:cNvPr>
          <p:cNvGraphicFramePr>
            <a:graphicFrameLocks noChangeAspect="1"/>
          </p:cNvGraphicFramePr>
          <p:nvPr>
            <p:custDataLst>
              <p:tags r:id="rId2"/>
            </p:custDataLst>
            <p:extLst/>
          </p:nvPr>
        </p:nvGraphicFramePr>
        <p:xfrm>
          <a:off x="1586" y="1588"/>
          <a:ext cx="1588" cy="1588"/>
        </p:xfrm>
        <a:graphic>
          <a:graphicData uri="http://schemas.openxmlformats.org/presentationml/2006/ole">
            <mc:AlternateContent xmlns:mc="http://schemas.openxmlformats.org/markup-compatibility/2006">
              <mc:Choice xmlns:v="urn:schemas-microsoft-com:vml" Requires="v">
                <p:oleObj spid="_x0000_s89190" name="think-cell スライド" r:id="rId5" imgW="360" imgH="360" progId="TCLayout.ActiveDocument.1">
                  <p:embed/>
                </p:oleObj>
              </mc:Choice>
              <mc:Fallback>
                <p:oleObj name="think-cell スライド" r:id="rId5" imgW="360" imgH="360" progId="TCLayout.ActiveDocument.1">
                  <p:embed/>
                  <p:pic>
                    <p:nvPicPr>
                      <p:cNvPr id="55" name="オブジェクト 54" hidden="1">
                        <a:extLst>
                          <a:ext uri="{FF2B5EF4-FFF2-40B4-BE49-F238E27FC236}">
                            <a16:creationId xmlns:a16="http://schemas.microsoft.com/office/drawing/2014/main" id="{36319F06-3D69-4305-A19B-E9631AC55F6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6"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 name="正方形/長方形 52" hidden="1">
            <a:extLst>
              <a:ext uri="{FF2B5EF4-FFF2-40B4-BE49-F238E27FC236}">
                <a16:creationId xmlns:a16="http://schemas.microsoft.com/office/drawing/2014/main" id="{C3AC0EB0-CB4B-4BE4-A0FC-D155E29440A0}"/>
              </a:ext>
            </a:extLst>
          </p:cNvPr>
          <p:cNvSpPr/>
          <p:nvPr>
            <p:custDataLst>
              <p:tags r:id="rId3"/>
            </p:custDataLst>
          </p:nvPr>
        </p:nvSpPr>
        <p:spPr>
          <a:xfrm>
            <a:off x="0" y="0"/>
            <a:ext cx="158750" cy="15875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Meiryo UI"/>
              <a:ea typeface="Meiryo UI"/>
              <a:cs typeface="+mn-cs"/>
              <a:sym typeface="Meiryo UI"/>
            </a:endParaRPr>
          </a:p>
        </p:txBody>
      </p:sp>
      <p:sp>
        <p:nvSpPr>
          <p:cNvPr id="20" name="コンテンツ プレースホルダー 3">
            <a:extLst>
              <a:ext uri="{FF2B5EF4-FFF2-40B4-BE49-F238E27FC236}">
                <a16:creationId xmlns:a16="http://schemas.microsoft.com/office/drawing/2014/main" id="{0F2F3EDE-AEDF-4F81-BE5B-6C861C827334}"/>
              </a:ext>
            </a:extLst>
          </p:cNvPr>
          <p:cNvSpPr>
            <a:spLocks noGrp="1"/>
          </p:cNvSpPr>
          <p:nvPr>
            <p:ph sz="quarter" idx="11"/>
          </p:nvPr>
        </p:nvSpPr>
        <p:spPr>
          <a:xfrm>
            <a:off x="160058" y="197836"/>
            <a:ext cx="9580842" cy="327273"/>
          </a:xfrm>
        </p:spPr>
        <p:txBody>
          <a:bodyPr/>
          <a:lstStyle/>
          <a:p>
            <a:r>
              <a:rPr lang="ja-JP" altLang="en-US" dirty="0" smtClean="0"/>
              <a:t>ご参考資料</a:t>
            </a:r>
            <a:endParaRPr lang="ja-JP" altLang="en-US" dirty="0"/>
          </a:p>
        </p:txBody>
      </p:sp>
      <p:sp>
        <p:nvSpPr>
          <p:cNvPr id="21" name="コンテンツ プレースホルダー 7">
            <a:extLst>
              <a:ext uri="{FF2B5EF4-FFF2-40B4-BE49-F238E27FC236}">
                <a16:creationId xmlns:a16="http://schemas.microsoft.com/office/drawing/2014/main" id="{DDD9C3AC-FB25-4EFC-8722-0DB2510B9B5D}"/>
              </a:ext>
            </a:extLst>
          </p:cNvPr>
          <p:cNvSpPr>
            <a:spLocks noGrp="1"/>
          </p:cNvSpPr>
          <p:nvPr>
            <p:ph sz="quarter" idx="12"/>
          </p:nvPr>
        </p:nvSpPr>
        <p:spPr>
          <a:xfrm>
            <a:off x="160058" y="515612"/>
            <a:ext cx="9580842" cy="327273"/>
          </a:xfrm>
        </p:spPr>
        <p:txBody>
          <a:bodyPr/>
          <a:lstStyle/>
          <a:p>
            <a:r>
              <a:rPr lang="ja-JP" altLang="en-US" dirty="0"/>
              <a:t>更</a:t>
            </a:r>
            <a:r>
              <a:rPr lang="ja-JP" altLang="en-US" dirty="0" smtClean="0"/>
              <a:t>なる取り組みとご協力のお願い</a:t>
            </a:r>
            <a:endParaRPr lang="ja-JP" altLang="en-US" i="0" dirty="0"/>
          </a:p>
        </p:txBody>
      </p:sp>
      <p:sp>
        <p:nvSpPr>
          <p:cNvPr id="13" name="テキスト プレースホルダー 4"/>
          <p:cNvSpPr>
            <a:spLocks noGrp="1"/>
          </p:cNvSpPr>
          <p:nvPr>
            <p:ph type="body" sz="quarter" idx="13"/>
          </p:nvPr>
        </p:nvSpPr>
        <p:spPr>
          <a:xfrm>
            <a:off x="165100" y="882650"/>
            <a:ext cx="9571038" cy="5526942"/>
          </a:xfrm>
        </p:spPr>
        <p:txBody>
          <a:bodyPr/>
          <a:lstStyle/>
          <a:p>
            <a:pPr algn="ctr"/>
            <a:endParaRPr lang="en-US" altLang="ja-JP" sz="3200" dirty="0" smtClean="0"/>
          </a:p>
          <a:p>
            <a:pPr algn="ctr"/>
            <a:endParaRPr lang="en-US" altLang="ja-JP" sz="3200" dirty="0"/>
          </a:p>
          <a:p>
            <a:pPr algn="ctr"/>
            <a:endParaRPr lang="en-US" altLang="ja-JP" sz="3200" dirty="0" smtClean="0"/>
          </a:p>
          <a:p>
            <a:pPr algn="ctr"/>
            <a:endParaRPr lang="en-US" altLang="ja-JP" sz="3200" dirty="0"/>
          </a:p>
          <a:p>
            <a:pPr algn="ctr"/>
            <a:r>
              <a:rPr lang="ja-JP" altLang="en-US" sz="3200" dirty="0" smtClean="0"/>
              <a:t>ご参考資料</a:t>
            </a:r>
            <a:endParaRPr lang="ja-JP" altLang="en-US" sz="3200" dirty="0"/>
          </a:p>
        </p:txBody>
      </p:sp>
    </p:spTree>
    <p:extLst>
      <p:ext uri="{BB962C8B-B14F-4D97-AF65-F5344CB8AC3E}">
        <p14:creationId xmlns:p14="http://schemas.microsoft.com/office/powerpoint/2010/main" val="3395039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sz="quarter" idx="11"/>
          </p:nvPr>
        </p:nvSpPr>
        <p:spPr/>
        <p:txBody>
          <a:bodyPr/>
          <a:lstStyle/>
          <a:p>
            <a:r>
              <a:rPr kumimoji="1" lang="ja-JP" altLang="en-US" dirty="0" smtClean="0"/>
              <a:t>ご参考資料</a:t>
            </a:r>
            <a:endParaRPr kumimoji="1" lang="ja-JP" altLang="en-US" dirty="0"/>
          </a:p>
        </p:txBody>
      </p:sp>
      <p:sp>
        <p:nvSpPr>
          <p:cNvPr id="3" name="コンテンツ プレースホルダー 2"/>
          <p:cNvSpPr>
            <a:spLocks noGrp="1"/>
          </p:cNvSpPr>
          <p:nvPr>
            <p:ph sz="quarter" idx="12"/>
          </p:nvPr>
        </p:nvSpPr>
        <p:spPr/>
        <p:txBody>
          <a:bodyPr/>
          <a:lstStyle/>
          <a:p>
            <a:r>
              <a:rPr lang="ja-JP" altLang="ja-JP" dirty="0"/>
              <a:t>≪商品群別の説明</a:t>
            </a:r>
            <a:r>
              <a:rPr lang="ja-JP" altLang="ja-JP" dirty="0" smtClean="0"/>
              <a:t>≫</a:t>
            </a:r>
            <a:endParaRPr lang="ja-JP" altLang="ja-JP" dirty="0"/>
          </a:p>
        </p:txBody>
      </p:sp>
      <p:sp>
        <p:nvSpPr>
          <p:cNvPr id="6" name="角丸四角形 23">
            <a:extLst>
              <a:ext uri="{FF2B5EF4-FFF2-40B4-BE49-F238E27FC236}">
                <a16:creationId xmlns:a16="http://schemas.microsoft.com/office/drawing/2014/main" id="{DFA17A31-5C78-4D9C-9CBD-19AECBE64DDD}"/>
              </a:ext>
            </a:extLst>
          </p:cNvPr>
          <p:cNvSpPr/>
          <p:nvPr/>
        </p:nvSpPr>
        <p:spPr>
          <a:xfrm>
            <a:off x="6154616" y="130807"/>
            <a:ext cx="1609283" cy="39655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prstClr val="white"/>
                </a:solidFill>
                <a:latin typeface="メイリオ" panose="020B0604030504040204" pitchFamily="50" charset="-128"/>
                <a:ea typeface="メイリオ" panose="020B0604030504040204" pitchFamily="50" charset="-128"/>
              </a:rPr>
              <a:t>Appendix</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p:cNvSpPr txBox="1"/>
          <p:nvPr/>
        </p:nvSpPr>
        <p:spPr>
          <a:xfrm>
            <a:off x="322385" y="979728"/>
            <a:ext cx="9418515" cy="5724644"/>
          </a:xfrm>
          <a:prstGeom prst="rect">
            <a:avLst/>
          </a:prstGeom>
          <a:noFill/>
        </p:spPr>
        <p:txBody>
          <a:bodyPr wrap="square" rtlCol="0">
            <a:spAutoFit/>
          </a:bodyPr>
          <a:lstStyle/>
          <a:p>
            <a:pPr lvl="0"/>
            <a:r>
              <a:rPr lang="en-US" altLang="ja-JP" sz="1600" dirty="0" smtClean="0"/>
              <a:t>【</a:t>
            </a:r>
            <a:r>
              <a:rPr lang="ja-JP" altLang="en-US" sz="1600" dirty="0" smtClean="0"/>
              <a:t>全体として</a:t>
            </a:r>
            <a:r>
              <a:rPr lang="en-US" altLang="ja-JP" sz="1600" dirty="0" smtClean="0"/>
              <a:t>】</a:t>
            </a:r>
          </a:p>
          <a:p>
            <a:pPr lvl="0"/>
            <a:r>
              <a:rPr lang="en-US" altLang="ja-JP" sz="1400" dirty="0" smtClean="0"/>
              <a:t>1.</a:t>
            </a:r>
            <a:r>
              <a:rPr lang="ja-JP" altLang="en-US" sz="1400" dirty="0" smtClean="0"/>
              <a:t>為替の影響</a:t>
            </a:r>
            <a:endParaRPr lang="en-US" altLang="ja-JP" sz="1400" dirty="0"/>
          </a:p>
          <a:p>
            <a:r>
              <a:rPr lang="ja-JP" altLang="ja-JP" sz="1400" dirty="0"/>
              <a:t>　</a:t>
            </a:r>
            <a:r>
              <a:rPr lang="ja-JP" altLang="en-US" sz="1400" dirty="0"/>
              <a:t>　</a:t>
            </a:r>
            <a:r>
              <a:rPr lang="ja-JP" altLang="en-US" sz="1400" dirty="0" smtClean="0"/>
              <a:t>各年の</a:t>
            </a:r>
            <a:r>
              <a:rPr lang="en-US" altLang="ja-JP" sz="1400" dirty="0" smtClean="0"/>
              <a:t>4</a:t>
            </a:r>
            <a:r>
              <a:rPr lang="ja-JP" altLang="en-US" sz="1400" dirty="0" smtClean="0"/>
              <a:t>月前半の</a:t>
            </a:r>
            <a:r>
              <a:rPr lang="en-US" altLang="ja-JP" sz="1400" dirty="0"/>
              <a:t>1</a:t>
            </a:r>
            <a:r>
              <a:rPr lang="ja-JP" altLang="en-US" sz="1400" dirty="0" smtClean="0"/>
              <a:t>ドルあたりの円相場は下記になります。</a:t>
            </a:r>
            <a:endParaRPr lang="en-US" altLang="ja-JP" sz="1400" dirty="0" smtClean="0"/>
          </a:p>
          <a:p>
            <a:r>
              <a:rPr lang="ja-JP" altLang="en-US" sz="1400" dirty="0"/>
              <a:t>　</a:t>
            </a:r>
            <a:r>
              <a:rPr lang="ja-JP" altLang="en-US" sz="1400" dirty="0" smtClean="0"/>
              <a:t>　</a:t>
            </a:r>
            <a:r>
              <a:rPr lang="en-US" altLang="ja-JP" sz="1400" dirty="0" smtClean="0"/>
              <a:t>19</a:t>
            </a:r>
            <a:r>
              <a:rPr lang="ja-JP" altLang="en-US" sz="1400" dirty="0" smtClean="0"/>
              <a:t>年</a:t>
            </a:r>
            <a:r>
              <a:rPr lang="en-US" altLang="ja-JP" sz="1400" dirty="0" smtClean="0"/>
              <a:t>112</a:t>
            </a:r>
            <a:r>
              <a:rPr lang="ja-JP" altLang="en-US" sz="1400" dirty="0" smtClean="0"/>
              <a:t>円、</a:t>
            </a:r>
            <a:r>
              <a:rPr lang="en-US" altLang="ja-JP" sz="1400" dirty="0" smtClean="0"/>
              <a:t>20</a:t>
            </a:r>
            <a:r>
              <a:rPr lang="ja-JP" altLang="en-US" sz="1400" dirty="0" smtClean="0"/>
              <a:t>年</a:t>
            </a:r>
            <a:r>
              <a:rPr lang="en-US" altLang="ja-JP" sz="1400" dirty="0" smtClean="0"/>
              <a:t>108</a:t>
            </a:r>
            <a:r>
              <a:rPr lang="ja-JP" altLang="en-US" sz="1400" dirty="0" smtClean="0"/>
              <a:t>円、</a:t>
            </a:r>
            <a:r>
              <a:rPr lang="en-US" altLang="ja-JP" sz="1400" dirty="0" smtClean="0"/>
              <a:t>21</a:t>
            </a:r>
            <a:r>
              <a:rPr lang="ja-JP" altLang="ja-JP" sz="1400" dirty="0" smtClean="0"/>
              <a:t>年</a:t>
            </a:r>
            <a:r>
              <a:rPr lang="en-US" altLang="ja-JP" sz="1400" dirty="0" smtClean="0"/>
              <a:t>109</a:t>
            </a:r>
            <a:r>
              <a:rPr lang="ja-JP" altLang="ja-JP" sz="1400" dirty="0" smtClean="0"/>
              <a:t>円 </a:t>
            </a:r>
            <a:r>
              <a:rPr lang="ja-JP" altLang="en-US" sz="1400" dirty="0">
                <a:sym typeface="Segoe UI Emoji" panose="020B0502040204020203" pitchFamily="34" charset="0"/>
              </a:rPr>
              <a:t>、</a:t>
            </a:r>
            <a:r>
              <a:rPr lang="en-US" altLang="ja-JP" sz="1400" dirty="0" smtClean="0">
                <a:sym typeface="Segoe UI Emoji" panose="020B0502040204020203" pitchFamily="34" charset="0"/>
              </a:rPr>
              <a:t>22</a:t>
            </a:r>
            <a:r>
              <a:rPr lang="ja-JP" altLang="en-US" sz="1400" dirty="0" smtClean="0">
                <a:sym typeface="Segoe UI Emoji" panose="020B0502040204020203" pitchFamily="34" charset="0"/>
              </a:rPr>
              <a:t>年</a:t>
            </a:r>
            <a:r>
              <a:rPr lang="en-US" altLang="ja-JP" sz="1400" dirty="0" smtClean="0">
                <a:sym typeface="Segoe UI Emoji" panose="020B0502040204020203" pitchFamily="34" charset="0"/>
              </a:rPr>
              <a:t>124</a:t>
            </a:r>
            <a:r>
              <a:rPr lang="ja-JP" altLang="en-US" sz="1400" dirty="0" smtClean="0">
                <a:sym typeface="Segoe UI Emoji" panose="020B0502040204020203" pitchFamily="34" charset="0"/>
              </a:rPr>
              <a:t>円、</a:t>
            </a:r>
            <a:r>
              <a:rPr lang="en-US" altLang="ja-JP" sz="1400" dirty="0" smtClean="0">
                <a:sym typeface="Segoe UI Emoji" panose="020B0502040204020203" pitchFamily="34" charset="0"/>
              </a:rPr>
              <a:t>23</a:t>
            </a:r>
            <a:r>
              <a:rPr lang="ja-JP" altLang="en-US" sz="1400" dirty="0" smtClean="0">
                <a:sym typeface="Segoe UI Emoji" panose="020B0502040204020203" pitchFamily="34" charset="0"/>
              </a:rPr>
              <a:t>年</a:t>
            </a:r>
            <a:r>
              <a:rPr lang="en-US" altLang="ja-JP" sz="1400" dirty="0" smtClean="0">
                <a:sym typeface="Segoe UI Emoji" panose="020B0502040204020203" pitchFamily="34" charset="0"/>
              </a:rPr>
              <a:t>132</a:t>
            </a:r>
            <a:r>
              <a:rPr lang="ja-JP" altLang="en-US" sz="1400" dirty="0" smtClean="0">
                <a:sym typeface="Segoe UI Emoji" panose="020B0502040204020203" pitchFamily="34" charset="0"/>
              </a:rPr>
              <a:t>円、</a:t>
            </a:r>
            <a:r>
              <a:rPr lang="en-US" altLang="ja-JP" sz="1400" dirty="0" smtClean="0">
                <a:sym typeface="Segoe UI Emoji" panose="020B0502040204020203" pitchFamily="34" charset="0"/>
              </a:rPr>
              <a:t>24</a:t>
            </a:r>
            <a:r>
              <a:rPr lang="ja-JP" altLang="en-US" sz="1400" dirty="0" smtClean="0">
                <a:sym typeface="Segoe UI Emoji" panose="020B0502040204020203" pitchFamily="34" charset="0"/>
              </a:rPr>
              <a:t>年</a:t>
            </a:r>
            <a:r>
              <a:rPr lang="en-US" altLang="ja-JP" sz="1400" dirty="0" smtClean="0">
                <a:sym typeface="Segoe UI Emoji" panose="020B0502040204020203" pitchFamily="34" charset="0"/>
              </a:rPr>
              <a:t>151</a:t>
            </a:r>
            <a:r>
              <a:rPr lang="ja-JP" altLang="en-US" sz="1400" dirty="0" smtClean="0">
                <a:sym typeface="Segoe UI Emoji" panose="020B0502040204020203" pitchFamily="34" charset="0"/>
              </a:rPr>
              <a:t>円、</a:t>
            </a:r>
            <a:r>
              <a:rPr lang="en-US" altLang="ja-JP" sz="1400" dirty="0" smtClean="0">
                <a:sym typeface="Segoe UI Emoji" panose="020B0502040204020203" pitchFamily="34" charset="0"/>
              </a:rPr>
              <a:t>25</a:t>
            </a:r>
            <a:r>
              <a:rPr lang="ja-JP" altLang="en-US" sz="1400" dirty="0" smtClean="0">
                <a:sym typeface="Segoe UI Emoji" panose="020B0502040204020203" pitchFamily="34" charset="0"/>
              </a:rPr>
              <a:t>年</a:t>
            </a:r>
            <a:r>
              <a:rPr lang="en-US" altLang="ja-JP" sz="1400" dirty="0">
                <a:sym typeface="Segoe UI Emoji" panose="020B0502040204020203" pitchFamily="34" charset="0"/>
              </a:rPr>
              <a:t>12</a:t>
            </a:r>
            <a:r>
              <a:rPr lang="ja-JP" altLang="en-US" sz="1400" dirty="0" smtClean="0">
                <a:sym typeface="Segoe UI Emoji" panose="020B0502040204020203" pitchFamily="34" charset="0"/>
              </a:rPr>
              <a:t>月</a:t>
            </a:r>
            <a:r>
              <a:rPr lang="en-US" altLang="ja-JP" sz="1400" dirty="0" smtClean="0">
                <a:sym typeface="Segoe UI Emoji" panose="020B0502040204020203" pitchFamily="34" charset="0"/>
              </a:rPr>
              <a:t>156</a:t>
            </a:r>
            <a:r>
              <a:rPr lang="ja-JP" altLang="en-US" sz="1400" dirty="0" smtClean="0">
                <a:sym typeface="Segoe UI Emoji" panose="020B0502040204020203" pitchFamily="34" charset="0"/>
              </a:rPr>
              <a:t>円</a:t>
            </a:r>
            <a:endParaRPr lang="en-US" altLang="ja-JP" sz="1400" dirty="0" smtClean="0">
              <a:sym typeface="Segoe UI Emoji" panose="020B0502040204020203" pitchFamily="34" charset="0"/>
            </a:endParaRPr>
          </a:p>
          <a:p>
            <a:r>
              <a:rPr lang="ja-JP" altLang="en-US" sz="1400" dirty="0">
                <a:solidFill>
                  <a:srgbClr val="000000"/>
                </a:solidFill>
                <a:latin typeface="Hiragino Kaku Gothic Pro"/>
                <a:sym typeface="Segoe UI Emoji" panose="020B0502040204020203" pitchFamily="34" charset="0"/>
              </a:rPr>
              <a:t>　</a:t>
            </a:r>
            <a:r>
              <a:rPr lang="ja-JP" altLang="en-US" sz="1400" dirty="0" smtClean="0">
                <a:solidFill>
                  <a:srgbClr val="000000"/>
                </a:solidFill>
                <a:latin typeface="Hiragino Kaku Gothic Pro"/>
                <a:sym typeface="Segoe UI Emoji" panose="020B0502040204020203" pitchFamily="34" charset="0"/>
              </a:rPr>
              <a:t>　と円安状態が続いている</a:t>
            </a:r>
            <a:r>
              <a:rPr lang="ja-JP" altLang="en-US" sz="1400" dirty="0" smtClean="0">
                <a:solidFill>
                  <a:srgbClr val="000000"/>
                </a:solidFill>
                <a:latin typeface="Hiragino Kaku Gothic Pro"/>
              </a:rPr>
              <a:t>。</a:t>
            </a:r>
            <a:endParaRPr lang="en-US" altLang="ja-JP" sz="1400" dirty="0" smtClean="0">
              <a:solidFill>
                <a:srgbClr val="000000"/>
              </a:solidFill>
              <a:latin typeface="Hiragino Kaku Gothic Pro"/>
            </a:endParaRPr>
          </a:p>
          <a:p>
            <a:r>
              <a:rPr lang="ja-JP" altLang="en-US" sz="1400" dirty="0">
                <a:solidFill>
                  <a:srgbClr val="000000"/>
                </a:solidFill>
                <a:latin typeface="Hiragino Kaku Gothic Pro"/>
              </a:rPr>
              <a:t>　</a:t>
            </a:r>
            <a:r>
              <a:rPr lang="ja-JP" altLang="en-US" sz="1400" dirty="0" smtClean="0">
                <a:solidFill>
                  <a:srgbClr val="000000"/>
                </a:solidFill>
                <a:latin typeface="Hiragino Kaku Gothic Pro"/>
              </a:rPr>
              <a:t>　冷凍野菜、魚、肉は輸入品の比率が高く影響を受けやすい</a:t>
            </a:r>
            <a:endParaRPr lang="en-US" altLang="ja-JP" sz="1400" dirty="0" smtClean="0">
              <a:solidFill>
                <a:srgbClr val="000000"/>
              </a:solidFill>
              <a:latin typeface="Hiragino Kaku Gothic Pro"/>
            </a:endParaRPr>
          </a:p>
          <a:p>
            <a:r>
              <a:rPr lang="ja-JP" altLang="en-US" sz="1400" dirty="0" smtClean="0"/>
              <a:t>　　（</a:t>
            </a:r>
            <a:r>
              <a:rPr lang="en-US" altLang="ja-JP" sz="1400" dirty="0" smtClean="0"/>
              <a:t>24</a:t>
            </a:r>
            <a:r>
              <a:rPr lang="ja-JP" altLang="en-US" sz="1400" dirty="0" smtClean="0"/>
              <a:t>年⇒</a:t>
            </a:r>
            <a:r>
              <a:rPr lang="en-US" altLang="ja-JP" sz="1400" dirty="0" smtClean="0"/>
              <a:t>19</a:t>
            </a:r>
            <a:r>
              <a:rPr lang="ja-JP" altLang="en-US" sz="1400" dirty="0" smtClean="0"/>
              <a:t>年対比で</a:t>
            </a:r>
            <a:r>
              <a:rPr lang="en-US" altLang="ja-JP" sz="1400" dirty="0" smtClean="0"/>
              <a:t>1.39</a:t>
            </a:r>
            <a:r>
              <a:rPr lang="ja-JP" altLang="en-US" sz="1400" dirty="0" smtClean="0"/>
              <a:t>倍）</a:t>
            </a:r>
            <a:endParaRPr lang="en-US" altLang="ja-JP" sz="1400" dirty="0"/>
          </a:p>
          <a:p>
            <a:r>
              <a:rPr lang="ja-JP" altLang="en-US" sz="1400" dirty="0" smtClean="0"/>
              <a:t>２．エネルギーコストの上昇</a:t>
            </a:r>
            <a:endParaRPr lang="en-US" altLang="ja-JP" sz="1400" dirty="0" smtClean="0"/>
          </a:p>
          <a:p>
            <a:r>
              <a:rPr lang="ja-JP" altLang="en-US" sz="1400" dirty="0" smtClean="0"/>
              <a:t>　①ガソリン代の高騰</a:t>
            </a:r>
            <a:endParaRPr lang="en-US" altLang="ja-JP" sz="1400" dirty="0" smtClean="0"/>
          </a:p>
          <a:p>
            <a:r>
              <a:rPr lang="ja-JP" altLang="en-US" sz="1400" dirty="0" smtClean="0"/>
              <a:t>　　国内製造品については、製造する為の電気代や配送するためのガソリン代が高騰</a:t>
            </a:r>
            <a:endParaRPr lang="en-US" altLang="ja-JP" sz="1400" dirty="0" smtClean="0"/>
          </a:p>
          <a:p>
            <a:r>
              <a:rPr lang="ja-JP" altLang="en-US" sz="1400" dirty="0"/>
              <a:t>　　</a:t>
            </a:r>
            <a:r>
              <a:rPr lang="ja-JP" altLang="en-US" sz="1400" dirty="0" smtClean="0"/>
              <a:t>各年</a:t>
            </a:r>
            <a:r>
              <a:rPr lang="en-US" altLang="ja-JP" sz="1400" dirty="0" smtClean="0"/>
              <a:t>4</a:t>
            </a:r>
            <a:r>
              <a:rPr lang="ja-JP" altLang="en-US" sz="1400" dirty="0" smtClean="0"/>
              <a:t>月のレギュラーガソリン１</a:t>
            </a:r>
            <a:r>
              <a:rPr lang="en-US" altLang="ja-JP" sz="1400" dirty="0" smtClean="0"/>
              <a:t>L</a:t>
            </a:r>
            <a:r>
              <a:rPr lang="ja-JP" altLang="en-US" sz="1400" dirty="0" smtClean="0"/>
              <a:t>当たりの実売価格は</a:t>
            </a:r>
            <a:r>
              <a:rPr lang="en-US" altLang="ja-JP" sz="1400" dirty="0" smtClean="0"/>
              <a:t>19</a:t>
            </a:r>
            <a:r>
              <a:rPr lang="ja-JP" altLang="en-US" sz="1400" dirty="0" smtClean="0"/>
              <a:t>年</a:t>
            </a:r>
            <a:r>
              <a:rPr lang="en-US" altLang="ja-JP" sz="1400" dirty="0" smtClean="0"/>
              <a:t>141</a:t>
            </a:r>
            <a:r>
              <a:rPr lang="ja-JP" altLang="en-US" sz="1400" dirty="0" smtClean="0"/>
              <a:t>円、</a:t>
            </a:r>
            <a:r>
              <a:rPr lang="en-US" altLang="ja-JP" sz="1400" dirty="0" smtClean="0"/>
              <a:t>20</a:t>
            </a:r>
            <a:r>
              <a:rPr lang="ja-JP" altLang="en-US" sz="1400" dirty="0" smtClean="0"/>
              <a:t>年</a:t>
            </a:r>
            <a:r>
              <a:rPr lang="en-US" altLang="ja-JP" sz="1400" dirty="0" smtClean="0"/>
              <a:t>122</a:t>
            </a:r>
            <a:r>
              <a:rPr lang="ja-JP" altLang="en-US" sz="1400" dirty="0" smtClean="0"/>
              <a:t>円、</a:t>
            </a:r>
            <a:r>
              <a:rPr lang="en-US" altLang="ja-JP" sz="1400" dirty="0" smtClean="0"/>
              <a:t>21</a:t>
            </a:r>
            <a:r>
              <a:rPr lang="ja-JP" altLang="en-US" sz="1400" dirty="0" smtClean="0"/>
              <a:t>年</a:t>
            </a:r>
            <a:r>
              <a:rPr lang="en-US" altLang="ja-JP" sz="1400" dirty="0" smtClean="0"/>
              <a:t>139</a:t>
            </a:r>
            <a:r>
              <a:rPr lang="ja-JP" altLang="en-US" sz="1400" dirty="0" smtClean="0"/>
              <a:t>円、</a:t>
            </a:r>
            <a:endParaRPr lang="en-US" altLang="ja-JP" sz="1400" dirty="0" smtClean="0"/>
          </a:p>
          <a:p>
            <a:r>
              <a:rPr lang="ja-JP" altLang="en-US" sz="1400" dirty="0"/>
              <a:t>　</a:t>
            </a:r>
            <a:r>
              <a:rPr lang="ja-JP" altLang="en-US" sz="1400" dirty="0" smtClean="0"/>
              <a:t>　</a:t>
            </a:r>
            <a:r>
              <a:rPr lang="en-US" altLang="ja-JP" sz="1400" dirty="0" smtClean="0"/>
              <a:t>22</a:t>
            </a:r>
            <a:r>
              <a:rPr lang="ja-JP" altLang="en-US" sz="1400" dirty="0" smtClean="0"/>
              <a:t>年</a:t>
            </a:r>
            <a:r>
              <a:rPr lang="en-US" altLang="ja-JP" sz="1400" dirty="0" smtClean="0"/>
              <a:t>161</a:t>
            </a:r>
            <a:r>
              <a:rPr lang="ja-JP" altLang="en-US" sz="1400" dirty="0" smtClean="0"/>
              <a:t>円、</a:t>
            </a:r>
            <a:r>
              <a:rPr lang="en-US" altLang="ja-JP" sz="1400" dirty="0" smtClean="0"/>
              <a:t>23</a:t>
            </a:r>
            <a:r>
              <a:rPr lang="ja-JP" altLang="en-US" sz="1400" dirty="0" smtClean="0"/>
              <a:t>年</a:t>
            </a:r>
            <a:r>
              <a:rPr lang="en-US" altLang="ja-JP" sz="1400" dirty="0" smtClean="0"/>
              <a:t>162</a:t>
            </a:r>
            <a:r>
              <a:rPr lang="ja-JP" altLang="en-US" sz="1400" dirty="0" smtClean="0"/>
              <a:t>円、</a:t>
            </a:r>
            <a:r>
              <a:rPr lang="en-US" altLang="ja-JP" sz="1400" dirty="0" smtClean="0"/>
              <a:t>25</a:t>
            </a:r>
            <a:r>
              <a:rPr lang="ja-JP" altLang="en-US" sz="1400" dirty="0" smtClean="0"/>
              <a:t>年</a:t>
            </a:r>
            <a:r>
              <a:rPr lang="en-US" altLang="ja-JP" sz="1400" dirty="0" smtClean="0"/>
              <a:t>4</a:t>
            </a:r>
            <a:r>
              <a:rPr lang="ja-JP" altLang="en-US" sz="1400" dirty="0" smtClean="0"/>
              <a:t>月</a:t>
            </a:r>
            <a:r>
              <a:rPr lang="en-US" altLang="ja-JP" sz="1400" dirty="0" smtClean="0"/>
              <a:t>179</a:t>
            </a:r>
            <a:r>
              <a:rPr lang="ja-JP" altLang="en-US" sz="1400" dirty="0" smtClean="0"/>
              <a:t>円、</a:t>
            </a:r>
            <a:r>
              <a:rPr lang="en-US" altLang="ja-JP" sz="1400" dirty="0" smtClean="0"/>
              <a:t>25</a:t>
            </a:r>
            <a:r>
              <a:rPr lang="ja-JP" altLang="en-US" sz="1400" dirty="0" smtClean="0"/>
              <a:t>年</a:t>
            </a:r>
            <a:r>
              <a:rPr lang="en-US" altLang="ja-JP" sz="1400" dirty="0" smtClean="0"/>
              <a:t>12</a:t>
            </a:r>
            <a:r>
              <a:rPr lang="ja-JP" altLang="en-US" sz="1400" dirty="0" smtClean="0"/>
              <a:t>月は</a:t>
            </a:r>
            <a:r>
              <a:rPr lang="en-US" altLang="ja-JP" sz="1400" dirty="0" smtClean="0"/>
              <a:t>152</a:t>
            </a:r>
            <a:r>
              <a:rPr lang="ja-JP" altLang="en-US" sz="1400" dirty="0" smtClean="0"/>
              <a:t>円とガソリン補助金の影響により</a:t>
            </a:r>
            <a:endParaRPr lang="en-US" altLang="ja-JP" sz="1400" dirty="0" smtClean="0"/>
          </a:p>
          <a:p>
            <a:r>
              <a:rPr lang="ja-JP" altLang="en-US" sz="1400" dirty="0"/>
              <a:t>　</a:t>
            </a:r>
            <a:r>
              <a:rPr lang="ja-JP" altLang="en-US" sz="1400" dirty="0" smtClean="0"/>
              <a:t>　多少下がってきている。</a:t>
            </a:r>
            <a:endParaRPr lang="en-US" altLang="ja-JP" sz="1400" dirty="0" smtClean="0"/>
          </a:p>
          <a:p>
            <a:r>
              <a:rPr lang="ja-JP" altLang="en-US" sz="1400" dirty="0" smtClean="0"/>
              <a:t>　②電気代の高騰</a:t>
            </a:r>
            <a:endParaRPr lang="en-US" altLang="ja-JP" sz="1400" dirty="0" smtClean="0"/>
          </a:p>
          <a:p>
            <a:r>
              <a:rPr lang="ja-JP" altLang="en-US" sz="1400" dirty="0"/>
              <a:t>　</a:t>
            </a:r>
            <a:r>
              <a:rPr lang="ja-JP" altLang="en-US" sz="1400" dirty="0" smtClean="0"/>
              <a:t>　月平均モデルの電気代：</a:t>
            </a:r>
            <a:r>
              <a:rPr lang="en-US" altLang="ja-JP" sz="1400" dirty="0" smtClean="0"/>
              <a:t>19</a:t>
            </a:r>
            <a:r>
              <a:rPr lang="ja-JP" altLang="en-US" sz="1400" dirty="0" smtClean="0"/>
              <a:t>年</a:t>
            </a:r>
            <a:r>
              <a:rPr lang="en-US" altLang="ja-JP" sz="1400" dirty="0" smtClean="0"/>
              <a:t>7,187</a:t>
            </a:r>
            <a:r>
              <a:rPr lang="ja-JP" altLang="en-US" sz="1400" dirty="0" smtClean="0"/>
              <a:t>／月、</a:t>
            </a:r>
            <a:r>
              <a:rPr lang="en-US" altLang="ja-JP" sz="1400" dirty="0" smtClean="0"/>
              <a:t>20</a:t>
            </a:r>
            <a:r>
              <a:rPr lang="ja-JP" altLang="en-US" sz="1400" dirty="0" smtClean="0"/>
              <a:t>年</a:t>
            </a:r>
            <a:r>
              <a:rPr lang="en-US" altLang="ja-JP" sz="1400" dirty="0" smtClean="0"/>
              <a:t>6,713</a:t>
            </a:r>
            <a:r>
              <a:rPr lang="ja-JP" altLang="en-US" sz="1400" dirty="0" smtClean="0"/>
              <a:t>円、</a:t>
            </a:r>
            <a:r>
              <a:rPr lang="en-US" altLang="ja-JP" sz="1400" dirty="0" smtClean="0"/>
              <a:t>21</a:t>
            </a:r>
            <a:r>
              <a:rPr lang="ja-JP" altLang="en-US" sz="1400" dirty="0" smtClean="0"/>
              <a:t>年</a:t>
            </a:r>
            <a:r>
              <a:rPr lang="en-US" altLang="ja-JP" sz="1400" dirty="0" smtClean="0"/>
              <a:t>7,270</a:t>
            </a:r>
            <a:r>
              <a:rPr lang="ja-JP" altLang="en-US" sz="1400" dirty="0" smtClean="0"/>
              <a:t>円、</a:t>
            </a:r>
            <a:r>
              <a:rPr lang="en-US" altLang="ja-JP" sz="1400" dirty="0" smtClean="0"/>
              <a:t>22</a:t>
            </a:r>
            <a:r>
              <a:rPr lang="ja-JP" altLang="en-US" sz="1400" dirty="0" smtClean="0"/>
              <a:t>年</a:t>
            </a:r>
            <a:r>
              <a:rPr lang="en-US" altLang="ja-JP" sz="1400" dirty="0" smtClean="0"/>
              <a:t>8,638</a:t>
            </a:r>
            <a:r>
              <a:rPr lang="ja-JP" altLang="en-US" sz="1400" dirty="0" smtClean="0"/>
              <a:t>円、</a:t>
            </a:r>
            <a:r>
              <a:rPr lang="en-US" altLang="ja-JP" sz="1400" dirty="0" smtClean="0"/>
              <a:t>24</a:t>
            </a:r>
            <a:r>
              <a:rPr lang="ja-JP" altLang="en-US" sz="1400" dirty="0" smtClean="0"/>
              <a:t>年</a:t>
            </a:r>
            <a:r>
              <a:rPr lang="en-US" altLang="ja-JP" sz="1400" dirty="0" smtClean="0"/>
              <a:t>8,930</a:t>
            </a:r>
            <a:r>
              <a:rPr lang="ja-JP" altLang="en-US" sz="1400" dirty="0" smtClean="0"/>
              <a:t>円、</a:t>
            </a:r>
            <a:endParaRPr lang="en-US" altLang="ja-JP" sz="1400" dirty="0" smtClean="0"/>
          </a:p>
          <a:p>
            <a:r>
              <a:rPr lang="ja-JP" altLang="en-US" sz="1400" dirty="0"/>
              <a:t>　</a:t>
            </a:r>
            <a:r>
              <a:rPr lang="ja-JP" altLang="en-US" sz="1400" dirty="0" smtClean="0"/>
              <a:t>　</a:t>
            </a:r>
            <a:r>
              <a:rPr lang="en-US" altLang="ja-JP" sz="1400" dirty="0" smtClean="0"/>
              <a:t>25</a:t>
            </a:r>
            <a:r>
              <a:rPr lang="ja-JP" altLang="en-US" sz="1400" dirty="0" smtClean="0"/>
              <a:t>年</a:t>
            </a:r>
            <a:r>
              <a:rPr lang="en-US" altLang="ja-JP" sz="1400" dirty="0" smtClean="0"/>
              <a:t>12</a:t>
            </a:r>
            <a:r>
              <a:rPr lang="ja-JP" altLang="en-US" sz="1400" dirty="0" smtClean="0"/>
              <a:t>月</a:t>
            </a:r>
            <a:r>
              <a:rPr lang="en-US" altLang="ja-JP" sz="1400" dirty="0" smtClean="0"/>
              <a:t>8,218</a:t>
            </a:r>
            <a:r>
              <a:rPr lang="ja-JP" altLang="en-US" sz="1400" dirty="0" smtClean="0"/>
              <a:t>円、国の電気・ガス料金負担軽減支援事業の影響により</a:t>
            </a:r>
            <a:r>
              <a:rPr lang="en-US" altLang="ja-JP" sz="1400" dirty="0" smtClean="0"/>
              <a:t>26</a:t>
            </a:r>
            <a:r>
              <a:rPr lang="ja-JP" altLang="en-US" sz="1400" dirty="0" smtClean="0"/>
              <a:t>年</a:t>
            </a:r>
            <a:r>
              <a:rPr lang="en-US" altLang="ja-JP" sz="1400" dirty="0" smtClean="0"/>
              <a:t>1</a:t>
            </a:r>
            <a:r>
              <a:rPr lang="ja-JP" altLang="en-US" sz="1400" dirty="0" smtClean="0"/>
              <a:t>～</a:t>
            </a:r>
            <a:r>
              <a:rPr lang="en-US" altLang="ja-JP" sz="1400" dirty="0" smtClean="0"/>
              <a:t>3</a:t>
            </a:r>
            <a:r>
              <a:rPr lang="ja-JP" altLang="en-US" sz="1400" dirty="0" smtClean="0"/>
              <a:t>月は多少安くなる見込みだが</a:t>
            </a:r>
            <a:endParaRPr lang="en-US" altLang="ja-JP" sz="1400" dirty="0" smtClean="0"/>
          </a:p>
          <a:p>
            <a:r>
              <a:rPr lang="ja-JP" altLang="en-US" sz="1400" dirty="0"/>
              <a:t>　</a:t>
            </a:r>
            <a:r>
              <a:rPr lang="ja-JP" altLang="en-US" sz="1400" dirty="0" smtClean="0"/>
              <a:t>　天然ガスや石炭価格などエネルギーコスト自体は</a:t>
            </a:r>
            <a:r>
              <a:rPr lang="en-US" altLang="ja-JP" sz="1400" dirty="0" smtClean="0"/>
              <a:t>2050</a:t>
            </a:r>
            <a:r>
              <a:rPr lang="ja-JP" altLang="en-US" sz="1400" dirty="0" smtClean="0"/>
              <a:t>年まで右肩上がりの予測であり、</a:t>
            </a:r>
            <a:endParaRPr lang="en-US" altLang="ja-JP" sz="1400" dirty="0" smtClean="0"/>
          </a:p>
          <a:p>
            <a:r>
              <a:rPr lang="ja-JP" altLang="en-US" sz="1400" dirty="0"/>
              <a:t>　</a:t>
            </a:r>
            <a:r>
              <a:rPr lang="ja-JP" altLang="en-US" sz="1400" dirty="0" smtClean="0"/>
              <a:t>　実際に国内外の食品</a:t>
            </a:r>
            <a:r>
              <a:rPr lang="ja-JP" altLang="en-US" sz="1400" dirty="0"/>
              <a:t>の</a:t>
            </a:r>
            <a:r>
              <a:rPr lang="ja-JP" altLang="en-US" sz="1400" dirty="0" smtClean="0"/>
              <a:t>製造コストは上がっている。</a:t>
            </a:r>
            <a:endParaRPr lang="en-US" altLang="ja-JP" sz="1400" dirty="0"/>
          </a:p>
          <a:p>
            <a:r>
              <a:rPr lang="ja-JP" altLang="en-US" sz="1400" dirty="0" smtClean="0"/>
              <a:t>３．物流の</a:t>
            </a:r>
            <a:r>
              <a:rPr lang="en-US" altLang="ja-JP" sz="1400" dirty="0" smtClean="0"/>
              <a:t>2024</a:t>
            </a:r>
            <a:r>
              <a:rPr lang="ja-JP" altLang="en-US" sz="1400" dirty="0" smtClean="0"/>
              <a:t>年問題</a:t>
            </a:r>
            <a:endParaRPr lang="en-US" altLang="ja-JP" sz="1400" dirty="0" smtClean="0"/>
          </a:p>
          <a:p>
            <a:r>
              <a:rPr lang="ja-JP" altLang="en-US" sz="1400" dirty="0"/>
              <a:t>　</a:t>
            </a:r>
            <a:r>
              <a:rPr lang="ja-JP" altLang="en-US" sz="1400" dirty="0" smtClean="0"/>
              <a:t>　 </a:t>
            </a:r>
            <a:r>
              <a:rPr lang="en-US" altLang="ja-JP" sz="1400" dirty="0"/>
              <a:t>2024</a:t>
            </a:r>
            <a:r>
              <a:rPr lang="ja-JP" altLang="en-US" sz="1400" dirty="0"/>
              <a:t>年</a:t>
            </a:r>
            <a:r>
              <a:rPr lang="en-US" altLang="ja-JP" sz="1400" dirty="0"/>
              <a:t>4</a:t>
            </a:r>
            <a:r>
              <a:rPr lang="ja-JP" altLang="en-US" sz="1400" dirty="0"/>
              <a:t>月</a:t>
            </a:r>
            <a:r>
              <a:rPr lang="ja-JP" altLang="en-US" sz="1400" dirty="0" smtClean="0"/>
              <a:t>からトラックやタクシードライバー</a:t>
            </a:r>
            <a:r>
              <a:rPr lang="ja-JP" altLang="en-US" sz="1400" dirty="0"/>
              <a:t>の時間外</a:t>
            </a:r>
            <a:r>
              <a:rPr lang="ja-JP" altLang="en-US" sz="1400" dirty="0" smtClean="0"/>
              <a:t>労働の上限が原則</a:t>
            </a:r>
            <a:r>
              <a:rPr lang="ja-JP" altLang="en-US" sz="1400" dirty="0"/>
              <a:t>、月</a:t>
            </a:r>
            <a:r>
              <a:rPr lang="en-US" altLang="ja-JP" sz="1400" dirty="0"/>
              <a:t>45</a:t>
            </a:r>
            <a:r>
              <a:rPr lang="ja-JP" altLang="en-US" sz="1400" dirty="0"/>
              <a:t>時間、年</a:t>
            </a:r>
            <a:r>
              <a:rPr lang="en-US" altLang="ja-JP" sz="1400" dirty="0"/>
              <a:t>360</a:t>
            </a:r>
            <a:r>
              <a:rPr lang="ja-JP" altLang="en-US" sz="1400" dirty="0"/>
              <a:t>時間とされ</a:t>
            </a:r>
            <a:r>
              <a:rPr lang="ja-JP" altLang="en-US" sz="1400" dirty="0" smtClean="0"/>
              <a:t>、</a:t>
            </a:r>
            <a:endParaRPr lang="en-US" altLang="ja-JP" sz="1400" dirty="0"/>
          </a:p>
          <a:p>
            <a:r>
              <a:rPr lang="ja-JP" altLang="en-US" sz="1400" dirty="0" smtClean="0"/>
              <a:t>　　特別</a:t>
            </a:r>
            <a:r>
              <a:rPr lang="ja-JP" altLang="en-US" sz="1400" dirty="0"/>
              <a:t>な事情があった</a:t>
            </a:r>
            <a:r>
              <a:rPr lang="ja-JP" altLang="en-US" sz="1400" dirty="0" smtClean="0"/>
              <a:t>場合でも、</a:t>
            </a:r>
            <a:r>
              <a:rPr lang="ja-JP" altLang="en-US" sz="1400" dirty="0"/>
              <a:t>上限は年</a:t>
            </a:r>
            <a:r>
              <a:rPr lang="en-US" altLang="ja-JP" sz="1400" dirty="0"/>
              <a:t>960</a:t>
            </a:r>
            <a:r>
              <a:rPr lang="ja-JP" altLang="en-US" sz="1400" dirty="0"/>
              <a:t>時間以内となります</a:t>
            </a:r>
            <a:r>
              <a:rPr lang="ja-JP" altLang="en-US" sz="1400" dirty="0" smtClean="0"/>
              <a:t>。</a:t>
            </a:r>
            <a:endParaRPr lang="en-US" altLang="ja-JP" sz="1400" dirty="0" smtClean="0"/>
          </a:p>
          <a:p>
            <a:r>
              <a:rPr lang="ja-JP" altLang="en-US" sz="1400" dirty="0" smtClean="0"/>
              <a:t>　</a:t>
            </a:r>
            <a:r>
              <a:rPr lang="ja-JP" altLang="en-US" sz="1400" dirty="0"/>
              <a:t>　</a:t>
            </a:r>
            <a:r>
              <a:rPr lang="ja-JP" altLang="en-US" sz="1400" dirty="0" smtClean="0"/>
              <a:t>労働</a:t>
            </a:r>
            <a:r>
              <a:rPr lang="ja-JP" altLang="en-US" sz="1400" dirty="0"/>
              <a:t>時間が短くなる</a:t>
            </a:r>
            <a:r>
              <a:rPr lang="ja-JP" altLang="en-US" sz="1400" dirty="0" smtClean="0"/>
              <a:t>ことにより輸送</a:t>
            </a:r>
            <a:r>
              <a:rPr lang="ja-JP" altLang="en-US" sz="1400" dirty="0"/>
              <a:t>能力が不足し、「モノが運べなくなる」可能性が懸念されており</a:t>
            </a:r>
            <a:r>
              <a:rPr lang="ja-JP" altLang="en-US" sz="1400" dirty="0" smtClean="0"/>
              <a:t>、</a:t>
            </a:r>
            <a:endParaRPr lang="en-US" altLang="ja-JP" sz="1400" dirty="0" smtClean="0"/>
          </a:p>
          <a:p>
            <a:r>
              <a:rPr lang="ja-JP" altLang="en-US" sz="1400" dirty="0"/>
              <a:t>　</a:t>
            </a:r>
            <a:r>
              <a:rPr lang="ja-JP" altLang="en-US" sz="1400" dirty="0" smtClean="0"/>
              <a:t>　この</a:t>
            </a:r>
            <a:r>
              <a:rPr lang="ja-JP" altLang="en-US" sz="1400" dirty="0"/>
              <a:t>ことを「物流の</a:t>
            </a:r>
            <a:r>
              <a:rPr lang="en-US" altLang="ja-JP" sz="1400" dirty="0"/>
              <a:t>2024</a:t>
            </a:r>
            <a:r>
              <a:rPr lang="ja-JP" altLang="en-US" sz="1400" dirty="0"/>
              <a:t>年問題」と言われています</a:t>
            </a:r>
            <a:r>
              <a:rPr lang="ja-JP" altLang="en-US" sz="1400" dirty="0" smtClean="0"/>
              <a:t>。</a:t>
            </a:r>
            <a:endParaRPr lang="en-US" altLang="ja-JP" sz="1400" dirty="0" smtClean="0"/>
          </a:p>
          <a:p>
            <a:r>
              <a:rPr lang="ja-JP" altLang="en-US" sz="1400" dirty="0"/>
              <a:t>　</a:t>
            </a:r>
            <a:r>
              <a:rPr lang="ja-JP" altLang="en-US" sz="1400" dirty="0" smtClean="0"/>
              <a:t>　輸送力を保つためには人を多く雇う必要があり、人件費が増大いたします。</a:t>
            </a:r>
            <a:endParaRPr lang="en-US" altLang="ja-JP" sz="1400" dirty="0"/>
          </a:p>
          <a:p>
            <a:r>
              <a:rPr lang="ja-JP" altLang="en-US" sz="1400" dirty="0" smtClean="0"/>
              <a:t>　　また人が雇えない会社は輸送力が減り更なる問題となる可能性もございます。</a:t>
            </a:r>
            <a:endParaRPr lang="en-US" altLang="ja-JP" sz="1400" dirty="0"/>
          </a:p>
          <a:p>
            <a:r>
              <a:rPr lang="ja-JP" altLang="en-US" sz="1400" dirty="0" smtClean="0"/>
              <a:t>各カテゴリーの情況については、次ページ以降で説明いたします。</a:t>
            </a:r>
            <a:endParaRPr lang="en-US" altLang="ja-JP" sz="1400" dirty="0" smtClean="0"/>
          </a:p>
        </p:txBody>
      </p:sp>
      <p:sp>
        <p:nvSpPr>
          <p:cNvPr id="7" name="角丸四角形 23">
            <a:extLst>
              <a:ext uri="{FF2B5EF4-FFF2-40B4-BE49-F238E27FC236}">
                <a16:creationId xmlns:a16="http://schemas.microsoft.com/office/drawing/2014/main" id="{DFA17A31-5C78-4D9C-9CBD-19AECBE64DDD}"/>
              </a:ext>
            </a:extLst>
          </p:cNvPr>
          <p:cNvSpPr/>
          <p:nvPr/>
        </p:nvSpPr>
        <p:spPr>
          <a:xfrm>
            <a:off x="-1880018" y="1437610"/>
            <a:ext cx="1609283" cy="72647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prstClr val="white"/>
                </a:solidFill>
                <a:latin typeface="メイリオ" panose="020B0604030504040204" pitchFamily="50" charset="-128"/>
                <a:ea typeface="メイリオ" panose="020B0604030504040204" pitchFamily="50" charset="-128"/>
              </a:rPr>
              <a:t>為替</a:t>
            </a:r>
            <a:endParaRPr kumimoji="1" lang="en-US" altLang="ja-JP" sz="1200" dirty="0" smtClean="0">
              <a:solidFill>
                <a:prstClr val="white"/>
              </a:solidFill>
              <a:latin typeface="メイリオ" panose="020B0604030504040204" pitchFamily="50" charset="-128"/>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25</a:t>
            </a:r>
            <a:r>
              <a:rPr kumimoji="1" lang="ja-JP" altLang="en-US"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年⇒</a:t>
            </a:r>
            <a:r>
              <a:rPr kumimoji="1" lang="en-US" altLang="ja-JP"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20</a:t>
            </a:r>
            <a:r>
              <a:rPr kumimoji="1" lang="ja-JP" altLang="en-US"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年対比で</a:t>
            </a:r>
            <a:r>
              <a:rPr kumimoji="1" lang="en-US" altLang="ja-JP"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1.44</a:t>
            </a:r>
            <a:r>
              <a:rPr kumimoji="1" lang="ja-JP" altLang="en-US"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倍</a:t>
            </a:r>
            <a:endParaRPr kumimoji="1" lang="en-US" altLang="ja-JP" sz="1200" b="0"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4016800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sz="quarter" idx="11"/>
          </p:nvPr>
        </p:nvSpPr>
        <p:spPr/>
        <p:txBody>
          <a:bodyPr/>
          <a:lstStyle/>
          <a:p>
            <a:r>
              <a:rPr kumimoji="1" lang="ja-JP" altLang="en-US" dirty="0" smtClean="0"/>
              <a:t>ご参考資料</a:t>
            </a:r>
            <a:endParaRPr kumimoji="1" lang="ja-JP" altLang="en-US" dirty="0"/>
          </a:p>
        </p:txBody>
      </p:sp>
      <p:sp>
        <p:nvSpPr>
          <p:cNvPr id="3" name="コンテンツ プレースホルダー 2"/>
          <p:cNvSpPr>
            <a:spLocks noGrp="1"/>
          </p:cNvSpPr>
          <p:nvPr>
            <p:ph sz="quarter" idx="12"/>
          </p:nvPr>
        </p:nvSpPr>
        <p:spPr/>
        <p:txBody>
          <a:bodyPr/>
          <a:lstStyle/>
          <a:p>
            <a:r>
              <a:rPr lang="ja-JP" altLang="ja-JP" dirty="0"/>
              <a:t>≪商品群別の説明</a:t>
            </a:r>
            <a:r>
              <a:rPr lang="ja-JP" altLang="ja-JP" dirty="0" smtClean="0"/>
              <a:t>≫</a:t>
            </a:r>
            <a:endParaRPr lang="ja-JP" altLang="ja-JP" dirty="0"/>
          </a:p>
        </p:txBody>
      </p:sp>
      <p:sp>
        <p:nvSpPr>
          <p:cNvPr id="6" name="角丸四角形 23">
            <a:extLst>
              <a:ext uri="{FF2B5EF4-FFF2-40B4-BE49-F238E27FC236}">
                <a16:creationId xmlns:a16="http://schemas.microsoft.com/office/drawing/2014/main" id="{DFA17A31-5C78-4D9C-9CBD-19AECBE64DDD}"/>
              </a:ext>
            </a:extLst>
          </p:cNvPr>
          <p:cNvSpPr/>
          <p:nvPr/>
        </p:nvSpPr>
        <p:spPr>
          <a:xfrm>
            <a:off x="6154616" y="130807"/>
            <a:ext cx="1609283" cy="39655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prstClr val="white"/>
                </a:solidFill>
                <a:latin typeface="メイリオ" panose="020B0604030504040204" pitchFamily="50" charset="-128"/>
                <a:ea typeface="メイリオ" panose="020B0604030504040204" pitchFamily="50" charset="-128"/>
              </a:rPr>
              <a:t>Appendix</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p:cNvSpPr txBox="1"/>
          <p:nvPr/>
        </p:nvSpPr>
        <p:spPr>
          <a:xfrm>
            <a:off x="160050" y="966546"/>
            <a:ext cx="9418515" cy="5724644"/>
          </a:xfrm>
          <a:prstGeom prst="rect">
            <a:avLst/>
          </a:prstGeom>
          <a:noFill/>
        </p:spPr>
        <p:txBody>
          <a:bodyPr wrap="square" rtlCol="0">
            <a:spAutoFit/>
          </a:bodyPr>
          <a:lstStyle/>
          <a:p>
            <a:r>
              <a:rPr lang="en-US" altLang="ja-JP" sz="1600" dirty="0" smtClean="0"/>
              <a:t>【</a:t>
            </a:r>
            <a:r>
              <a:rPr lang="ja-JP" altLang="en-US" sz="1600" dirty="0" smtClean="0"/>
              <a:t>畜肉類</a:t>
            </a:r>
            <a:r>
              <a:rPr lang="ja-JP" altLang="ja-JP" sz="1600" dirty="0" smtClean="0"/>
              <a:t>】</a:t>
            </a:r>
          </a:p>
          <a:p>
            <a:r>
              <a:rPr lang="en-US" altLang="ja-JP" sz="1400" dirty="0" smtClean="0"/>
              <a:t>1.</a:t>
            </a:r>
            <a:r>
              <a:rPr lang="ja-JP" altLang="en-US" sz="1400" dirty="0" smtClean="0"/>
              <a:t>全体として</a:t>
            </a:r>
            <a:endParaRPr lang="en-US" altLang="ja-JP" sz="1400" dirty="0" smtClean="0"/>
          </a:p>
          <a:p>
            <a:r>
              <a:rPr lang="ja-JP" altLang="en-US" sz="1400" dirty="0"/>
              <a:t>　</a:t>
            </a:r>
            <a:r>
              <a:rPr lang="ja-JP" altLang="en-US" sz="1400" dirty="0" smtClean="0"/>
              <a:t>弊社が提供している畜肉は輸入品が多く、昨今の円安影響を受けやすいカテゴリーとなっております。</a:t>
            </a:r>
            <a:endParaRPr lang="en-US" altLang="ja-JP" sz="1400" dirty="0" smtClean="0"/>
          </a:p>
          <a:p>
            <a:r>
              <a:rPr lang="en-US" altLang="ja-JP" sz="1400" dirty="0" smtClean="0"/>
              <a:t>2.</a:t>
            </a:r>
            <a:r>
              <a:rPr lang="ja-JP" altLang="en-US" sz="1400" dirty="0" smtClean="0"/>
              <a:t>豚肉類</a:t>
            </a:r>
            <a:endParaRPr lang="en-US" altLang="ja-JP" sz="1400" dirty="0" smtClean="0"/>
          </a:p>
          <a:p>
            <a:r>
              <a:rPr lang="ja-JP" altLang="en-US" sz="1400" dirty="0"/>
              <a:t>　</a:t>
            </a:r>
            <a:r>
              <a:rPr lang="ja-JP" altLang="en-US" sz="1400" dirty="0" smtClean="0"/>
              <a:t>給食業界で多く使用する畜種となっておりますが、直近の情勢につきましては下記の通りです。</a:t>
            </a:r>
            <a:endParaRPr lang="en-US" altLang="ja-JP" sz="1400" dirty="0" smtClean="0"/>
          </a:p>
          <a:p>
            <a:r>
              <a:rPr lang="ja-JP" altLang="en-US" sz="1400" dirty="0" smtClean="0"/>
              <a:t>　①スペインで発生したアフリカ豚熱</a:t>
            </a:r>
            <a:endParaRPr lang="en-US" altLang="ja-JP" sz="1400" dirty="0" smtClean="0"/>
          </a:p>
          <a:p>
            <a:r>
              <a:rPr lang="ja-JP" altLang="en-US" sz="1400" dirty="0"/>
              <a:t>　</a:t>
            </a:r>
            <a:r>
              <a:rPr lang="ja-JP" altLang="en-US" sz="1400" dirty="0" smtClean="0"/>
              <a:t>　</a:t>
            </a:r>
            <a:r>
              <a:rPr lang="en-US" altLang="ja-JP" sz="1400" dirty="0" smtClean="0"/>
              <a:t>2025</a:t>
            </a:r>
            <a:r>
              <a:rPr lang="ja-JP" altLang="en-US" sz="1400" dirty="0" smtClean="0"/>
              <a:t>年</a:t>
            </a:r>
            <a:r>
              <a:rPr lang="en-US" altLang="ja-JP" sz="1400" dirty="0" smtClean="0"/>
              <a:t>11</a:t>
            </a:r>
            <a:r>
              <a:rPr lang="ja-JP" altLang="en-US" sz="1400" dirty="0" smtClean="0"/>
              <a:t>月にアフリカ</a:t>
            </a:r>
            <a:r>
              <a:rPr lang="ja-JP" altLang="en-US" sz="1400" dirty="0"/>
              <a:t>豚熱（</a:t>
            </a:r>
            <a:r>
              <a:rPr lang="en-US" altLang="ja-JP" sz="1400" dirty="0"/>
              <a:t>ASF</a:t>
            </a:r>
            <a:r>
              <a:rPr lang="en-US" altLang="ja-JP" sz="1400" dirty="0" smtClean="0"/>
              <a:t>)</a:t>
            </a:r>
            <a:r>
              <a:rPr lang="ja-JP" altLang="en-US" sz="1400" dirty="0" smtClean="0"/>
              <a:t>が発生。ヨーロッパ</a:t>
            </a:r>
            <a:r>
              <a:rPr lang="ja-JP" altLang="en-US" sz="1400" dirty="0"/>
              <a:t>をはじめ多く</a:t>
            </a:r>
            <a:r>
              <a:rPr lang="ja-JP" altLang="en-US" sz="1400" dirty="0" smtClean="0"/>
              <a:t>国が当該国からの輸入停止措置実施中。</a:t>
            </a:r>
            <a:endParaRPr lang="en-US" altLang="ja-JP" sz="1400" dirty="0"/>
          </a:p>
          <a:p>
            <a:r>
              <a:rPr lang="ja-JP" altLang="en-US" sz="1400" dirty="0" smtClean="0"/>
              <a:t>　　日本も例外なく一時輸入停止措置を実施。直近での輸入再開は目途が立たず国内在庫への影響は甚大です。</a:t>
            </a:r>
            <a:endParaRPr lang="en-US" altLang="ja-JP" sz="1400" dirty="0" smtClean="0"/>
          </a:p>
          <a:p>
            <a:r>
              <a:rPr lang="ja-JP" altLang="en-US" sz="1400" dirty="0"/>
              <a:t>　</a:t>
            </a:r>
            <a:r>
              <a:rPr lang="ja-JP" altLang="en-US" sz="1400" dirty="0" smtClean="0"/>
              <a:t>　</a:t>
            </a:r>
            <a:r>
              <a:rPr lang="ja-JP" altLang="en-US" sz="1400" dirty="0"/>
              <a:t>日本</a:t>
            </a:r>
            <a:r>
              <a:rPr lang="ja-JP" altLang="en-US" sz="1400" dirty="0" smtClean="0"/>
              <a:t>国内に輸入される冷凍豚肉の</a:t>
            </a:r>
            <a:r>
              <a:rPr lang="ja-JP" altLang="en-US" sz="1400" dirty="0"/>
              <a:t>約</a:t>
            </a:r>
            <a:r>
              <a:rPr lang="en-US" altLang="ja-JP" sz="1400" dirty="0"/>
              <a:t>30</a:t>
            </a:r>
            <a:r>
              <a:rPr lang="ja-JP" altLang="en-US" sz="1400" dirty="0"/>
              <a:t>％をスペイン産が占めており価格の大幅な高騰が</a:t>
            </a:r>
            <a:r>
              <a:rPr lang="ja-JP" altLang="en-US" sz="1400" dirty="0" smtClean="0"/>
              <a:t>見込まれております。</a:t>
            </a:r>
            <a:endParaRPr lang="en-US" altLang="ja-JP" sz="1400" dirty="0" smtClean="0"/>
          </a:p>
          <a:p>
            <a:r>
              <a:rPr lang="ja-JP" altLang="en-US" sz="1400" dirty="0"/>
              <a:t>　</a:t>
            </a:r>
            <a:r>
              <a:rPr lang="ja-JP" altLang="en-US" sz="1400" dirty="0" smtClean="0"/>
              <a:t>②ブラジル原料の高騰</a:t>
            </a:r>
            <a:endParaRPr lang="en-US" altLang="ja-JP" sz="1400" dirty="0" smtClean="0"/>
          </a:p>
          <a:p>
            <a:r>
              <a:rPr lang="ja-JP" altLang="en-US" sz="1400" dirty="0"/>
              <a:t>　</a:t>
            </a:r>
            <a:r>
              <a:rPr lang="ja-JP" altLang="en-US" sz="1400" dirty="0" smtClean="0"/>
              <a:t>　今回の</a:t>
            </a:r>
            <a:r>
              <a:rPr lang="ja-JP" altLang="en-US" sz="1400" dirty="0"/>
              <a:t>スペイン</a:t>
            </a:r>
            <a:r>
              <a:rPr lang="en-US" altLang="ja-JP" sz="1400" dirty="0"/>
              <a:t>ASF</a:t>
            </a:r>
            <a:r>
              <a:rPr lang="ja-JP" altLang="en-US" sz="1400" dirty="0"/>
              <a:t>発生を受け、代替供給先候補と</a:t>
            </a:r>
            <a:r>
              <a:rPr lang="ja-JP" altLang="en-US" sz="1400" dirty="0" smtClean="0"/>
              <a:t>して日本含め</a:t>
            </a:r>
            <a:r>
              <a:rPr lang="ja-JP" altLang="en-US" sz="1400" dirty="0"/>
              <a:t>各国から需要が急増する可能性が</a:t>
            </a:r>
            <a:r>
              <a:rPr lang="ja-JP" altLang="en-US" sz="1400" dirty="0" smtClean="0"/>
              <a:t>高いです。 </a:t>
            </a:r>
            <a:endParaRPr lang="en-US" altLang="ja-JP" sz="1400" dirty="0"/>
          </a:p>
          <a:p>
            <a:r>
              <a:rPr lang="ja-JP" altLang="en-US" sz="1400" dirty="0" smtClean="0"/>
              <a:t>　　それ</a:t>
            </a:r>
            <a:r>
              <a:rPr lang="ja-JP" altLang="en-US" sz="1400" dirty="0"/>
              <a:t>に伴い</a:t>
            </a:r>
            <a:r>
              <a:rPr lang="ja-JP" altLang="en-US" sz="1400" dirty="0" smtClean="0"/>
              <a:t>相場も大幅に上昇する見通しです。</a:t>
            </a:r>
            <a:endParaRPr lang="en-US" altLang="ja-JP" sz="1400" dirty="0" smtClean="0"/>
          </a:p>
          <a:p>
            <a:r>
              <a:rPr lang="ja-JP" altLang="en-US" sz="1400" dirty="0"/>
              <a:t>　③</a:t>
            </a:r>
            <a:r>
              <a:rPr lang="ja-JP" altLang="en-US" sz="1400" dirty="0" smtClean="0"/>
              <a:t>北中南米エリアのワーカー不足</a:t>
            </a:r>
            <a:endParaRPr lang="en-US" altLang="ja-JP" sz="1400" dirty="0" smtClean="0"/>
          </a:p>
          <a:p>
            <a:r>
              <a:rPr lang="ja-JP" altLang="en-US" sz="1400" dirty="0"/>
              <a:t>　</a:t>
            </a:r>
            <a:r>
              <a:rPr lang="ja-JP" altLang="en-US" sz="1400" dirty="0" smtClean="0"/>
              <a:t>　食品関係より給与や待遇を含め環境のよい自動車産業へ転職するワーカーが増えている為、慢性的な人手不足</a:t>
            </a:r>
            <a:endParaRPr lang="en-US" altLang="ja-JP" sz="1400" dirty="0" smtClean="0"/>
          </a:p>
          <a:p>
            <a:r>
              <a:rPr lang="ja-JP" altLang="en-US" sz="1400" dirty="0" smtClean="0"/>
              <a:t>　　に陥っている。また、価格が安い割に仕事が細かい日本向け</a:t>
            </a:r>
            <a:r>
              <a:rPr lang="ja-JP" altLang="en-US" sz="1400" dirty="0"/>
              <a:t>は</a:t>
            </a:r>
            <a:r>
              <a:rPr lang="ja-JP" altLang="en-US" sz="1400" dirty="0" smtClean="0"/>
              <a:t>不人気。価格高騰の要因となっています。</a:t>
            </a:r>
            <a:endParaRPr lang="en-US" altLang="ja-JP" sz="1400" dirty="0" smtClean="0"/>
          </a:p>
          <a:p>
            <a:r>
              <a:rPr lang="en-US" altLang="ja-JP" sz="1400" dirty="0" smtClean="0"/>
              <a:t>3</a:t>
            </a:r>
            <a:r>
              <a:rPr lang="en-US" altLang="ja-JP" sz="1400" dirty="0"/>
              <a:t>.</a:t>
            </a:r>
            <a:r>
              <a:rPr lang="ja-JP" altLang="en-US" sz="1400" dirty="0"/>
              <a:t>鶏肉類</a:t>
            </a:r>
            <a:endParaRPr lang="en-US" altLang="ja-JP" sz="1400" dirty="0"/>
          </a:p>
          <a:p>
            <a:r>
              <a:rPr lang="ja-JP" altLang="en-US" sz="1400" dirty="0"/>
              <a:t>　①</a:t>
            </a:r>
            <a:r>
              <a:rPr lang="ja-JP" altLang="en-US" sz="1400" dirty="0" smtClean="0"/>
              <a:t>ブラジル原料の高騰</a:t>
            </a:r>
            <a:endParaRPr lang="en-US" altLang="ja-JP" sz="1400" dirty="0" smtClean="0"/>
          </a:p>
          <a:p>
            <a:r>
              <a:rPr lang="ja-JP" altLang="en-US" sz="1400" dirty="0"/>
              <a:t>　　</a:t>
            </a:r>
            <a:r>
              <a:rPr lang="ja-JP" altLang="en-US" sz="1400" dirty="0" smtClean="0"/>
              <a:t>豚肉同様ワーカー不足の影響と他国が高い値段で購入しているため、日本向けの荷物が少なくなり、</a:t>
            </a:r>
            <a:endParaRPr lang="en-US" altLang="ja-JP" sz="1400" dirty="0" smtClean="0"/>
          </a:p>
          <a:p>
            <a:r>
              <a:rPr lang="ja-JP" altLang="en-US" sz="1400" dirty="0"/>
              <a:t>　</a:t>
            </a:r>
            <a:r>
              <a:rPr lang="ja-JP" altLang="en-US" sz="1400" dirty="0" smtClean="0"/>
              <a:t>　</a:t>
            </a:r>
            <a:r>
              <a:rPr lang="en-US" altLang="ja-JP" sz="1400" dirty="0" smtClean="0"/>
              <a:t>2025</a:t>
            </a:r>
            <a:r>
              <a:rPr lang="ja-JP" altLang="en-US" sz="1400" dirty="0" smtClean="0"/>
              <a:t>年</a:t>
            </a:r>
            <a:r>
              <a:rPr lang="en-US" altLang="ja-JP" sz="1400" dirty="0" smtClean="0">
                <a:latin typeface="+mj-ea"/>
              </a:rPr>
              <a:t>10</a:t>
            </a:r>
            <a:r>
              <a:rPr lang="ja-JP" altLang="en-US" sz="1400" dirty="0" smtClean="0">
                <a:latin typeface="+mj-ea"/>
              </a:rPr>
              <a:t>月輸入量は前年比</a:t>
            </a:r>
            <a:r>
              <a:rPr lang="en-US" altLang="ja-JP" sz="1400" dirty="0" smtClean="0">
                <a:latin typeface="+mj-ea"/>
              </a:rPr>
              <a:t>74.9%</a:t>
            </a:r>
            <a:r>
              <a:rPr lang="ja-JP" altLang="en-US" sz="1400" dirty="0" smtClean="0">
                <a:latin typeface="+mj-ea"/>
              </a:rPr>
              <a:t>と大幅減。</a:t>
            </a:r>
            <a:endParaRPr lang="en-US" altLang="ja-JP" sz="1400" dirty="0" smtClean="0">
              <a:latin typeface="+mj-ea"/>
            </a:endParaRPr>
          </a:p>
          <a:p>
            <a:r>
              <a:rPr lang="ja-JP" altLang="en-US" sz="1400" dirty="0">
                <a:latin typeface="+mj-ea"/>
              </a:rPr>
              <a:t>　</a:t>
            </a:r>
            <a:r>
              <a:rPr lang="ja-JP" altLang="en-US" sz="1400" dirty="0" smtClean="0">
                <a:latin typeface="+mj-ea"/>
              </a:rPr>
              <a:t>　</a:t>
            </a:r>
            <a:r>
              <a:rPr lang="en-US" altLang="ja-JP" sz="1400" dirty="0" smtClean="0">
                <a:latin typeface="+mj-ea"/>
              </a:rPr>
              <a:t>2025</a:t>
            </a:r>
            <a:r>
              <a:rPr lang="ja-JP" altLang="en-US" sz="1400" dirty="0">
                <a:latin typeface="+mj-ea"/>
              </a:rPr>
              <a:t>年</a:t>
            </a:r>
            <a:r>
              <a:rPr lang="en-US" altLang="ja-JP" sz="1400" dirty="0">
                <a:latin typeface="+mj-ea"/>
              </a:rPr>
              <a:t>1-10</a:t>
            </a:r>
            <a:r>
              <a:rPr lang="ja-JP" altLang="en-US" sz="1400" dirty="0" smtClean="0">
                <a:latin typeface="+mj-ea"/>
              </a:rPr>
              <a:t>月累計でも総輸入量は前年比</a:t>
            </a:r>
            <a:r>
              <a:rPr lang="en-US" altLang="ja-JP" sz="1400" dirty="0" smtClean="0">
                <a:latin typeface="+mj-ea"/>
              </a:rPr>
              <a:t>90.2%</a:t>
            </a:r>
            <a:r>
              <a:rPr lang="ja-JP" altLang="en-US" sz="1400" dirty="0">
                <a:latin typeface="+mj-ea"/>
              </a:rPr>
              <a:t>と</a:t>
            </a:r>
            <a:r>
              <a:rPr lang="ja-JP" altLang="en-US" sz="1400" dirty="0" smtClean="0">
                <a:latin typeface="+mj-ea"/>
              </a:rPr>
              <a:t>国内での取り合いで</a:t>
            </a:r>
            <a:r>
              <a:rPr lang="ja-JP" altLang="en-US" sz="1400" dirty="0" smtClean="0"/>
              <a:t>価格が高騰してます。</a:t>
            </a:r>
            <a:endParaRPr lang="en-US" altLang="ja-JP" sz="1400" dirty="0" smtClean="0"/>
          </a:p>
          <a:p>
            <a:r>
              <a:rPr lang="ja-JP" altLang="en-US" sz="1400" dirty="0">
                <a:latin typeface="+mj-ea"/>
              </a:rPr>
              <a:t>　</a:t>
            </a:r>
            <a:r>
              <a:rPr lang="ja-JP" altLang="en-US" sz="1400" dirty="0" smtClean="0">
                <a:latin typeface="+mj-ea"/>
              </a:rPr>
              <a:t>　</a:t>
            </a:r>
            <a:r>
              <a:rPr lang="en-US" altLang="ja-JP" sz="1400" dirty="0" smtClean="0">
                <a:latin typeface="+mj-ea"/>
              </a:rPr>
              <a:t>2026</a:t>
            </a:r>
            <a:r>
              <a:rPr lang="ja-JP" altLang="en-US" sz="1400" dirty="0" smtClean="0">
                <a:latin typeface="+mj-ea"/>
              </a:rPr>
              <a:t>年</a:t>
            </a:r>
            <a:r>
              <a:rPr lang="en-US" altLang="ja-JP" sz="1400" dirty="0" smtClean="0">
                <a:latin typeface="+mj-ea"/>
              </a:rPr>
              <a:t>1-2</a:t>
            </a:r>
            <a:r>
              <a:rPr lang="ja-JP" altLang="en-US" sz="1400" dirty="0" smtClean="0">
                <a:latin typeface="+mj-ea"/>
              </a:rPr>
              <a:t>月に日本へ輸出される、鶏モモ肉は前年同月比で</a:t>
            </a:r>
            <a:r>
              <a:rPr lang="en-US" altLang="ja-JP" sz="1400" b="1" u="sng" dirty="0" smtClean="0">
                <a:latin typeface="+mj-ea"/>
              </a:rPr>
              <a:t>1.4</a:t>
            </a:r>
            <a:r>
              <a:rPr lang="ja-JP" altLang="en-US" sz="1400" b="1" u="sng" dirty="0" smtClean="0">
                <a:latin typeface="+mj-ea"/>
              </a:rPr>
              <a:t>倍</a:t>
            </a:r>
            <a:r>
              <a:rPr lang="ja-JP" altLang="en-US" sz="1400" dirty="0" smtClean="0">
                <a:latin typeface="+mj-ea"/>
              </a:rPr>
              <a:t>と高値に推移しております。</a:t>
            </a:r>
            <a:endParaRPr lang="en-US" altLang="ja-JP" sz="1400" dirty="0" smtClean="0">
              <a:latin typeface="+mj-ea"/>
            </a:endParaRPr>
          </a:p>
          <a:p>
            <a:r>
              <a:rPr lang="ja-JP" altLang="en-US" sz="1400" dirty="0">
                <a:latin typeface="+mj-ea"/>
              </a:rPr>
              <a:t>　</a:t>
            </a:r>
            <a:r>
              <a:rPr lang="ja-JP" altLang="en-US" sz="1400" dirty="0" smtClean="0"/>
              <a:t>②タイ原料の高騰</a:t>
            </a:r>
            <a:endParaRPr lang="en-US" altLang="ja-JP" sz="1400" dirty="0" smtClean="0"/>
          </a:p>
          <a:p>
            <a:r>
              <a:rPr lang="ja-JP" altLang="en-US" sz="1400" dirty="0" smtClean="0"/>
              <a:t>　　</a:t>
            </a:r>
            <a:r>
              <a:rPr lang="ja-JP" altLang="en-US" sz="1400" dirty="0" smtClean="0">
                <a:solidFill>
                  <a:srgbClr val="000000"/>
                </a:solidFill>
                <a:latin typeface="Hiragino Kaku Gothic ProN"/>
              </a:rPr>
              <a:t>カンボジア</a:t>
            </a:r>
            <a:r>
              <a:rPr lang="ja-JP" altLang="en-US" sz="1400" dirty="0">
                <a:solidFill>
                  <a:srgbClr val="000000"/>
                </a:solidFill>
                <a:latin typeface="Hiragino Kaku Gothic ProN"/>
              </a:rPr>
              <a:t>と</a:t>
            </a:r>
            <a:r>
              <a:rPr lang="ja-JP" altLang="en-US" sz="1400" dirty="0" smtClean="0">
                <a:solidFill>
                  <a:srgbClr val="000000"/>
                </a:solidFill>
                <a:latin typeface="Hiragino Kaku Gothic ProN"/>
              </a:rPr>
              <a:t>タイ間の国境</a:t>
            </a:r>
            <a:r>
              <a:rPr lang="ja-JP" altLang="en-US" sz="1400" dirty="0">
                <a:solidFill>
                  <a:srgbClr val="000000"/>
                </a:solidFill>
                <a:latin typeface="Hiragino Kaku Gothic ProN"/>
              </a:rPr>
              <a:t>紛争に</a:t>
            </a:r>
            <a:r>
              <a:rPr lang="ja-JP" altLang="en-US" sz="1400" dirty="0" smtClean="0">
                <a:solidFill>
                  <a:srgbClr val="000000"/>
                </a:solidFill>
                <a:latin typeface="Hiragino Kaku Gothic ProN"/>
              </a:rPr>
              <a:t>より主</a:t>
            </a:r>
            <a:r>
              <a:rPr lang="ja-JP" altLang="en-US" sz="1400" dirty="0">
                <a:solidFill>
                  <a:srgbClr val="000000"/>
                </a:solidFill>
                <a:latin typeface="Hiragino Kaku Gothic ProN"/>
              </a:rPr>
              <a:t>なワーカーで</a:t>
            </a:r>
            <a:r>
              <a:rPr lang="ja-JP" altLang="en-US" sz="1400" dirty="0" smtClean="0">
                <a:solidFill>
                  <a:srgbClr val="000000"/>
                </a:solidFill>
                <a:latin typeface="Hiragino Kaku Gothic ProN"/>
              </a:rPr>
              <a:t>あるカンボジア人</a:t>
            </a:r>
            <a:r>
              <a:rPr lang="ja-JP" altLang="en-US" sz="1400" dirty="0">
                <a:solidFill>
                  <a:srgbClr val="000000"/>
                </a:solidFill>
                <a:latin typeface="Hiragino Kaku Gothic ProN"/>
              </a:rPr>
              <a:t>が帰国</a:t>
            </a:r>
            <a:r>
              <a:rPr lang="ja-JP" altLang="en-US" sz="1400" dirty="0" smtClean="0">
                <a:solidFill>
                  <a:srgbClr val="000000"/>
                </a:solidFill>
                <a:latin typeface="Hiragino Kaku Gothic ProN"/>
              </a:rPr>
              <a:t>し生産量が低下しております。</a:t>
            </a:r>
            <a:endParaRPr lang="en-US" altLang="ja-JP" sz="1400" dirty="0" smtClean="0">
              <a:solidFill>
                <a:srgbClr val="000000"/>
              </a:solidFill>
              <a:latin typeface="Hiragino Kaku Gothic ProN"/>
            </a:endParaRPr>
          </a:p>
          <a:p>
            <a:r>
              <a:rPr lang="ja-JP" altLang="en-US" sz="1400" dirty="0">
                <a:solidFill>
                  <a:srgbClr val="000000"/>
                </a:solidFill>
                <a:latin typeface="Hiragino Kaku Gothic ProN"/>
              </a:rPr>
              <a:t>　</a:t>
            </a:r>
            <a:r>
              <a:rPr lang="ja-JP" altLang="en-US" sz="1400" dirty="0" smtClean="0">
                <a:solidFill>
                  <a:srgbClr val="000000"/>
                </a:solidFill>
                <a:latin typeface="Hiragino Kaku Gothic ProN"/>
              </a:rPr>
              <a:t>　また、ブラジルでの価格高騰の影響でタイ産に発注を切替が進んでおり、</a:t>
            </a:r>
            <a:endParaRPr lang="en-US" altLang="ja-JP" sz="1400" dirty="0" smtClean="0">
              <a:solidFill>
                <a:srgbClr val="000000"/>
              </a:solidFill>
              <a:latin typeface="Hiragino Kaku Gothic ProN"/>
            </a:endParaRPr>
          </a:p>
          <a:p>
            <a:r>
              <a:rPr lang="ja-JP" altLang="en-US" sz="1400" dirty="0">
                <a:solidFill>
                  <a:srgbClr val="000000"/>
                </a:solidFill>
                <a:latin typeface="Hiragino Kaku Gothic ProN"/>
              </a:rPr>
              <a:t>　</a:t>
            </a:r>
            <a:r>
              <a:rPr lang="ja-JP" altLang="en-US" sz="1400" dirty="0" smtClean="0">
                <a:solidFill>
                  <a:srgbClr val="000000"/>
                </a:solidFill>
                <a:latin typeface="Hiragino Kaku Gothic ProN"/>
              </a:rPr>
              <a:t>　</a:t>
            </a:r>
            <a:r>
              <a:rPr lang="en-US" altLang="ja-JP" sz="1400" dirty="0" smtClean="0">
                <a:latin typeface="+mj-ea"/>
              </a:rPr>
              <a:t>2025</a:t>
            </a:r>
            <a:r>
              <a:rPr lang="ja-JP" altLang="en-US" sz="1400" dirty="0" smtClean="0">
                <a:latin typeface="+mj-ea"/>
              </a:rPr>
              <a:t>年</a:t>
            </a:r>
            <a:r>
              <a:rPr lang="en-US" altLang="ja-JP" sz="1400" dirty="0" smtClean="0">
                <a:latin typeface="+mj-ea"/>
              </a:rPr>
              <a:t>10</a:t>
            </a:r>
            <a:r>
              <a:rPr lang="ja-JP" altLang="en-US" sz="1400" dirty="0">
                <a:latin typeface="+mj-ea"/>
              </a:rPr>
              <a:t>月</a:t>
            </a:r>
            <a:r>
              <a:rPr lang="ja-JP" altLang="en-US" sz="1400" dirty="0" smtClean="0"/>
              <a:t>は前月比１．２倍と大幅増となり、需要が強くなっているため価格が高騰しております。</a:t>
            </a:r>
            <a:endParaRPr lang="en-US" altLang="ja-JP" sz="1400" dirty="0" smtClean="0"/>
          </a:p>
          <a:p>
            <a:r>
              <a:rPr lang="ja-JP" altLang="en-US" sz="1400" dirty="0">
                <a:solidFill>
                  <a:srgbClr val="222222"/>
                </a:solidFill>
                <a:latin typeface="Hiragino Kaku Gothic ProN"/>
              </a:rPr>
              <a:t>　</a:t>
            </a:r>
            <a:r>
              <a:rPr lang="ja-JP" altLang="en-US" sz="1400" dirty="0" smtClean="0">
                <a:solidFill>
                  <a:srgbClr val="222222"/>
                </a:solidFill>
                <a:latin typeface="Hiragino Kaku Gothic ProN"/>
              </a:rPr>
              <a:t>　</a:t>
            </a:r>
            <a:r>
              <a:rPr lang="en-US" altLang="ja-JP" sz="1400" dirty="0" smtClean="0">
                <a:latin typeface="+mj-ea"/>
              </a:rPr>
              <a:t>2026</a:t>
            </a:r>
            <a:r>
              <a:rPr lang="ja-JP" altLang="en-US" sz="1400" dirty="0" smtClean="0">
                <a:latin typeface="+mj-ea"/>
              </a:rPr>
              <a:t>年</a:t>
            </a:r>
            <a:r>
              <a:rPr lang="en-US" altLang="ja-JP" sz="1400" dirty="0" smtClean="0">
                <a:latin typeface="+mj-ea"/>
              </a:rPr>
              <a:t>2-3</a:t>
            </a:r>
            <a:r>
              <a:rPr lang="ja-JP" altLang="en-US" sz="1400" dirty="0">
                <a:latin typeface="+mj-ea"/>
              </a:rPr>
              <a:t>月に日本へ輸出</a:t>
            </a:r>
            <a:r>
              <a:rPr lang="ja-JP" altLang="en-US" sz="1400" dirty="0" smtClean="0">
                <a:latin typeface="+mj-ea"/>
              </a:rPr>
              <a:t>される、鶏</a:t>
            </a:r>
            <a:r>
              <a:rPr lang="ja-JP" altLang="en-US" sz="1400" dirty="0">
                <a:latin typeface="+mj-ea"/>
              </a:rPr>
              <a:t>モモ肉は前年同月比</a:t>
            </a:r>
            <a:r>
              <a:rPr lang="ja-JP" altLang="en-US" sz="1400" dirty="0" smtClean="0">
                <a:latin typeface="+mj-ea"/>
              </a:rPr>
              <a:t>で</a:t>
            </a:r>
            <a:r>
              <a:rPr lang="en-US" altLang="ja-JP" sz="1400" b="1" u="sng" dirty="0" smtClean="0">
                <a:latin typeface="+mj-ea"/>
              </a:rPr>
              <a:t>1.21</a:t>
            </a:r>
            <a:r>
              <a:rPr lang="ja-JP" altLang="en-US" sz="1400" b="1" u="sng" dirty="0" smtClean="0">
                <a:latin typeface="+mj-ea"/>
              </a:rPr>
              <a:t>倍</a:t>
            </a:r>
            <a:r>
              <a:rPr lang="ja-JP" altLang="en-US" sz="1400" dirty="0" smtClean="0">
                <a:latin typeface="+mj-ea"/>
              </a:rPr>
              <a:t>と</a:t>
            </a:r>
            <a:r>
              <a:rPr lang="ja-JP" altLang="en-US" sz="1400" dirty="0">
                <a:latin typeface="+mj-ea"/>
              </a:rPr>
              <a:t>高値と</a:t>
            </a:r>
            <a:r>
              <a:rPr lang="ja-JP" altLang="en-US" sz="1400" dirty="0" smtClean="0">
                <a:latin typeface="+mj-ea"/>
              </a:rPr>
              <a:t>高値に推移しております。</a:t>
            </a:r>
            <a:endParaRPr lang="en-US" altLang="ja-JP" sz="1400" dirty="0">
              <a:latin typeface="+mj-ea"/>
            </a:endParaRPr>
          </a:p>
        </p:txBody>
      </p:sp>
    </p:spTree>
    <p:extLst>
      <p:ext uri="{BB962C8B-B14F-4D97-AF65-F5344CB8AC3E}">
        <p14:creationId xmlns:p14="http://schemas.microsoft.com/office/powerpoint/2010/main" val="1552705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1"/>
          <p:cNvSpPr>
            <a:spLocks noGrp="1"/>
          </p:cNvSpPr>
          <p:nvPr>
            <p:ph sz="quarter" idx="11"/>
          </p:nvPr>
        </p:nvSpPr>
        <p:spPr>
          <a:xfrm>
            <a:off x="160058" y="197836"/>
            <a:ext cx="9580842" cy="327273"/>
          </a:xfrm>
        </p:spPr>
        <p:txBody>
          <a:bodyPr/>
          <a:lstStyle/>
          <a:p>
            <a:r>
              <a:rPr kumimoji="1" lang="ja-JP" altLang="en-US" dirty="0" smtClean="0"/>
              <a:t>ご参考資料</a:t>
            </a:r>
            <a:endParaRPr kumimoji="1" lang="ja-JP" altLang="en-US" dirty="0"/>
          </a:p>
        </p:txBody>
      </p:sp>
      <p:sp>
        <p:nvSpPr>
          <p:cNvPr id="13" name="コンテンツ プレースホルダー 2"/>
          <p:cNvSpPr>
            <a:spLocks noGrp="1"/>
          </p:cNvSpPr>
          <p:nvPr>
            <p:ph sz="quarter" idx="12"/>
          </p:nvPr>
        </p:nvSpPr>
        <p:spPr>
          <a:xfrm>
            <a:off x="160058" y="515612"/>
            <a:ext cx="9580842" cy="327273"/>
          </a:xfrm>
        </p:spPr>
        <p:txBody>
          <a:bodyPr/>
          <a:lstStyle/>
          <a:p>
            <a:r>
              <a:rPr lang="ja-JP" altLang="ja-JP" dirty="0"/>
              <a:t>≪商品群別の説明≫</a:t>
            </a:r>
          </a:p>
        </p:txBody>
      </p:sp>
      <p:sp>
        <p:nvSpPr>
          <p:cNvPr id="5" name="角丸四角形 23">
            <a:extLst>
              <a:ext uri="{FF2B5EF4-FFF2-40B4-BE49-F238E27FC236}">
                <a16:creationId xmlns:a16="http://schemas.microsoft.com/office/drawing/2014/main" id="{DFA17A31-5C78-4D9C-9CBD-19AECBE64DDD}"/>
              </a:ext>
            </a:extLst>
          </p:cNvPr>
          <p:cNvSpPr/>
          <p:nvPr/>
        </p:nvSpPr>
        <p:spPr>
          <a:xfrm>
            <a:off x="6154616" y="123187"/>
            <a:ext cx="1609283" cy="39655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prstClr val="white"/>
                </a:solidFill>
                <a:latin typeface="メイリオ" panose="020B0604030504040204" pitchFamily="50" charset="-128"/>
                <a:ea typeface="メイリオ" panose="020B0604030504040204" pitchFamily="50" charset="-128"/>
              </a:rPr>
              <a:t>Appendix</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p:cNvSpPr txBox="1"/>
          <p:nvPr/>
        </p:nvSpPr>
        <p:spPr>
          <a:xfrm>
            <a:off x="160058" y="958361"/>
            <a:ext cx="9418515" cy="5724644"/>
          </a:xfrm>
          <a:prstGeom prst="rect">
            <a:avLst/>
          </a:prstGeom>
          <a:noFill/>
        </p:spPr>
        <p:txBody>
          <a:bodyPr wrap="square" rtlCol="0">
            <a:spAutoFit/>
          </a:bodyPr>
          <a:lstStyle/>
          <a:p>
            <a:r>
              <a:rPr lang="ja-JP" altLang="ja-JP" sz="1600" dirty="0" smtClean="0"/>
              <a:t>【</a:t>
            </a:r>
            <a:r>
              <a:rPr lang="ja-JP" altLang="ja-JP" sz="1600" dirty="0"/>
              <a:t>魚切身】</a:t>
            </a:r>
          </a:p>
          <a:p>
            <a:pPr lvl="0"/>
            <a:r>
              <a:rPr lang="en-US" altLang="ja-JP" sz="1400" dirty="0"/>
              <a:t>1.</a:t>
            </a:r>
            <a:r>
              <a:rPr lang="ja-JP" altLang="ja-JP" sz="1400" dirty="0"/>
              <a:t>全体として</a:t>
            </a:r>
            <a:endParaRPr lang="en-US" altLang="ja-JP" sz="1400" dirty="0"/>
          </a:p>
          <a:p>
            <a:pPr lvl="0"/>
            <a:r>
              <a:rPr lang="ja-JP" altLang="en-US" sz="1400" dirty="0"/>
              <a:t>　水産魚類全体として漁期が年</a:t>
            </a:r>
            <a:r>
              <a:rPr lang="en-US" altLang="ja-JP" sz="1400" dirty="0"/>
              <a:t>1</a:t>
            </a:r>
            <a:r>
              <a:rPr lang="ja-JP" altLang="en-US" sz="1400" dirty="0"/>
              <a:t>回の魚種が</a:t>
            </a:r>
            <a:r>
              <a:rPr lang="ja-JP" altLang="en-US" sz="1400" dirty="0" smtClean="0"/>
              <a:t>多く買い付けは世界各国同時期となっている。</a:t>
            </a:r>
            <a:endParaRPr lang="en-US" altLang="ja-JP" sz="1400" dirty="0" smtClean="0"/>
          </a:p>
          <a:p>
            <a:pPr lvl="0"/>
            <a:r>
              <a:rPr lang="ja-JP" altLang="en-US" sz="1400" dirty="0" smtClean="0"/>
              <a:t>　原料の買い付けでの提示価格は＄価格である為、為替影響が製品価格に大きくかかわる</a:t>
            </a:r>
            <a:r>
              <a:rPr lang="ja-JP" altLang="en-US" sz="1400" dirty="0"/>
              <a:t>。</a:t>
            </a:r>
            <a:endParaRPr lang="en-US" altLang="ja-JP" sz="1400" dirty="0"/>
          </a:p>
          <a:p>
            <a:pPr lvl="0"/>
            <a:r>
              <a:rPr lang="ja-JP" altLang="en-US" sz="1400" dirty="0"/>
              <a:t>　</a:t>
            </a:r>
            <a:r>
              <a:rPr lang="ja-JP" altLang="en-US" sz="1400" dirty="0" smtClean="0"/>
              <a:t>また諸外国</a:t>
            </a:r>
            <a:r>
              <a:rPr lang="ja-JP" altLang="en-US" sz="1400" dirty="0"/>
              <a:t>の水産物に対する食</a:t>
            </a:r>
            <a:r>
              <a:rPr lang="ja-JP" altLang="en-US" sz="1400" dirty="0" smtClean="0"/>
              <a:t>意識変化</a:t>
            </a:r>
            <a:r>
              <a:rPr lang="ja-JP" altLang="en-US" sz="1400" dirty="0"/>
              <a:t>により購買量が増加しており、原料、製品共に</a:t>
            </a:r>
            <a:r>
              <a:rPr lang="ja-JP" altLang="en-US" sz="1400" dirty="0" smtClean="0"/>
              <a:t>為替影響含めて、日本が　　</a:t>
            </a:r>
            <a:endParaRPr lang="en-US" altLang="ja-JP" sz="1400" dirty="0" smtClean="0"/>
          </a:p>
          <a:p>
            <a:r>
              <a:rPr lang="ja-JP" altLang="en-US" sz="1400" dirty="0"/>
              <a:t>　</a:t>
            </a:r>
            <a:r>
              <a:rPr lang="ja-JP" altLang="en-US" sz="1400" dirty="0" smtClean="0"/>
              <a:t>買い負ける（日本国内で販売できる上限値ごろがある）ことが顕著化している。</a:t>
            </a:r>
            <a:endParaRPr lang="en-US" altLang="ja-JP" sz="1400" dirty="0"/>
          </a:p>
          <a:p>
            <a:pPr lvl="0"/>
            <a:r>
              <a:rPr lang="ja-JP" altLang="en-US" sz="1400" dirty="0" smtClean="0"/>
              <a:t>　中国</a:t>
            </a:r>
            <a:r>
              <a:rPr lang="ja-JP" altLang="en-US" sz="1400" dirty="0"/>
              <a:t>製造を主とした日本独自の規格（骨なし</a:t>
            </a:r>
            <a:r>
              <a:rPr lang="ja-JP" altLang="en-US" sz="1400" dirty="0" smtClean="0"/>
              <a:t>加工</a:t>
            </a:r>
            <a:r>
              <a:rPr lang="ja-JP" altLang="en-US" sz="1400" dirty="0"/>
              <a:t>等</a:t>
            </a:r>
            <a:r>
              <a:rPr lang="ja-JP" altLang="en-US" sz="1400" dirty="0" smtClean="0"/>
              <a:t>）</a:t>
            </a:r>
            <a:r>
              <a:rPr lang="ja-JP" altLang="en-US" sz="1400" dirty="0"/>
              <a:t>に対する製造コスト</a:t>
            </a:r>
            <a:r>
              <a:rPr lang="ja-JP" altLang="en-US" sz="1400" dirty="0" smtClean="0"/>
              <a:t>は、工員</a:t>
            </a:r>
            <a:r>
              <a:rPr lang="ja-JP" altLang="en-US" sz="1400" dirty="0"/>
              <a:t>の</a:t>
            </a:r>
            <a:r>
              <a:rPr lang="ja-JP" altLang="en-US" sz="1400" dirty="0" smtClean="0"/>
              <a:t>賃金</a:t>
            </a:r>
            <a:r>
              <a:rPr lang="en-US" altLang="ja-JP" sz="1400" dirty="0" smtClean="0"/>
              <a:t>/</a:t>
            </a:r>
            <a:r>
              <a:rPr lang="ja-JP" altLang="en-US" sz="1400" dirty="0" smtClean="0"/>
              <a:t>水光熱費</a:t>
            </a:r>
            <a:r>
              <a:rPr lang="en-US" altLang="ja-JP" sz="1400" dirty="0" smtClean="0"/>
              <a:t>/</a:t>
            </a:r>
            <a:r>
              <a:rPr lang="ja-JP" altLang="en-US" sz="1400" dirty="0" smtClean="0"/>
              <a:t>物流費等の</a:t>
            </a:r>
            <a:endParaRPr lang="en-US" altLang="ja-JP" sz="1400" dirty="0" smtClean="0"/>
          </a:p>
          <a:p>
            <a:pPr lvl="0"/>
            <a:r>
              <a:rPr lang="ja-JP" altLang="en-US" sz="1400" dirty="0"/>
              <a:t>　</a:t>
            </a:r>
            <a:r>
              <a:rPr lang="ja-JP" altLang="en-US" sz="1400" dirty="0" smtClean="0"/>
              <a:t>高騰を受け上昇傾向が継続している。　　　　　　　</a:t>
            </a:r>
            <a:r>
              <a:rPr lang="ja-JP" altLang="en-US" sz="1400" dirty="0"/>
              <a:t>　</a:t>
            </a:r>
            <a:endParaRPr lang="en-US" altLang="ja-JP" sz="1400" dirty="0" smtClean="0"/>
          </a:p>
          <a:p>
            <a:pPr lvl="0"/>
            <a:r>
              <a:rPr lang="en-US" altLang="ja-JP" sz="1400" dirty="0" smtClean="0"/>
              <a:t>2</a:t>
            </a:r>
            <a:r>
              <a:rPr lang="en-US" altLang="ja-JP" sz="1400" dirty="0"/>
              <a:t>.</a:t>
            </a:r>
            <a:r>
              <a:rPr lang="ja-JP" altLang="en-US" sz="1400" dirty="0"/>
              <a:t>白鮭</a:t>
            </a:r>
            <a:br>
              <a:rPr lang="ja-JP" altLang="en-US" sz="1400" dirty="0"/>
            </a:br>
            <a:r>
              <a:rPr lang="ja-JP" altLang="en-US" sz="1400" dirty="0"/>
              <a:t>　国内水揚げ「秋鮭」</a:t>
            </a:r>
            <a:r>
              <a:rPr lang="ja-JP" altLang="en-US" sz="1400" dirty="0" smtClean="0"/>
              <a:t>は不漁であった昨年度</a:t>
            </a:r>
            <a:r>
              <a:rPr lang="ja-JP" altLang="en-US" sz="1400" dirty="0"/>
              <a:t>の約</a:t>
            </a:r>
            <a:r>
              <a:rPr lang="en-US" altLang="ja-JP" sz="1400" dirty="0" smtClean="0"/>
              <a:t>65</a:t>
            </a:r>
            <a:r>
              <a:rPr lang="ja-JP" altLang="en-US" sz="1400" dirty="0" smtClean="0"/>
              <a:t>％</a:t>
            </a:r>
            <a:r>
              <a:rPr lang="ja-JP" altLang="en-US" sz="1400" dirty="0"/>
              <a:t>の</a:t>
            </a:r>
            <a:r>
              <a:rPr lang="ja-JP" altLang="en-US" sz="1400" dirty="0" smtClean="0"/>
              <a:t>漁獲量（</a:t>
            </a:r>
            <a:r>
              <a:rPr lang="en-US" altLang="ja-JP" sz="1400" dirty="0" smtClean="0"/>
              <a:t>24</a:t>
            </a:r>
            <a:r>
              <a:rPr lang="ja-JP" altLang="en-US" sz="1400" dirty="0" smtClean="0"/>
              <a:t>年</a:t>
            </a:r>
            <a:r>
              <a:rPr lang="en-US" altLang="ja-JP" sz="1400" dirty="0" smtClean="0"/>
              <a:t>1,770</a:t>
            </a:r>
            <a:r>
              <a:rPr lang="ja-JP" altLang="en-US" sz="1400" dirty="0" smtClean="0"/>
              <a:t>万尾→</a:t>
            </a:r>
            <a:r>
              <a:rPr lang="en-US" altLang="ja-JP" sz="1400" dirty="0" smtClean="0"/>
              <a:t>25</a:t>
            </a:r>
            <a:r>
              <a:rPr lang="ja-JP" altLang="en-US" sz="1400" dirty="0" smtClean="0"/>
              <a:t>年</a:t>
            </a:r>
            <a:r>
              <a:rPr lang="en-US" altLang="ja-JP" sz="1400" dirty="0" smtClean="0"/>
              <a:t>1,141</a:t>
            </a:r>
            <a:r>
              <a:rPr lang="ja-JP" altLang="en-US" sz="1400" dirty="0" smtClean="0"/>
              <a:t>万尾）で魚卵含め</a:t>
            </a:r>
            <a:endParaRPr lang="en-US" altLang="ja-JP" sz="1400" dirty="0" smtClean="0"/>
          </a:p>
          <a:p>
            <a:pPr lvl="0"/>
            <a:r>
              <a:rPr lang="ja-JP" altLang="en-US" sz="1400" dirty="0"/>
              <a:t>　</a:t>
            </a:r>
            <a:r>
              <a:rPr lang="ja-JP" altLang="en-US" sz="1400" dirty="0" smtClean="0"/>
              <a:t>大幅に価格上昇。ロシア</a:t>
            </a:r>
            <a:r>
              <a:rPr lang="en-US" altLang="ja-JP" sz="1400" dirty="0" smtClean="0"/>
              <a:t>/</a:t>
            </a:r>
            <a:r>
              <a:rPr lang="ja-JP" altLang="en-US" sz="1400" dirty="0" smtClean="0"/>
              <a:t>アメリカ産においても</a:t>
            </a:r>
            <a:r>
              <a:rPr lang="en-US" altLang="ja-JP" sz="1400" dirty="0" smtClean="0"/>
              <a:t>23</a:t>
            </a:r>
            <a:r>
              <a:rPr lang="ja-JP" altLang="en-US" sz="1400" dirty="0" smtClean="0"/>
              <a:t>年頃より水揚げが減少しており、自国消費以外の他国販売分　　</a:t>
            </a:r>
            <a:r>
              <a:rPr lang="ja-JP" altLang="en-US" sz="1400" dirty="0"/>
              <a:t>　</a:t>
            </a:r>
            <a:endParaRPr lang="en-US" altLang="ja-JP" sz="1400" dirty="0" smtClean="0"/>
          </a:p>
          <a:p>
            <a:r>
              <a:rPr lang="ja-JP" altLang="en-US" sz="1400" dirty="0"/>
              <a:t>　</a:t>
            </a:r>
            <a:r>
              <a:rPr lang="ja-JP" altLang="en-US" sz="1400" dirty="0" smtClean="0"/>
              <a:t>が潤沢に提供できなくなった事で価格高騰につながっている。</a:t>
            </a:r>
            <a:r>
              <a:rPr lang="en-US" altLang="ja-JP" sz="1400" dirty="0" smtClean="0"/>
              <a:t>26</a:t>
            </a:r>
            <a:r>
              <a:rPr lang="ja-JP" altLang="en-US" sz="1400" dirty="0" smtClean="0"/>
              <a:t>年度切身価格予想</a:t>
            </a:r>
            <a:r>
              <a:rPr lang="en-US" altLang="ja-JP" sz="1400" dirty="0" smtClean="0"/>
              <a:t>…</a:t>
            </a:r>
            <a:r>
              <a:rPr lang="ja-JP" altLang="en-US" sz="1400" dirty="0" smtClean="0"/>
              <a:t>前年比</a:t>
            </a:r>
            <a:r>
              <a:rPr lang="en-US" altLang="ja-JP" sz="1400" b="1" u="sng" dirty="0" smtClean="0"/>
              <a:t>1.4</a:t>
            </a:r>
            <a:r>
              <a:rPr lang="ja-JP" altLang="en-US" sz="1400" b="1" u="sng" dirty="0" smtClean="0"/>
              <a:t>倍</a:t>
            </a:r>
            <a:r>
              <a:rPr lang="ja-JP" altLang="en-US" sz="1400" dirty="0" smtClean="0"/>
              <a:t>。</a:t>
            </a:r>
            <a:endParaRPr lang="en-US" altLang="ja-JP" sz="1400" dirty="0" smtClean="0"/>
          </a:p>
          <a:p>
            <a:r>
              <a:rPr lang="en-US" altLang="ja-JP" sz="1400" dirty="0" smtClean="0"/>
              <a:t>3</a:t>
            </a:r>
            <a:r>
              <a:rPr lang="en-US" altLang="ja-JP" sz="1400" dirty="0"/>
              <a:t>.</a:t>
            </a:r>
            <a:r>
              <a:rPr lang="ja-JP" altLang="en-US" sz="1400" dirty="0"/>
              <a:t>鯖</a:t>
            </a:r>
            <a:br>
              <a:rPr lang="ja-JP" altLang="en-US" sz="1400" dirty="0"/>
            </a:br>
            <a:r>
              <a:rPr lang="ja-JP" altLang="en-US" sz="1400" dirty="0"/>
              <a:t>　</a:t>
            </a:r>
            <a:r>
              <a:rPr lang="en-US" altLang="ja-JP" sz="1400" dirty="0"/>
              <a:t>EU</a:t>
            </a:r>
            <a:r>
              <a:rPr lang="ja-JP" altLang="en-US" sz="1400" dirty="0" smtClean="0"/>
              <a:t>全体の大西洋鯖の</a:t>
            </a:r>
            <a:r>
              <a:rPr lang="ja-JP" altLang="en-US" sz="1400" dirty="0"/>
              <a:t>漁獲実績</a:t>
            </a:r>
            <a:r>
              <a:rPr lang="ja-JP" altLang="en-US" sz="1400" dirty="0" smtClean="0"/>
              <a:t>は</a:t>
            </a:r>
            <a:r>
              <a:rPr lang="en-US" altLang="ja-JP" sz="1400" dirty="0"/>
              <a:t>20-23</a:t>
            </a:r>
            <a:r>
              <a:rPr lang="ja-JP" altLang="en-US" sz="1400" dirty="0"/>
              <a:t>年</a:t>
            </a:r>
            <a:r>
              <a:rPr lang="en-US" altLang="ja-JP" sz="1400" dirty="0" smtClean="0"/>
              <a:t>120-105</a:t>
            </a:r>
            <a:r>
              <a:rPr lang="ja-JP" altLang="en-US" sz="1400" dirty="0" smtClean="0"/>
              <a:t>万㌧</a:t>
            </a:r>
            <a:r>
              <a:rPr lang="en-US" altLang="ja-JP" sz="1400" dirty="0" smtClean="0"/>
              <a:t>24</a:t>
            </a:r>
            <a:r>
              <a:rPr lang="ja-JP" altLang="en-US" sz="1400" dirty="0"/>
              <a:t>年</a:t>
            </a:r>
            <a:r>
              <a:rPr lang="en-US" altLang="ja-JP" sz="1400" dirty="0"/>
              <a:t>90</a:t>
            </a:r>
            <a:r>
              <a:rPr lang="ja-JP" altLang="en-US" sz="1400" dirty="0" smtClean="0"/>
              <a:t>万㌧で推移。</a:t>
            </a:r>
            <a:r>
              <a:rPr lang="en-US" altLang="ja-JP" sz="1400" dirty="0" smtClean="0"/>
              <a:t>25</a:t>
            </a:r>
            <a:r>
              <a:rPr lang="ja-JP" altLang="en-US" sz="1400" dirty="0" smtClean="0"/>
              <a:t>年</a:t>
            </a:r>
            <a:r>
              <a:rPr lang="ja-JP" altLang="en-US" sz="1400" dirty="0"/>
              <a:t>漁獲枠は</a:t>
            </a:r>
            <a:r>
              <a:rPr lang="en-US" altLang="ja-JP" sz="1400" dirty="0"/>
              <a:t>76</a:t>
            </a:r>
            <a:r>
              <a:rPr lang="ja-JP" altLang="en-US" sz="1400" dirty="0"/>
              <a:t>万㌧と</a:t>
            </a:r>
            <a:r>
              <a:rPr lang="ja-JP" altLang="en-US" sz="1400" dirty="0" smtClean="0"/>
              <a:t>大幅減。</a:t>
            </a:r>
            <a:endParaRPr lang="en-US" altLang="ja-JP" sz="1400" dirty="0"/>
          </a:p>
          <a:p>
            <a:r>
              <a:rPr lang="ja-JP" altLang="en-US" sz="1400" dirty="0" smtClean="0"/>
              <a:t>　</a:t>
            </a:r>
            <a:r>
              <a:rPr lang="en-US" altLang="ja-JP" sz="1400" dirty="0" smtClean="0"/>
              <a:t>26</a:t>
            </a:r>
            <a:r>
              <a:rPr lang="ja-JP" altLang="en-US" sz="1400" dirty="0" smtClean="0"/>
              <a:t>年度について資源</a:t>
            </a:r>
            <a:r>
              <a:rPr lang="ja-JP" altLang="en-US" sz="1400" dirty="0"/>
              <a:t>管理を行う</a:t>
            </a:r>
            <a:r>
              <a:rPr lang="en-US" altLang="ja-JP" sz="1400" dirty="0" smtClean="0"/>
              <a:t>ICES</a:t>
            </a:r>
            <a:r>
              <a:rPr lang="ja-JP" altLang="en-US" sz="1400" dirty="0" smtClean="0"/>
              <a:t>が大西洋鯖の漁獲枠</a:t>
            </a:r>
            <a:r>
              <a:rPr lang="ja-JP" altLang="en-US" sz="1400" dirty="0"/>
              <a:t>を</a:t>
            </a:r>
            <a:r>
              <a:rPr lang="en-US" altLang="ja-JP" sz="1400" dirty="0"/>
              <a:t>25/26</a:t>
            </a:r>
            <a:r>
              <a:rPr lang="ja-JP" altLang="en-US" sz="1400" dirty="0" smtClean="0"/>
              <a:t>年比約</a:t>
            </a:r>
            <a:r>
              <a:rPr lang="en-US" altLang="ja-JP" sz="1400" dirty="0" smtClean="0"/>
              <a:t>70</a:t>
            </a:r>
            <a:r>
              <a:rPr lang="ja-JP" altLang="en-US" sz="1400" dirty="0" smtClean="0"/>
              <a:t>％削減とした勧告を出している。</a:t>
            </a:r>
            <a:endParaRPr lang="en-US" altLang="ja-JP" sz="1400" dirty="0" smtClean="0"/>
          </a:p>
          <a:p>
            <a:r>
              <a:rPr lang="ja-JP" altLang="en-US" sz="1400" dirty="0"/>
              <a:t>　</a:t>
            </a:r>
            <a:r>
              <a:rPr lang="ja-JP" altLang="en-US" sz="1400" dirty="0" smtClean="0"/>
              <a:t>勧告影響で現地原料価格（水揚げしたそのままの魚）は今期の約</a:t>
            </a:r>
            <a:r>
              <a:rPr lang="en-US" altLang="ja-JP" sz="1400" dirty="0" smtClean="0"/>
              <a:t>1.8</a:t>
            </a:r>
            <a:r>
              <a:rPr lang="ja-JP" altLang="en-US" sz="1400" dirty="0" smtClean="0"/>
              <a:t>倍前後まで高騰している。　　　　　　　　　　　　　　　　　　　　　　　　　　　　　　　　　　　　　　　　　　　　　　　　　　　　　　　　　　　　　　　　</a:t>
            </a:r>
            <a:endParaRPr lang="en-US" altLang="ja-JP" sz="1400" dirty="0"/>
          </a:p>
          <a:p>
            <a:r>
              <a:rPr lang="ja-JP" altLang="en-US" sz="1400" b="1" dirty="0">
                <a:solidFill>
                  <a:srgbClr val="FF0000"/>
                </a:solidFill>
              </a:rPr>
              <a:t>　</a:t>
            </a:r>
            <a:r>
              <a:rPr lang="ja-JP" altLang="en-US" sz="1400" dirty="0"/>
              <a:t>国産</a:t>
            </a:r>
            <a:r>
              <a:rPr lang="ja-JP" altLang="en-US" sz="1400" dirty="0" smtClean="0"/>
              <a:t>鯖（太平洋鯖）は漁獲量減少が止まらない。資源確保の為水産庁ステークホルダーで</a:t>
            </a:r>
            <a:r>
              <a:rPr lang="en-US" altLang="ja-JP" sz="1400" dirty="0" smtClean="0"/>
              <a:t>25</a:t>
            </a:r>
            <a:r>
              <a:rPr lang="ja-JP" altLang="en-US" sz="1400" dirty="0" smtClean="0"/>
              <a:t>年度枠は</a:t>
            </a:r>
            <a:r>
              <a:rPr lang="en-US" altLang="ja-JP" sz="1400" dirty="0" smtClean="0"/>
              <a:t>24</a:t>
            </a:r>
            <a:r>
              <a:rPr lang="ja-JP" altLang="en-US" sz="1400" dirty="0" smtClean="0"/>
              <a:t>年度比　　　</a:t>
            </a:r>
            <a:r>
              <a:rPr lang="ja-JP" altLang="en-US" sz="1400" dirty="0"/>
              <a:t>　</a:t>
            </a:r>
            <a:r>
              <a:rPr lang="ja-JP" altLang="en-US" sz="1400" dirty="0" smtClean="0"/>
              <a:t>　　　　　　　</a:t>
            </a:r>
            <a:endParaRPr lang="en-US" altLang="ja-JP" sz="1400" dirty="0" smtClean="0"/>
          </a:p>
          <a:p>
            <a:r>
              <a:rPr lang="ja-JP" altLang="en-US" sz="1400" dirty="0"/>
              <a:t>　約</a:t>
            </a:r>
            <a:r>
              <a:rPr lang="en-US" altLang="ja-JP" sz="1400" dirty="0"/>
              <a:t>6</a:t>
            </a:r>
            <a:r>
              <a:rPr lang="ja-JP" altLang="en-US" sz="1400" dirty="0"/>
              <a:t>割減</a:t>
            </a:r>
            <a:r>
              <a:rPr lang="ja-JP" altLang="en-US" sz="1400" dirty="0" smtClean="0"/>
              <a:t>と</a:t>
            </a:r>
            <a:r>
              <a:rPr lang="ja-JP" altLang="en-US" sz="1400" dirty="0"/>
              <a:t>なる</a:t>
            </a:r>
            <a:r>
              <a:rPr lang="en-US" altLang="ja-JP" sz="1400" dirty="0"/>
              <a:t>13.9</a:t>
            </a:r>
            <a:r>
              <a:rPr lang="ja-JP" altLang="en-US" sz="1400" dirty="0"/>
              <a:t>万㌧</a:t>
            </a:r>
            <a:r>
              <a:rPr lang="ja-JP" altLang="en-US" sz="1400" dirty="0" smtClean="0"/>
              <a:t>とした</a:t>
            </a:r>
            <a:r>
              <a:rPr lang="ja-JP" altLang="en-US" sz="1400" dirty="0"/>
              <a:t>（</a:t>
            </a:r>
            <a:r>
              <a:rPr lang="en-US" altLang="ja-JP" sz="1400" dirty="0"/>
              <a:t>25</a:t>
            </a:r>
            <a:r>
              <a:rPr lang="ja-JP" altLang="en-US" sz="1400" dirty="0"/>
              <a:t>年</a:t>
            </a:r>
            <a:r>
              <a:rPr lang="en-US" altLang="ja-JP" sz="1400" dirty="0"/>
              <a:t>7</a:t>
            </a:r>
            <a:r>
              <a:rPr lang="ja-JP" altLang="en-US" sz="1400" dirty="0" smtClean="0"/>
              <a:t>月</a:t>
            </a:r>
            <a:r>
              <a:rPr lang="ja-JP" altLang="en-US" sz="1400" dirty="0"/>
              <a:t>～</a:t>
            </a:r>
            <a:r>
              <a:rPr lang="en-US" altLang="ja-JP" sz="1400" dirty="0"/>
              <a:t>26</a:t>
            </a:r>
            <a:r>
              <a:rPr lang="ja-JP" altLang="en-US" sz="1400" dirty="0"/>
              <a:t>年</a:t>
            </a:r>
            <a:r>
              <a:rPr lang="en-US" altLang="ja-JP" sz="1400" dirty="0"/>
              <a:t>6</a:t>
            </a:r>
            <a:r>
              <a:rPr lang="ja-JP" altLang="en-US" sz="1400" dirty="0"/>
              <a:t>月）大西洋鯖の品薄高騰を</a:t>
            </a:r>
            <a:r>
              <a:rPr lang="ja-JP" altLang="en-US" sz="1400" dirty="0" smtClean="0"/>
              <a:t>受け漁獲が現象している太平洋鯖</a:t>
            </a:r>
            <a:endParaRPr lang="en-US" altLang="ja-JP" sz="1400" dirty="0" smtClean="0"/>
          </a:p>
          <a:p>
            <a:r>
              <a:rPr lang="ja-JP" altLang="en-US" sz="1400" dirty="0"/>
              <a:t>　</a:t>
            </a:r>
            <a:r>
              <a:rPr lang="ja-JP" altLang="en-US" sz="1400" dirty="0" smtClean="0"/>
              <a:t>の価格も高騰となっている。</a:t>
            </a:r>
            <a:r>
              <a:rPr lang="en-US" altLang="ja-JP" sz="1400" dirty="0" smtClean="0"/>
              <a:t>26</a:t>
            </a:r>
            <a:r>
              <a:rPr lang="ja-JP" altLang="en-US" sz="1400" dirty="0" smtClean="0"/>
              <a:t>年切身価格は前年比約</a:t>
            </a:r>
            <a:r>
              <a:rPr lang="en-US" altLang="ja-JP" sz="1400" b="1" u="sng" dirty="0" smtClean="0"/>
              <a:t>2</a:t>
            </a:r>
            <a:r>
              <a:rPr lang="ja-JP" altLang="en-US" sz="1400" b="1" u="sng" dirty="0" smtClean="0"/>
              <a:t>倍</a:t>
            </a:r>
            <a:r>
              <a:rPr lang="ja-JP" altLang="en-US" sz="1400" dirty="0" smtClean="0"/>
              <a:t>になると予測される</a:t>
            </a:r>
            <a:r>
              <a:rPr lang="ja-JP" altLang="en-US" sz="1400" dirty="0"/>
              <a:t>（</a:t>
            </a:r>
            <a:r>
              <a:rPr lang="ja-JP" altLang="en-US" sz="1400" dirty="0" smtClean="0"/>
              <a:t>太平洋～大西洋）</a:t>
            </a:r>
            <a:endParaRPr lang="en-US" altLang="ja-JP" sz="1400" dirty="0" smtClean="0"/>
          </a:p>
          <a:p>
            <a:r>
              <a:rPr lang="en-US" altLang="ja-JP" sz="1400" dirty="0" smtClean="0"/>
              <a:t>4.</a:t>
            </a:r>
            <a:r>
              <a:rPr lang="ja-JP" altLang="en-US" sz="1400" dirty="0" smtClean="0"/>
              <a:t>その他</a:t>
            </a:r>
            <a:r>
              <a:rPr lang="ja-JP" altLang="en-US" sz="1400" dirty="0"/>
              <a:t/>
            </a:r>
            <a:br>
              <a:rPr lang="ja-JP" altLang="en-US" sz="1400" dirty="0"/>
            </a:br>
            <a:r>
              <a:rPr lang="ja-JP" altLang="en-US" sz="1400" dirty="0"/>
              <a:t>　</a:t>
            </a:r>
            <a:r>
              <a:rPr lang="ja-JP" altLang="en-US" sz="1400" dirty="0" smtClean="0"/>
              <a:t>・赤魚</a:t>
            </a:r>
            <a:r>
              <a:rPr lang="en-US" altLang="ja-JP" sz="1400" dirty="0" smtClean="0"/>
              <a:t>…</a:t>
            </a:r>
            <a:r>
              <a:rPr lang="ja-JP" altLang="en-US" sz="1400" dirty="0" smtClean="0"/>
              <a:t>平年並みの漁獲量ではあるが欧米</a:t>
            </a:r>
            <a:r>
              <a:rPr lang="en-US" altLang="ja-JP" sz="1400" dirty="0" smtClean="0"/>
              <a:t>/</a:t>
            </a:r>
            <a:r>
              <a:rPr lang="ja-JP" altLang="en-US" sz="1400" dirty="0" smtClean="0"/>
              <a:t>中国</a:t>
            </a:r>
            <a:r>
              <a:rPr lang="en-US" altLang="ja-JP" sz="1400" dirty="0" smtClean="0"/>
              <a:t>/</a:t>
            </a:r>
            <a:r>
              <a:rPr lang="ja-JP" altLang="en-US" sz="1400" dirty="0" smtClean="0"/>
              <a:t>アフリカ等での需要拡大。切身価格予測前年比約</a:t>
            </a:r>
            <a:r>
              <a:rPr lang="en-US" altLang="ja-JP" sz="1400" b="1" u="sng" dirty="0" smtClean="0"/>
              <a:t>1.25</a:t>
            </a:r>
            <a:r>
              <a:rPr lang="ja-JP" altLang="en-US" sz="1400" b="1" u="sng" dirty="0" smtClean="0"/>
              <a:t>倍</a:t>
            </a:r>
            <a:r>
              <a:rPr lang="ja-JP" altLang="en-US" sz="1400" dirty="0" smtClean="0"/>
              <a:t>。</a:t>
            </a:r>
            <a:endParaRPr lang="en-US" altLang="ja-JP" sz="1400" dirty="0" smtClean="0"/>
          </a:p>
          <a:p>
            <a:r>
              <a:rPr lang="ja-JP" altLang="en-US" sz="1400" dirty="0"/>
              <a:t>　</a:t>
            </a:r>
            <a:r>
              <a:rPr lang="ja-JP" altLang="en-US" sz="1400" dirty="0" smtClean="0"/>
              <a:t>・鰆</a:t>
            </a:r>
            <a:r>
              <a:rPr lang="en-US" altLang="ja-JP" sz="1400" dirty="0" smtClean="0"/>
              <a:t>…</a:t>
            </a:r>
            <a:r>
              <a:rPr lang="ja-JP" altLang="en-US" sz="1400" dirty="0" smtClean="0"/>
              <a:t>中国海域にて安定漁獲で推移している。価格は為替影響のみだが大きな変化はない。</a:t>
            </a:r>
            <a:endParaRPr lang="en-US" altLang="ja-JP" sz="1400" dirty="0"/>
          </a:p>
          <a:p>
            <a:r>
              <a:rPr lang="ja-JP" altLang="en-US" sz="1400" dirty="0"/>
              <a:t>　</a:t>
            </a:r>
            <a:r>
              <a:rPr lang="ja-JP" altLang="en-US" sz="1400" dirty="0" smtClean="0"/>
              <a:t>・鰤</a:t>
            </a:r>
            <a:r>
              <a:rPr lang="en-US" altLang="ja-JP" sz="1400" dirty="0" smtClean="0"/>
              <a:t>…</a:t>
            </a:r>
            <a:r>
              <a:rPr lang="ja-JP" altLang="en-US" sz="1400" dirty="0" smtClean="0"/>
              <a:t>主力である日本近海天然魚の漁獲量が</a:t>
            </a:r>
            <a:r>
              <a:rPr lang="en-US" altLang="ja-JP" sz="1400" dirty="0" smtClean="0"/>
              <a:t>24</a:t>
            </a:r>
            <a:r>
              <a:rPr lang="ja-JP" altLang="en-US" sz="1400" dirty="0" smtClean="0"/>
              <a:t>年比約</a:t>
            </a:r>
            <a:r>
              <a:rPr lang="en-US" altLang="ja-JP" sz="1400" dirty="0" smtClean="0"/>
              <a:t>25</a:t>
            </a:r>
            <a:r>
              <a:rPr lang="ja-JP" altLang="en-US" sz="1400" dirty="0" smtClean="0"/>
              <a:t>％減少。価格上昇傾向ではあるものの中国における日本</a:t>
            </a:r>
            <a:r>
              <a:rPr lang="ja-JP" altLang="en-US" sz="1400" dirty="0"/>
              <a:t>　</a:t>
            </a:r>
            <a:r>
              <a:rPr lang="ja-JP" altLang="en-US" sz="1400" dirty="0" smtClean="0"/>
              <a:t>　</a:t>
            </a:r>
            <a:endParaRPr lang="en-US" altLang="ja-JP" sz="1400" dirty="0" smtClean="0"/>
          </a:p>
          <a:p>
            <a:r>
              <a:rPr lang="ja-JP" altLang="en-US" sz="1400" dirty="0" smtClean="0"/>
              <a:t>　　から</a:t>
            </a:r>
            <a:r>
              <a:rPr lang="ja-JP" altLang="en-US" sz="1400" dirty="0"/>
              <a:t>の禁輸</a:t>
            </a:r>
            <a:r>
              <a:rPr lang="ja-JP" altLang="en-US" sz="1400" dirty="0" smtClean="0"/>
              <a:t>措置については加工</a:t>
            </a:r>
            <a:r>
              <a:rPr lang="ja-JP" altLang="en-US" sz="1400" dirty="0"/>
              <a:t>国</a:t>
            </a:r>
            <a:r>
              <a:rPr lang="ja-JP" altLang="en-US" sz="1400" dirty="0" smtClean="0"/>
              <a:t>を</a:t>
            </a:r>
            <a:r>
              <a:rPr lang="ja-JP" altLang="en-US" sz="1400" dirty="0"/>
              <a:t>タイ</a:t>
            </a:r>
            <a:r>
              <a:rPr lang="en-US" altLang="ja-JP" sz="1400" dirty="0"/>
              <a:t>/</a:t>
            </a:r>
            <a:r>
              <a:rPr lang="ja-JP" altLang="en-US" sz="1400" dirty="0"/>
              <a:t>ベトナムに変更しており大きな問題</a:t>
            </a:r>
            <a:r>
              <a:rPr lang="ja-JP" altLang="en-US" sz="1400" dirty="0" smtClean="0"/>
              <a:t>は起きない。</a:t>
            </a:r>
            <a:endParaRPr lang="en-US" altLang="ja-JP" sz="1400" dirty="0"/>
          </a:p>
          <a:p>
            <a:r>
              <a:rPr lang="ja-JP" altLang="en-US" sz="1400" dirty="0" smtClean="0"/>
              <a:t>　・ホキ</a:t>
            </a:r>
            <a:r>
              <a:rPr lang="en-US" altLang="ja-JP" sz="1400" dirty="0" smtClean="0"/>
              <a:t>…</a:t>
            </a:r>
            <a:r>
              <a:rPr lang="ja-JP" altLang="en-US" sz="1400" dirty="0" smtClean="0"/>
              <a:t>主漁獲国であるニュージーランドより前年並みの安定した漁獲量との報告あり。価格も安定している。</a:t>
            </a:r>
            <a:r>
              <a:rPr lang="ja-JP" altLang="en-US" sz="1400" dirty="0"/>
              <a:t/>
            </a:r>
            <a:br>
              <a:rPr lang="ja-JP" altLang="en-US" sz="1400" dirty="0"/>
            </a:br>
            <a:endParaRPr lang="ja-JP" altLang="ja-JP" sz="1400" b="1" u="sng" dirty="0">
              <a:solidFill>
                <a:srgbClr val="FF0000"/>
              </a:solidFill>
            </a:endParaRPr>
          </a:p>
        </p:txBody>
      </p:sp>
    </p:spTree>
    <p:extLst>
      <p:ext uri="{BB962C8B-B14F-4D97-AF65-F5344CB8AC3E}">
        <p14:creationId xmlns:p14="http://schemas.microsoft.com/office/powerpoint/2010/main" val="1909568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1"/>
          <p:cNvSpPr>
            <a:spLocks noGrp="1"/>
          </p:cNvSpPr>
          <p:nvPr>
            <p:ph sz="quarter" idx="11"/>
          </p:nvPr>
        </p:nvSpPr>
        <p:spPr>
          <a:xfrm>
            <a:off x="160058" y="197836"/>
            <a:ext cx="9580842" cy="327273"/>
          </a:xfrm>
        </p:spPr>
        <p:txBody>
          <a:bodyPr/>
          <a:lstStyle/>
          <a:p>
            <a:r>
              <a:rPr kumimoji="1" lang="ja-JP" altLang="en-US" dirty="0"/>
              <a:t>ご参考資料</a:t>
            </a:r>
          </a:p>
        </p:txBody>
      </p:sp>
      <p:sp>
        <p:nvSpPr>
          <p:cNvPr id="13" name="コンテンツ プレースホルダー 2"/>
          <p:cNvSpPr>
            <a:spLocks noGrp="1"/>
          </p:cNvSpPr>
          <p:nvPr>
            <p:ph sz="quarter" idx="12"/>
          </p:nvPr>
        </p:nvSpPr>
        <p:spPr>
          <a:xfrm>
            <a:off x="160058" y="515612"/>
            <a:ext cx="9580842" cy="327273"/>
          </a:xfrm>
        </p:spPr>
        <p:txBody>
          <a:bodyPr/>
          <a:lstStyle/>
          <a:p>
            <a:r>
              <a:rPr lang="ja-JP" altLang="ja-JP" dirty="0"/>
              <a:t>≪商品群別の説明≫</a:t>
            </a:r>
          </a:p>
        </p:txBody>
      </p:sp>
      <p:sp>
        <p:nvSpPr>
          <p:cNvPr id="5" name="角丸四角形 23">
            <a:extLst>
              <a:ext uri="{FF2B5EF4-FFF2-40B4-BE49-F238E27FC236}">
                <a16:creationId xmlns:a16="http://schemas.microsoft.com/office/drawing/2014/main" id="{DFA17A31-5C78-4D9C-9CBD-19AECBE64DDD}"/>
              </a:ext>
            </a:extLst>
          </p:cNvPr>
          <p:cNvSpPr/>
          <p:nvPr/>
        </p:nvSpPr>
        <p:spPr>
          <a:xfrm>
            <a:off x="6154616" y="123187"/>
            <a:ext cx="1609283" cy="39655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prstClr val="white"/>
                </a:solidFill>
                <a:latin typeface="メイリオ" panose="020B0604030504040204" pitchFamily="50" charset="-128"/>
                <a:ea typeface="メイリオ" panose="020B0604030504040204" pitchFamily="50" charset="-128"/>
              </a:rPr>
              <a:t>Appendix</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p:cNvSpPr txBox="1"/>
          <p:nvPr/>
        </p:nvSpPr>
        <p:spPr>
          <a:xfrm>
            <a:off x="190538" y="2947195"/>
            <a:ext cx="9418515" cy="3354765"/>
          </a:xfrm>
          <a:prstGeom prst="rect">
            <a:avLst/>
          </a:prstGeom>
          <a:noFill/>
        </p:spPr>
        <p:txBody>
          <a:bodyPr wrap="square" rtlCol="0">
            <a:spAutoFit/>
          </a:bodyPr>
          <a:lstStyle/>
          <a:p>
            <a:r>
              <a:rPr lang="ja-JP" altLang="ja-JP" sz="1600" dirty="0" smtClean="0"/>
              <a:t>【</a:t>
            </a:r>
            <a:r>
              <a:rPr lang="ja-JP" altLang="en-US" sz="1600" dirty="0" smtClean="0"/>
              <a:t>乳製品</a:t>
            </a:r>
            <a:r>
              <a:rPr lang="ja-JP" altLang="ja-JP" sz="1600" dirty="0" smtClean="0"/>
              <a:t>】</a:t>
            </a:r>
            <a:endParaRPr lang="en-US" altLang="ja-JP" sz="1600" dirty="0" smtClean="0"/>
          </a:p>
          <a:p>
            <a:r>
              <a:rPr lang="en-US" altLang="ja-JP" sz="1400" dirty="0" smtClean="0"/>
              <a:t>1.</a:t>
            </a:r>
            <a:r>
              <a:rPr lang="ja-JP" altLang="en-US" sz="1400" dirty="0" smtClean="0"/>
              <a:t>全体として　</a:t>
            </a:r>
            <a:endParaRPr lang="en-US" altLang="ja-JP" sz="1400" dirty="0" smtClean="0"/>
          </a:p>
          <a:p>
            <a:r>
              <a:rPr lang="ja-JP" altLang="en-US" sz="1400" dirty="0" smtClean="0"/>
              <a:t>　</a:t>
            </a:r>
            <a:r>
              <a:rPr lang="ja-JP" altLang="en-US" sz="1400" dirty="0" smtClean="0">
                <a:latin typeface="+mn-ea"/>
              </a:rPr>
              <a:t>酪農経営を取り巻く環境は、エネルギー・物流・資材・飼料コストの高騰等の影響もあり、厳しい状況が継続。</a:t>
            </a:r>
            <a:endParaRPr lang="en-US" altLang="ja-JP" sz="1400" dirty="0" smtClean="0">
              <a:latin typeface="+mn-ea"/>
            </a:endParaRPr>
          </a:p>
          <a:p>
            <a:r>
              <a:rPr lang="ja-JP" altLang="en-US" sz="1400" dirty="0" smtClean="0">
                <a:latin typeface="+mn-ea"/>
              </a:rPr>
              <a:t>　また酪農家の経営悪化を受け、指定生乳団体とメーカーとの乳価交渉協議の上、</a:t>
            </a:r>
            <a:r>
              <a:rPr lang="en-US" altLang="ja-JP" sz="1400" dirty="0" smtClean="0">
                <a:latin typeface="+mn-ea"/>
              </a:rPr>
              <a:t>25</a:t>
            </a:r>
            <a:r>
              <a:rPr lang="ja-JP" altLang="en-US" sz="1400" dirty="0" smtClean="0">
                <a:latin typeface="+mn-ea"/>
              </a:rPr>
              <a:t>年度は乳価引き上げが妥結。</a:t>
            </a:r>
            <a:endParaRPr lang="en-US" altLang="ja-JP" sz="1400" dirty="0" smtClean="0">
              <a:latin typeface="+mn-ea"/>
            </a:endParaRPr>
          </a:p>
          <a:p>
            <a:r>
              <a:rPr lang="ja-JP" altLang="en-US" sz="1400" dirty="0" smtClean="0">
                <a:latin typeface="+mn-ea"/>
              </a:rPr>
              <a:t>　　６月：乳製品向全用途で</a:t>
            </a:r>
            <a:r>
              <a:rPr lang="en-US" altLang="ja-JP" sz="1400" dirty="0" smtClean="0">
                <a:latin typeface="+mn-ea"/>
              </a:rPr>
              <a:t>+</a:t>
            </a:r>
            <a:r>
              <a:rPr lang="ja-JP" altLang="en-US" sz="1400" dirty="0" smtClean="0">
                <a:latin typeface="+mn-ea"/>
              </a:rPr>
              <a:t>３円／</a:t>
            </a:r>
            <a:r>
              <a:rPr lang="en-US" altLang="ja-JP" sz="1400" dirty="0" smtClean="0">
                <a:latin typeface="+mn-ea"/>
              </a:rPr>
              <a:t>kg</a:t>
            </a:r>
            <a:r>
              <a:rPr lang="ja-JP" altLang="en-US" sz="1400" dirty="0" smtClean="0">
                <a:latin typeface="+mn-ea"/>
              </a:rPr>
              <a:t>の引き上げ</a:t>
            </a:r>
            <a:endParaRPr lang="en-US" altLang="ja-JP" sz="1400" dirty="0" smtClean="0">
              <a:latin typeface="+mn-ea"/>
            </a:endParaRPr>
          </a:p>
          <a:p>
            <a:r>
              <a:rPr lang="ja-JP" altLang="en-US" sz="1400" dirty="0" smtClean="0">
                <a:latin typeface="+mn-ea"/>
              </a:rPr>
              <a:t>　　　　・</a:t>
            </a:r>
            <a:r>
              <a:rPr lang="ja-JP" altLang="ja-JP" sz="1400" dirty="0" smtClean="0">
                <a:latin typeface="+mn-ea"/>
              </a:rPr>
              <a:t>バター</a:t>
            </a:r>
            <a:r>
              <a:rPr lang="ja-JP" altLang="en-US" sz="1400" dirty="0" smtClean="0">
                <a:latin typeface="+mn-ea"/>
              </a:rPr>
              <a:t>、生クリームは</a:t>
            </a:r>
            <a:r>
              <a:rPr lang="ja-JP" altLang="ja-JP" sz="1400" dirty="0" smtClean="0">
                <a:latin typeface="+mn-ea"/>
              </a:rPr>
              <a:t>上記の改定額に加え</a:t>
            </a:r>
            <a:r>
              <a:rPr lang="en-US" altLang="ja-JP" sz="1400" dirty="0" smtClean="0">
                <a:latin typeface="+mn-ea"/>
              </a:rPr>
              <a:t>+</a:t>
            </a:r>
            <a:r>
              <a:rPr lang="ja-JP" altLang="en-US" sz="1400" dirty="0" smtClean="0">
                <a:latin typeface="+mn-ea"/>
              </a:rPr>
              <a:t>７</a:t>
            </a:r>
            <a:r>
              <a:rPr lang="ja-JP" altLang="ja-JP" sz="1400" dirty="0" smtClean="0">
                <a:latin typeface="+mn-ea"/>
              </a:rPr>
              <a:t>円</a:t>
            </a:r>
            <a:r>
              <a:rPr lang="ja-JP" altLang="en-US" sz="1400" dirty="0" smtClean="0">
                <a:latin typeface="+mn-ea"/>
              </a:rPr>
              <a:t>／</a:t>
            </a:r>
            <a:r>
              <a:rPr lang="en-US" altLang="ja-JP" sz="1400" dirty="0" smtClean="0">
                <a:latin typeface="+mn-ea"/>
              </a:rPr>
              <a:t>kg</a:t>
            </a:r>
            <a:r>
              <a:rPr lang="ja-JP" altLang="en-US" sz="1400" dirty="0" smtClean="0">
                <a:latin typeface="+mn-ea"/>
              </a:rPr>
              <a:t>で、</a:t>
            </a:r>
            <a:r>
              <a:rPr lang="ja-JP" altLang="ja-JP" sz="1400" dirty="0" smtClean="0">
                <a:latin typeface="+mn-ea"/>
              </a:rPr>
              <a:t>合計＋</a:t>
            </a:r>
            <a:r>
              <a:rPr lang="en-US" altLang="ja-JP" sz="1400" dirty="0" smtClean="0">
                <a:latin typeface="+mn-ea"/>
              </a:rPr>
              <a:t>10</a:t>
            </a:r>
            <a:r>
              <a:rPr lang="ja-JP" altLang="ja-JP" sz="1400" dirty="0" smtClean="0">
                <a:latin typeface="+mn-ea"/>
              </a:rPr>
              <a:t>円</a:t>
            </a:r>
            <a:r>
              <a:rPr lang="ja-JP" altLang="en-US" sz="1400" dirty="0" smtClean="0">
                <a:latin typeface="+mn-ea"/>
              </a:rPr>
              <a:t>／</a:t>
            </a:r>
            <a:r>
              <a:rPr lang="en-US" altLang="ja-JP" sz="1400" dirty="0" smtClean="0">
                <a:latin typeface="+mn-ea"/>
              </a:rPr>
              <a:t>kg</a:t>
            </a:r>
            <a:r>
              <a:rPr lang="ja-JP" altLang="en-US" sz="1400" dirty="0" smtClean="0">
                <a:latin typeface="+mn-ea"/>
              </a:rPr>
              <a:t>の引き上げ</a:t>
            </a:r>
            <a:endParaRPr lang="en-US" altLang="ja-JP" sz="1400" dirty="0" smtClean="0">
              <a:latin typeface="+mn-ea"/>
            </a:endParaRPr>
          </a:p>
          <a:p>
            <a:r>
              <a:rPr lang="ja-JP" altLang="en-US" sz="1400" dirty="0" smtClean="0">
                <a:latin typeface="+mn-ea"/>
              </a:rPr>
              <a:t>　　８月：飲用向け・発酵乳向けで＋４円／</a:t>
            </a:r>
            <a:r>
              <a:rPr lang="en-US" altLang="ja-JP" sz="1400" dirty="0" smtClean="0">
                <a:latin typeface="+mn-ea"/>
              </a:rPr>
              <a:t>kg</a:t>
            </a:r>
            <a:r>
              <a:rPr lang="ja-JP" altLang="en-US" sz="1400" dirty="0" smtClean="0">
                <a:latin typeface="+mn-ea"/>
              </a:rPr>
              <a:t>の引き上げ</a:t>
            </a:r>
            <a:endParaRPr lang="en-US" altLang="ja-JP" sz="1400" dirty="0" smtClean="0">
              <a:latin typeface="+mn-ea"/>
            </a:endParaRPr>
          </a:p>
          <a:p>
            <a:pPr indent="266700" algn="just"/>
            <a:r>
              <a:rPr lang="ja-JP" altLang="ja-JP" sz="1400" dirty="0" smtClean="0"/>
              <a:t>複数回に渡る乳価改定を実施することで、酪農家の経営状況は一定程度の改善が図られているものの、</a:t>
            </a:r>
            <a:endParaRPr lang="en-US" altLang="ja-JP" sz="1400" dirty="0" smtClean="0"/>
          </a:p>
          <a:p>
            <a:pPr indent="266700" algn="just"/>
            <a:r>
              <a:rPr lang="ja-JP" altLang="ja-JP" sz="1400" dirty="0" smtClean="0"/>
              <a:t>物価上昇により十分な水準とはいえず、継続した離農や新規投資の停滞等、厳しい経営環境が続いております。</a:t>
            </a:r>
            <a:endParaRPr lang="en-US" altLang="ja-JP" sz="1400" dirty="0" smtClean="0">
              <a:latin typeface="+mn-ea"/>
            </a:endParaRPr>
          </a:p>
          <a:p>
            <a:r>
              <a:rPr lang="en-US" altLang="ja-JP" sz="1400" dirty="0" smtClean="0">
                <a:latin typeface="+mn-ea"/>
              </a:rPr>
              <a:t>2.</a:t>
            </a:r>
            <a:r>
              <a:rPr lang="ja-JP" altLang="en-US" sz="1400" dirty="0" smtClean="0">
                <a:latin typeface="+mn-ea"/>
              </a:rPr>
              <a:t>牛乳</a:t>
            </a:r>
            <a:endParaRPr lang="en-US" altLang="ja-JP" sz="1400" dirty="0" smtClean="0">
              <a:latin typeface="+mn-ea"/>
            </a:endParaRPr>
          </a:p>
          <a:p>
            <a:r>
              <a:rPr lang="ja-JP" altLang="en-US" sz="1400" dirty="0" smtClean="0">
                <a:latin typeface="+mn-ea"/>
              </a:rPr>
              <a:t>　</a:t>
            </a:r>
            <a:r>
              <a:rPr lang="ja-JP" altLang="en-US" sz="1400" dirty="0" smtClean="0"/>
              <a:t>市場規模は</a:t>
            </a:r>
            <a:r>
              <a:rPr lang="en-US" altLang="ja-JP" sz="1400" dirty="0" smtClean="0"/>
              <a:t>3,421</a:t>
            </a:r>
            <a:r>
              <a:rPr lang="ja-JP" altLang="en-US" sz="1400" dirty="0" smtClean="0"/>
              <a:t>億円あり、中長期的には減少傾向となっており、要因は</a:t>
            </a:r>
            <a:endParaRPr lang="en-US" altLang="ja-JP" sz="1400" dirty="0" smtClean="0"/>
          </a:p>
          <a:p>
            <a:r>
              <a:rPr lang="ja-JP" altLang="en-US" sz="1400" dirty="0" smtClean="0"/>
              <a:t>　①単身世帯の増加や女性就業率向上による外食率の向上</a:t>
            </a:r>
          </a:p>
          <a:p>
            <a:r>
              <a:rPr lang="ja-JP" altLang="en-US" sz="1400" dirty="0" smtClean="0"/>
              <a:t>　②少子高齢化による飲用構造の変化</a:t>
            </a:r>
            <a:endParaRPr lang="en-US" altLang="ja-JP" sz="1400" dirty="0" smtClean="0"/>
          </a:p>
          <a:p>
            <a:r>
              <a:rPr lang="ja-JP" altLang="en-US" sz="1400" dirty="0"/>
              <a:t>　</a:t>
            </a:r>
            <a:r>
              <a:rPr lang="ja-JP" altLang="en-US" sz="1400" dirty="0" smtClean="0"/>
              <a:t>③ヨーグルトやその他健康飲料等への流出等</a:t>
            </a:r>
          </a:p>
          <a:p>
            <a:r>
              <a:rPr lang="ja-JP" altLang="en-US" sz="1400" dirty="0" smtClean="0"/>
              <a:t>　また、市場価格は</a:t>
            </a:r>
            <a:r>
              <a:rPr lang="en-US" altLang="ja-JP" sz="1400" dirty="0" smtClean="0"/>
              <a:t>25</a:t>
            </a:r>
            <a:r>
              <a:rPr lang="ja-JP" altLang="en-US" sz="1400" dirty="0" smtClean="0"/>
              <a:t>年８月の価格改定後、</a:t>
            </a:r>
            <a:r>
              <a:rPr lang="en-US" altLang="ja-JP" sz="1400" dirty="0" smtClean="0"/>
              <a:t>223</a:t>
            </a:r>
            <a:r>
              <a:rPr lang="ja-JP" altLang="en-US" sz="1400" dirty="0" smtClean="0"/>
              <a:t>円</a:t>
            </a:r>
            <a:r>
              <a:rPr lang="en-US" altLang="ja-JP" sz="1400" dirty="0" smtClean="0"/>
              <a:t>(</a:t>
            </a:r>
            <a:r>
              <a:rPr lang="ja-JP" altLang="en-US" sz="1400" dirty="0" smtClean="0"/>
              <a:t>全容量帯の平均値</a:t>
            </a:r>
            <a:r>
              <a:rPr lang="en-US" altLang="ja-JP" sz="1400" dirty="0" smtClean="0"/>
              <a:t>)</a:t>
            </a:r>
            <a:r>
              <a:rPr lang="ja-JP" altLang="en-US" sz="1400" dirty="0" smtClean="0"/>
              <a:t>と販売単価が</a:t>
            </a:r>
            <a:r>
              <a:rPr lang="en-US" altLang="ja-JP" sz="1400" b="1" u="sng" dirty="0" smtClean="0"/>
              <a:t>1.15</a:t>
            </a:r>
            <a:r>
              <a:rPr lang="ja-JP" altLang="en-US" sz="1400" b="1" u="sng" dirty="0" smtClean="0"/>
              <a:t>倍</a:t>
            </a:r>
            <a:r>
              <a:rPr lang="ja-JP" altLang="en-US" sz="1400" dirty="0" smtClean="0"/>
              <a:t>に上昇。</a:t>
            </a:r>
            <a:endParaRPr lang="en-US" altLang="ja-JP" sz="1400" dirty="0" smtClean="0"/>
          </a:p>
        </p:txBody>
      </p:sp>
      <p:sp>
        <p:nvSpPr>
          <p:cNvPr id="6" name="テキスト ボックス 5"/>
          <p:cNvSpPr txBox="1"/>
          <p:nvPr/>
        </p:nvSpPr>
        <p:spPr>
          <a:xfrm>
            <a:off x="160058" y="874541"/>
            <a:ext cx="9418515" cy="2062103"/>
          </a:xfrm>
          <a:prstGeom prst="rect">
            <a:avLst/>
          </a:prstGeom>
          <a:noFill/>
        </p:spPr>
        <p:txBody>
          <a:bodyPr wrap="square" rtlCol="0">
            <a:spAutoFit/>
          </a:bodyPr>
          <a:lstStyle/>
          <a:p>
            <a:r>
              <a:rPr lang="ja-JP" altLang="ja-JP" sz="1600" dirty="0"/>
              <a:t>【</a:t>
            </a:r>
            <a:r>
              <a:rPr lang="ja-JP" altLang="en-US" sz="1600" dirty="0"/>
              <a:t>冷凍野菜</a:t>
            </a:r>
            <a:r>
              <a:rPr lang="ja-JP" altLang="ja-JP" sz="1600" dirty="0"/>
              <a:t>】</a:t>
            </a:r>
            <a:endParaRPr lang="en-US" altLang="ja-JP" sz="1600" dirty="0"/>
          </a:p>
          <a:p>
            <a:pPr lvl="0"/>
            <a:r>
              <a:rPr lang="en-US" altLang="ja-JP" sz="1400" dirty="0"/>
              <a:t>1.</a:t>
            </a:r>
            <a:r>
              <a:rPr lang="ja-JP" altLang="ja-JP" sz="1400" dirty="0"/>
              <a:t>全体として</a:t>
            </a:r>
            <a:endParaRPr lang="en-US" altLang="ja-JP" sz="1400" dirty="0"/>
          </a:p>
          <a:p>
            <a:pPr lvl="0"/>
            <a:r>
              <a:rPr lang="ja-JP" altLang="en-US" sz="1400" dirty="0"/>
              <a:t>　輸入野菜の仕入が多く収穫時期に合わせ春作（</a:t>
            </a:r>
            <a:r>
              <a:rPr lang="en-US" altLang="ja-JP" sz="1400" dirty="0"/>
              <a:t>4</a:t>
            </a:r>
            <a:r>
              <a:rPr lang="ja-JP" altLang="en-US" sz="1400" dirty="0"/>
              <a:t>月）・秋作（</a:t>
            </a:r>
            <a:r>
              <a:rPr lang="en-US" altLang="ja-JP" sz="1400" dirty="0"/>
              <a:t>10</a:t>
            </a:r>
            <a:r>
              <a:rPr lang="ja-JP" altLang="en-US" sz="1400" dirty="0"/>
              <a:t>月）と共に年一回コンペを行っております。</a:t>
            </a:r>
            <a:endParaRPr lang="en-US" altLang="ja-JP" sz="1400" dirty="0"/>
          </a:p>
          <a:p>
            <a:r>
              <a:rPr lang="ja-JP" altLang="en-US" sz="1400" dirty="0"/>
              <a:t>　</a:t>
            </a:r>
            <a:r>
              <a:rPr lang="ja-JP" altLang="en-US" sz="1400" dirty="0" smtClean="0"/>
              <a:t>為替影響を</a:t>
            </a:r>
            <a:r>
              <a:rPr lang="ja-JP" altLang="en-US" sz="1400" dirty="0"/>
              <a:t>受けやすいカテゴリーとなって</a:t>
            </a:r>
            <a:r>
              <a:rPr lang="ja-JP" altLang="en-US" sz="1400" dirty="0" smtClean="0"/>
              <a:t>おり、</a:t>
            </a:r>
            <a:r>
              <a:rPr lang="en-US" altLang="ja-JP" sz="1400" dirty="0" smtClean="0"/>
              <a:t>2025</a:t>
            </a:r>
            <a:r>
              <a:rPr lang="ja-JP" altLang="en-US" sz="1400" dirty="0" smtClean="0"/>
              <a:t>年</a:t>
            </a:r>
            <a:r>
              <a:rPr lang="en-US" altLang="ja-JP" sz="1400" dirty="0" smtClean="0"/>
              <a:t>10</a:t>
            </a:r>
            <a:r>
              <a:rPr lang="ja-JP" altLang="en-US" sz="1400" dirty="0" smtClean="0"/>
              <a:t>月より円安傾向となっております。</a:t>
            </a:r>
            <a:endParaRPr lang="en-US" altLang="ja-JP" sz="1400" dirty="0"/>
          </a:p>
          <a:p>
            <a:r>
              <a:rPr lang="ja-JP" altLang="en-US" sz="1400" dirty="0"/>
              <a:t>　製造コストは工員の賃金、水</a:t>
            </a:r>
            <a:r>
              <a:rPr lang="ja-JP" altLang="en-US" sz="1400" dirty="0" smtClean="0"/>
              <a:t>光熱費、包材費高騰</a:t>
            </a:r>
            <a:r>
              <a:rPr lang="ja-JP" altLang="en-US" sz="1400" dirty="0"/>
              <a:t>により上昇傾向が継続して</a:t>
            </a:r>
            <a:r>
              <a:rPr lang="ja-JP" altLang="en-US" sz="1400" dirty="0" smtClean="0"/>
              <a:t>いる状況です。</a:t>
            </a:r>
            <a:endParaRPr lang="en-US" altLang="ja-JP" sz="1400" dirty="0"/>
          </a:p>
          <a:p>
            <a:r>
              <a:rPr lang="en-US" altLang="ja-JP" sz="1400" dirty="0" smtClean="0"/>
              <a:t>2.25</a:t>
            </a:r>
            <a:r>
              <a:rPr lang="ja-JP" altLang="en-US" sz="1400" dirty="0" smtClean="0"/>
              <a:t>年の春作</a:t>
            </a:r>
            <a:endParaRPr lang="en-US" altLang="ja-JP" sz="1400" dirty="0"/>
          </a:p>
          <a:p>
            <a:r>
              <a:rPr lang="ja-JP" altLang="en-US" sz="1400" dirty="0"/>
              <a:t>　</a:t>
            </a:r>
            <a:r>
              <a:rPr lang="ja-JP" altLang="en-US" sz="1400" dirty="0" smtClean="0"/>
              <a:t>「中国産ごぼう」「インドネシア産さつまいも」が気候変化</a:t>
            </a:r>
            <a:r>
              <a:rPr lang="ja-JP" altLang="en-US" sz="1400" dirty="0"/>
              <a:t>影響</a:t>
            </a:r>
            <a:r>
              <a:rPr lang="ja-JP" altLang="en-US" sz="1400" dirty="0" smtClean="0"/>
              <a:t>によ</a:t>
            </a:r>
            <a:r>
              <a:rPr lang="ja-JP" altLang="en-US" sz="1400" dirty="0"/>
              <a:t>り</a:t>
            </a:r>
            <a:r>
              <a:rPr lang="ja-JP" altLang="en-US" sz="1400" dirty="0" smtClean="0"/>
              <a:t>、</a:t>
            </a:r>
            <a:r>
              <a:rPr lang="ja-JP" altLang="en-US" sz="1400" dirty="0"/>
              <a:t>価格</a:t>
            </a:r>
            <a:r>
              <a:rPr lang="ja-JP" altLang="en-US" sz="1400" dirty="0" smtClean="0"/>
              <a:t>が</a:t>
            </a:r>
            <a:r>
              <a:rPr lang="en-US" altLang="ja-JP" sz="1400" b="1" u="sng" dirty="0" smtClean="0"/>
              <a:t>1.1</a:t>
            </a:r>
            <a:r>
              <a:rPr lang="ja-JP" altLang="en-US" sz="1400" b="1" u="sng" dirty="0" smtClean="0"/>
              <a:t>倍</a:t>
            </a:r>
            <a:r>
              <a:rPr lang="ja-JP" altLang="en-US" sz="1400" dirty="0" smtClean="0"/>
              <a:t>に上昇。</a:t>
            </a:r>
            <a:endParaRPr lang="en-US" altLang="ja-JP" sz="1400" dirty="0"/>
          </a:p>
          <a:p>
            <a:r>
              <a:rPr lang="en-US" altLang="ja-JP" sz="1400" dirty="0" smtClean="0"/>
              <a:t>3.25</a:t>
            </a:r>
            <a:r>
              <a:rPr lang="ja-JP" altLang="en-US" sz="1400" dirty="0" smtClean="0"/>
              <a:t>年の秋作</a:t>
            </a:r>
            <a:endParaRPr lang="en-US" altLang="ja-JP" sz="1400" dirty="0"/>
          </a:p>
          <a:p>
            <a:r>
              <a:rPr lang="ja-JP" altLang="en-US" sz="1400" dirty="0"/>
              <a:t>　</a:t>
            </a:r>
            <a:r>
              <a:rPr lang="ja-JP" altLang="en-US" sz="1400" dirty="0" smtClean="0"/>
              <a:t>「中国産葉物（ほうれん草・小松菜・チンゲン菜等）」が</a:t>
            </a:r>
            <a:r>
              <a:rPr lang="ja-JP" altLang="en-US" sz="1400" dirty="0"/>
              <a:t>気候変化影響により、価格</a:t>
            </a:r>
            <a:r>
              <a:rPr lang="ja-JP" altLang="en-US" sz="1400" dirty="0" smtClean="0"/>
              <a:t>が</a:t>
            </a:r>
            <a:r>
              <a:rPr lang="en-US" altLang="ja-JP" sz="1400" b="1" u="sng" dirty="0" smtClean="0"/>
              <a:t>1.2</a:t>
            </a:r>
            <a:r>
              <a:rPr lang="ja-JP" altLang="en-US" sz="1400" b="1" u="sng" dirty="0" smtClean="0"/>
              <a:t>倍</a:t>
            </a:r>
            <a:r>
              <a:rPr lang="ja-JP" altLang="en-US" sz="1400" dirty="0" smtClean="0"/>
              <a:t>に上昇</a:t>
            </a:r>
            <a:r>
              <a:rPr lang="ja-JP" altLang="en-US" sz="1400" dirty="0"/>
              <a:t>。</a:t>
            </a:r>
            <a:endParaRPr lang="en-US" altLang="ja-JP" sz="1400" dirty="0"/>
          </a:p>
        </p:txBody>
      </p:sp>
    </p:spTree>
    <p:extLst>
      <p:ext uri="{BB962C8B-B14F-4D97-AF65-F5344CB8AC3E}">
        <p14:creationId xmlns:p14="http://schemas.microsoft.com/office/powerpoint/2010/main" val="205688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sz="quarter" idx="11"/>
          </p:nvPr>
        </p:nvSpPr>
        <p:spPr/>
        <p:txBody>
          <a:bodyPr/>
          <a:lstStyle/>
          <a:p>
            <a:r>
              <a:rPr kumimoji="1" lang="ja-JP" altLang="en-US" dirty="0" smtClean="0"/>
              <a:t>ご参考資料</a:t>
            </a:r>
            <a:endParaRPr kumimoji="1" lang="ja-JP" altLang="en-US" dirty="0"/>
          </a:p>
        </p:txBody>
      </p:sp>
      <p:sp>
        <p:nvSpPr>
          <p:cNvPr id="6" name="角丸四角形 23">
            <a:extLst>
              <a:ext uri="{FF2B5EF4-FFF2-40B4-BE49-F238E27FC236}">
                <a16:creationId xmlns:a16="http://schemas.microsoft.com/office/drawing/2014/main" id="{DFA17A31-5C78-4D9C-9CBD-19AECBE64DDD}"/>
              </a:ext>
            </a:extLst>
          </p:cNvPr>
          <p:cNvSpPr/>
          <p:nvPr/>
        </p:nvSpPr>
        <p:spPr>
          <a:xfrm>
            <a:off x="6154616" y="130807"/>
            <a:ext cx="1609283" cy="396556"/>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Appendix</a:t>
            </a:r>
          </a:p>
        </p:txBody>
      </p:sp>
      <p:sp>
        <p:nvSpPr>
          <p:cNvPr id="8" name="テキスト ボックス 7"/>
          <p:cNvSpPr txBox="1"/>
          <p:nvPr/>
        </p:nvSpPr>
        <p:spPr>
          <a:xfrm>
            <a:off x="160058" y="870431"/>
            <a:ext cx="9418515" cy="46474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200" cap="none" spc="0" normalizeH="0" baseline="0" noProof="0" dirty="0" smtClean="0">
                <a:ln>
                  <a:noFill/>
                </a:ln>
                <a:solidFill>
                  <a:prstClr val="black"/>
                </a:solidFill>
                <a:effectLst/>
                <a:uLnTx/>
                <a:uFillTx/>
                <a:latin typeface="メイリオ"/>
                <a:ea typeface="メイリオ"/>
                <a:cs typeface="+mn-cs"/>
              </a:rPr>
              <a:t>【</a:t>
            </a:r>
            <a:r>
              <a:rPr kumimoji="0" lang="ja-JP" altLang="en-US" sz="1600" b="0" i="0" u="none" strike="noStrike" kern="1200" cap="none" spc="0" normalizeH="0" baseline="0" noProof="0" dirty="0">
                <a:ln>
                  <a:noFill/>
                </a:ln>
                <a:solidFill>
                  <a:prstClr val="black"/>
                </a:solidFill>
                <a:effectLst/>
                <a:uLnTx/>
                <a:uFillTx/>
                <a:latin typeface="メイリオ"/>
                <a:ea typeface="メイリオ"/>
                <a:cs typeface="+mn-cs"/>
              </a:rPr>
              <a:t>調味料</a:t>
            </a:r>
            <a:r>
              <a:rPr kumimoji="0" lang="ja-JP" altLang="ja-JP" sz="1600" b="0" i="0" u="none" strike="noStrike" kern="1200" cap="none" spc="0" normalizeH="0" baseline="0" noProof="0" dirty="0" smtClean="0">
                <a:ln>
                  <a:noFill/>
                </a:ln>
                <a:solidFill>
                  <a:prstClr val="black"/>
                </a:solidFill>
                <a:effectLst/>
                <a:uLnTx/>
                <a:uFillTx/>
                <a:latin typeface="メイリオ"/>
                <a:ea typeface="メイリオ"/>
                <a:cs typeface="+mn-cs"/>
              </a:rPr>
              <a:t>】</a:t>
            </a:r>
            <a:endParaRPr kumimoji="0" lang="en-US" altLang="ja-JP" sz="16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1.</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全体として</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原材料費、電気・ガス代等のエネルギー費、労務費並びに輸送コスト上昇及び高止まりによる製造コスト</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の高騰を、各社の経営合理化・効率化では吸収できない状況になっている。　　　　　　　　　　　　　　　　　</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食用油　</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lvl="0" algn="dist">
              <a:defRPr/>
            </a:pPr>
            <a:r>
              <a:rPr lang="ja-JP" altLang="en-US" sz="1400" dirty="0">
                <a:solidFill>
                  <a:prstClr val="black"/>
                </a:solidFill>
              </a:rPr>
              <a:t>　</a:t>
            </a:r>
            <a:r>
              <a:rPr lang="ja-JP" altLang="en-US" sz="1400" dirty="0" smtClean="0">
                <a:solidFill>
                  <a:prstClr val="black"/>
                </a:solidFill>
              </a:rPr>
              <a:t>食用油製造</a:t>
            </a:r>
            <a:r>
              <a:rPr lang="ja-JP" altLang="en-US" sz="1400" dirty="0">
                <a:solidFill>
                  <a:prstClr val="black"/>
                </a:solidFill>
              </a:rPr>
              <a:t>大手</a:t>
            </a:r>
            <a:r>
              <a:rPr lang="ja-JP" altLang="en-US" sz="1400" dirty="0" smtClean="0">
                <a:solidFill>
                  <a:prstClr val="black"/>
                </a:solidFill>
              </a:rPr>
              <a:t>の日清オイリオが</a:t>
            </a:r>
            <a:r>
              <a:rPr lang="en-US" altLang="ja-JP" sz="1400" dirty="0" smtClean="0">
                <a:solidFill>
                  <a:prstClr val="black"/>
                </a:solidFill>
              </a:rPr>
              <a:t>25</a:t>
            </a:r>
            <a:r>
              <a:rPr lang="ja-JP" altLang="en-US" sz="1400" dirty="0" smtClean="0">
                <a:solidFill>
                  <a:prstClr val="black"/>
                </a:solidFill>
              </a:rPr>
              <a:t>年</a:t>
            </a:r>
            <a:r>
              <a:rPr lang="en-US" altLang="ja-JP" sz="1400" dirty="0" smtClean="0">
                <a:solidFill>
                  <a:prstClr val="black"/>
                </a:solidFill>
              </a:rPr>
              <a:t>9</a:t>
            </a:r>
            <a:r>
              <a:rPr lang="ja-JP" altLang="en-US" sz="1400" dirty="0" smtClean="0">
                <a:solidFill>
                  <a:prstClr val="black"/>
                </a:solidFill>
              </a:rPr>
              <a:t>月</a:t>
            </a:r>
            <a:r>
              <a:rPr lang="en-US" altLang="ja-JP" sz="1400" dirty="0">
                <a:solidFill>
                  <a:prstClr val="black"/>
                </a:solidFill>
              </a:rPr>
              <a:t>1</a:t>
            </a:r>
            <a:r>
              <a:rPr lang="ja-JP" altLang="en-US" sz="1400" dirty="0">
                <a:solidFill>
                  <a:prstClr val="black"/>
                </a:solidFill>
              </a:rPr>
              <a:t>日より値上発表</a:t>
            </a:r>
            <a:r>
              <a:rPr lang="ja-JP" altLang="en-US" sz="1400" dirty="0" smtClean="0">
                <a:solidFill>
                  <a:prstClr val="black"/>
                </a:solidFill>
              </a:rPr>
              <a:t>。</a:t>
            </a:r>
            <a:r>
              <a:rPr lang="ja-JP" altLang="en-US" sz="1400" dirty="0">
                <a:solidFill>
                  <a:prstClr val="black"/>
                </a:solidFill>
              </a:rPr>
              <a:t>原因</a:t>
            </a:r>
            <a:r>
              <a:rPr lang="ja-JP" altLang="en-US" sz="1400" dirty="0" smtClean="0">
                <a:solidFill>
                  <a:prstClr val="black"/>
                </a:solidFill>
              </a:rPr>
              <a:t>は米国</a:t>
            </a:r>
            <a:r>
              <a:rPr lang="en-US" altLang="ja-JP" sz="1400" dirty="0" smtClean="0">
                <a:solidFill>
                  <a:prstClr val="black"/>
                </a:solidFill>
              </a:rPr>
              <a:t>EPA</a:t>
            </a:r>
            <a:r>
              <a:rPr lang="ja-JP" altLang="en-US" sz="1400" dirty="0" smtClean="0">
                <a:solidFill>
                  <a:prstClr val="black"/>
                </a:solidFill>
              </a:rPr>
              <a:t>によるバイオ燃料混合率</a:t>
            </a:r>
            <a:endParaRPr lang="en-US" altLang="ja-JP" sz="1400" dirty="0" smtClean="0">
              <a:solidFill>
                <a:prstClr val="black"/>
              </a:solidFill>
            </a:endParaRPr>
          </a:p>
          <a:p>
            <a:pPr>
              <a:defRPr/>
            </a:pPr>
            <a:r>
              <a:rPr lang="ja-JP" altLang="en-US" sz="1400" dirty="0">
                <a:solidFill>
                  <a:prstClr val="black"/>
                </a:solidFill>
              </a:rPr>
              <a:t> </a:t>
            </a:r>
            <a:r>
              <a:rPr lang="ja-JP" altLang="en-US" sz="1400" dirty="0" smtClean="0">
                <a:solidFill>
                  <a:prstClr val="black"/>
                </a:solidFill>
              </a:rPr>
              <a:t>  引上げと国際的な大豆油定期上昇。カナダ産菜種の油分低下による歩留まり悪化。</a:t>
            </a:r>
            <a:r>
              <a:rPr lang="ja-JP" altLang="en-US" sz="1400" dirty="0"/>
              <a:t>値上幅は</a:t>
            </a:r>
            <a:r>
              <a:rPr lang="en-US" altLang="ja-JP" sz="1400" b="1" u="sng" dirty="0" smtClean="0"/>
              <a:t>1.15</a:t>
            </a:r>
            <a:r>
              <a:rPr lang="ja-JP" altLang="en-US" sz="1400" b="1" u="sng" dirty="0" smtClean="0"/>
              <a:t>倍</a:t>
            </a:r>
            <a:endParaRPr lang="en-US" altLang="ja-JP" sz="1400" b="1" u="sng" dirty="0"/>
          </a:p>
          <a:p>
            <a:pPr lvl="0">
              <a:defRPr/>
            </a:pP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3.</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味噌</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味噌製造大手のマルコメが</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25</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年</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9</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月</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1</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日より値上発表。</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25</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年</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4</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月の値上げに続き２回目の値上げ。</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原因は原料価格（特に米穀価格）・燃料価格の高騰継続。</a:t>
            </a:r>
            <a:r>
              <a:rPr lang="ja-JP" altLang="en-US" sz="1400" dirty="0"/>
              <a:t>値上幅は</a:t>
            </a:r>
            <a:r>
              <a:rPr lang="en-US" altLang="ja-JP" sz="1400" b="1" u="sng" dirty="0" smtClean="0"/>
              <a:t>1.15</a:t>
            </a:r>
            <a:r>
              <a:rPr lang="ja-JP" altLang="en-US" sz="1400" b="1" u="sng" dirty="0" smtClean="0"/>
              <a:t>倍</a:t>
            </a:r>
            <a:endParaRPr lang="en-US" altLang="ja-JP" sz="1400"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4.</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カレー（ルー・レトルト・フレーク）</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lvl="0">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カレー</a:t>
            </a:r>
            <a:r>
              <a:rPr lang="ja-JP" altLang="en-US" sz="1400" dirty="0" smtClean="0">
                <a:solidFill>
                  <a:prstClr val="black"/>
                </a:solidFill>
              </a:rPr>
              <a:t>製造</a:t>
            </a:r>
            <a:r>
              <a:rPr lang="ja-JP" altLang="en-US" sz="1400" dirty="0">
                <a:solidFill>
                  <a:prstClr val="black"/>
                </a:solidFill>
              </a:rPr>
              <a:t>大手の</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ハウスギャバンが</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25</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年</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6</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月</a:t>
            </a:r>
            <a:r>
              <a:rPr kumimoji="0" lang="en-US" altLang="ja-JP" sz="1400" b="0" i="0" u="none" strike="noStrike" kern="1200" cap="none" spc="0" normalizeH="0" baseline="0" noProof="0" dirty="0">
                <a:ln>
                  <a:noFill/>
                </a:ln>
                <a:solidFill>
                  <a:prstClr val="black"/>
                </a:solidFill>
                <a:effectLst/>
                <a:uLnTx/>
                <a:uFillTx/>
                <a:latin typeface="メイリオ"/>
                <a:ea typeface="メイリオ"/>
                <a:cs typeface="+mn-cs"/>
              </a:rPr>
              <a:t>1</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日より値上発表</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24</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年</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9</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月</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の値上げに続き２回目の値上げ</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。原因</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は原料価格・燃料価格の高騰継続</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a:t>
            </a:r>
            <a:r>
              <a:rPr lang="ja-JP" altLang="en-US" sz="1400" dirty="0"/>
              <a:t>値上幅は</a:t>
            </a:r>
            <a:r>
              <a:rPr lang="en-US" altLang="ja-JP" sz="1400" b="1" u="sng" dirty="0"/>
              <a:t>1.10</a:t>
            </a:r>
            <a:r>
              <a:rPr lang="ja-JP" altLang="en-US" sz="1400" b="1" u="sng" dirty="0"/>
              <a:t>倍</a:t>
            </a:r>
            <a:endParaRPr lang="en-US" altLang="ja-JP" sz="1400"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5.</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香辛料</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香辛料製造</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大手</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のエスビー食品が</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25</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年</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7</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月</a:t>
            </a:r>
            <a:r>
              <a:rPr kumimoji="0" lang="en-US" altLang="ja-JP" sz="1400" b="0" i="0" u="none" strike="noStrike" kern="1200" cap="none" spc="0" normalizeH="0" baseline="0" noProof="0" dirty="0">
                <a:ln>
                  <a:noFill/>
                </a:ln>
                <a:solidFill>
                  <a:prstClr val="black"/>
                </a:solidFill>
                <a:effectLst/>
                <a:uLnTx/>
                <a:uFillTx/>
                <a:latin typeface="メイリオ"/>
                <a:ea typeface="メイリオ"/>
                <a:cs typeface="+mn-cs"/>
              </a:rPr>
              <a:t>1</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日より値上発表</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。原因</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は原料価格・燃料価格の高騰</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継続</a:t>
            </a:r>
            <a:r>
              <a:rPr lang="ja-JP" altLang="en-US" sz="1400" noProof="0" dirty="0" smtClean="0">
                <a:solidFill>
                  <a:prstClr val="black"/>
                </a:solidFill>
                <a:latin typeface="メイリオ"/>
                <a:ea typeface="メイリオ"/>
              </a:rPr>
              <a:t>。</a:t>
            </a:r>
            <a:endParaRPr lang="en-US" altLang="ja-JP" sz="1400" noProof="0" dirty="0" smtClean="0">
              <a:solidFill>
                <a:prstClr val="black"/>
              </a:solidFill>
              <a:latin typeface="メイリオ"/>
              <a:ea typeface="メイリオ"/>
            </a:endParaRPr>
          </a:p>
          <a:p>
            <a:pPr lvl="0">
              <a:defRPr/>
            </a:pPr>
            <a:r>
              <a:rPr lang="ja-JP" altLang="en-US" sz="1400" dirty="0" smtClean="0">
                <a:solidFill>
                  <a:prstClr val="black"/>
                </a:solidFill>
                <a:latin typeface="メイリオ"/>
                <a:ea typeface="メイリオ"/>
              </a:rPr>
              <a:t>　</a:t>
            </a:r>
            <a:r>
              <a:rPr lang="ja-JP" altLang="en-US" sz="1400" dirty="0" smtClean="0"/>
              <a:t>値上幅</a:t>
            </a:r>
            <a:r>
              <a:rPr lang="ja-JP" altLang="en-US" sz="1400" dirty="0"/>
              <a:t>は</a:t>
            </a:r>
            <a:r>
              <a:rPr lang="en-US" altLang="ja-JP" sz="1400" b="1" u="sng" dirty="0" smtClean="0"/>
              <a:t>1.20</a:t>
            </a:r>
            <a:r>
              <a:rPr lang="ja-JP" altLang="en-US" sz="1400" b="1" u="sng" dirty="0" smtClean="0"/>
              <a:t>倍　　　　　　　　　　　　　　　　　　　　　　　　　　　　　　　　　　　　</a:t>
            </a:r>
            <a:endParaRPr lang="en-US" altLang="ja-JP" sz="1400" b="1" u="sng" dirty="0" smtClean="0"/>
          </a:p>
          <a:p>
            <a:pPr lvl="0">
              <a:defRPr/>
            </a:pPr>
            <a:r>
              <a:rPr lang="ja-JP" altLang="en-US" sz="1400" dirty="0" smtClean="0">
                <a:solidFill>
                  <a:prstClr val="black"/>
                </a:solidFill>
              </a:rPr>
              <a:t>６</a:t>
            </a:r>
            <a:r>
              <a:rPr lang="en-US" altLang="ja-JP" sz="1400" dirty="0" smtClean="0">
                <a:solidFill>
                  <a:prstClr val="black"/>
                </a:solidFill>
              </a:rPr>
              <a:t>.</a:t>
            </a:r>
            <a:r>
              <a:rPr lang="ja-JP" altLang="en-US" sz="1400" dirty="0" smtClean="0">
                <a:solidFill>
                  <a:prstClr val="black"/>
                </a:solidFill>
              </a:rPr>
              <a:t>マヨネーズ　</a:t>
            </a:r>
            <a:endParaRPr lang="en-US" altLang="ja-JP" sz="1400" dirty="0" smtClean="0">
              <a:solidFill>
                <a:prstClr val="black"/>
              </a:solidFill>
            </a:endParaRPr>
          </a:p>
          <a:p>
            <a:pPr lvl="0">
              <a:defRPr/>
            </a:pPr>
            <a:r>
              <a:rPr lang="ja-JP" altLang="en-US" sz="1400" dirty="0" smtClean="0">
                <a:solidFill>
                  <a:prstClr val="black"/>
                </a:solidFill>
              </a:rPr>
              <a:t>　マヨネーズ製造</a:t>
            </a:r>
            <a:r>
              <a:rPr lang="ja-JP" altLang="en-US" sz="1400" dirty="0">
                <a:solidFill>
                  <a:prstClr val="black"/>
                </a:solidFill>
              </a:rPr>
              <a:t>大手</a:t>
            </a:r>
            <a:r>
              <a:rPr lang="ja-JP" altLang="en-US" sz="1400" dirty="0" smtClean="0">
                <a:solidFill>
                  <a:prstClr val="black"/>
                </a:solidFill>
              </a:rPr>
              <a:t>のキユーピー、味の素が</a:t>
            </a:r>
            <a:r>
              <a:rPr lang="en-US" altLang="ja-JP" sz="1400" dirty="0" smtClean="0">
                <a:solidFill>
                  <a:prstClr val="black"/>
                </a:solidFill>
              </a:rPr>
              <a:t>26</a:t>
            </a:r>
            <a:r>
              <a:rPr lang="ja-JP" altLang="en-US" sz="1400" dirty="0" smtClean="0">
                <a:solidFill>
                  <a:prstClr val="black"/>
                </a:solidFill>
              </a:rPr>
              <a:t>年</a:t>
            </a:r>
            <a:r>
              <a:rPr lang="en-US" altLang="ja-JP" sz="1400" dirty="0" smtClean="0">
                <a:solidFill>
                  <a:prstClr val="black"/>
                </a:solidFill>
              </a:rPr>
              <a:t>4</a:t>
            </a:r>
            <a:r>
              <a:rPr lang="ja-JP" altLang="en-US" sz="1400" dirty="0" smtClean="0">
                <a:solidFill>
                  <a:prstClr val="black"/>
                </a:solidFill>
              </a:rPr>
              <a:t>月</a:t>
            </a:r>
            <a:r>
              <a:rPr lang="en-US" altLang="ja-JP" sz="1400" dirty="0">
                <a:solidFill>
                  <a:prstClr val="black"/>
                </a:solidFill>
              </a:rPr>
              <a:t>1</a:t>
            </a:r>
            <a:r>
              <a:rPr lang="ja-JP" altLang="en-US" sz="1400" dirty="0">
                <a:solidFill>
                  <a:prstClr val="black"/>
                </a:solidFill>
              </a:rPr>
              <a:t>日より値上発表。原因は原料</a:t>
            </a:r>
            <a:r>
              <a:rPr lang="ja-JP" altLang="en-US" sz="1400" dirty="0" smtClean="0">
                <a:solidFill>
                  <a:prstClr val="black"/>
                </a:solidFill>
              </a:rPr>
              <a:t>価格（卵・食用油等）</a:t>
            </a:r>
            <a:endParaRPr lang="en-US" altLang="ja-JP" sz="1400" dirty="0" smtClean="0">
              <a:solidFill>
                <a:prstClr val="black"/>
              </a:solidFill>
            </a:endParaRPr>
          </a:p>
          <a:p>
            <a:pPr lvl="0">
              <a:defRPr/>
            </a:pPr>
            <a:r>
              <a:rPr lang="ja-JP" altLang="en-US" sz="1400" dirty="0" smtClean="0">
                <a:solidFill>
                  <a:prstClr val="black"/>
                </a:solidFill>
              </a:rPr>
              <a:t>　・</a:t>
            </a:r>
            <a:r>
              <a:rPr lang="ja-JP" altLang="en-US" sz="1400" dirty="0">
                <a:solidFill>
                  <a:prstClr val="black"/>
                </a:solidFill>
              </a:rPr>
              <a:t>燃料価格の高騰継続</a:t>
            </a:r>
            <a:r>
              <a:rPr lang="ja-JP" altLang="en-US" sz="1400" dirty="0" smtClean="0">
                <a:solidFill>
                  <a:prstClr val="black"/>
                </a:solidFill>
              </a:rPr>
              <a:t>。</a:t>
            </a:r>
            <a:r>
              <a:rPr lang="ja-JP" altLang="en-US" sz="1400" dirty="0" smtClean="0"/>
              <a:t>値上幅</a:t>
            </a:r>
            <a:r>
              <a:rPr lang="ja-JP" altLang="en-US" sz="1400" dirty="0"/>
              <a:t>は</a:t>
            </a:r>
            <a:r>
              <a:rPr lang="en-US" altLang="ja-JP" sz="1400" b="1" u="sng" dirty="0" smtClean="0"/>
              <a:t>1.10</a:t>
            </a:r>
            <a:r>
              <a:rPr lang="ja-JP" altLang="en-US" sz="1400" b="1" u="sng" dirty="0" smtClean="0"/>
              <a:t>倍</a:t>
            </a:r>
            <a:endParaRPr lang="en-US" altLang="ja-JP" sz="1400" b="1" u="sng"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1"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sng" strike="noStrike" kern="1200" cap="none" spc="0" normalizeH="0" baseline="0" noProof="0" dirty="0" smtClean="0">
              <a:ln>
                <a:noFill/>
              </a:ln>
              <a:solidFill>
                <a:prstClr val="black"/>
              </a:solidFill>
              <a:effectLst/>
              <a:uLnTx/>
              <a:uFillTx/>
              <a:latin typeface="メイリオ"/>
              <a:ea typeface="メイリオ"/>
              <a:cs typeface="+mn-cs"/>
            </a:endParaRPr>
          </a:p>
        </p:txBody>
      </p:sp>
      <p:sp>
        <p:nvSpPr>
          <p:cNvPr id="11" name="テキスト ボックス 10"/>
          <p:cNvSpPr txBox="1"/>
          <p:nvPr/>
        </p:nvSpPr>
        <p:spPr>
          <a:xfrm>
            <a:off x="160058" y="5136485"/>
            <a:ext cx="9418515" cy="141577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200" cap="none" spc="0" normalizeH="0" baseline="0" noProof="0" dirty="0" smtClean="0">
                <a:ln>
                  <a:noFill/>
                </a:ln>
                <a:solidFill>
                  <a:prstClr val="black"/>
                </a:solidFill>
                <a:effectLst/>
                <a:uLnTx/>
                <a:uFillTx/>
                <a:latin typeface="メイリオ"/>
                <a:ea typeface="メイリオ"/>
                <a:cs typeface="+mn-cs"/>
              </a:rPr>
              <a:t>【</a:t>
            </a:r>
            <a:r>
              <a:rPr kumimoji="0" lang="ja-JP" altLang="en-US" sz="1600" b="0" i="0" u="none" strike="noStrike" kern="1200" cap="none" spc="0" normalizeH="0" baseline="0" noProof="0" dirty="0" smtClean="0">
                <a:ln>
                  <a:noFill/>
                </a:ln>
                <a:solidFill>
                  <a:prstClr val="black"/>
                </a:solidFill>
                <a:effectLst/>
                <a:uLnTx/>
                <a:uFillTx/>
                <a:latin typeface="メイリオ"/>
                <a:ea typeface="メイリオ"/>
                <a:cs typeface="+mn-cs"/>
              </a:rPr>
              <a:t>卵</a:t>
            </a:r>
            <a:r>
              <a:rPr kumimoji="0" lang="ja-JP" altLang="ja-JP" sz="1600" b="0" i="0" u="none" strike="noStrike" kern="1200" cap="none" spc="0" normalizeH="0" baseline="0" noProof="0" dirty="0" smtClean="0">
                <a:ln>
                  <a:noFill/>
                </a:ln>
                <a:solidFill>
                  <a:prstClr val="black"/>
                </a:solidFill>
                <a:effectLst/>
                <a:uLnTx/>
                <a:uFillTx/>
                <a:latin typeface="メイリオ"/>
                <a:ea typeface="メイリオ"/>
                <a:cs typeface="+mn-cs"/>
              </a:rPr>
              <a:t>】</a:t>
            </a:r>
            <a:endParaRPr kumimoji="0" lang="en-US" altLang="ja-JP" sz="16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a:ea typeface="メイリオ"/>
                <a:cs typeface="+mn-cs"/>
              </a:rPr>
              <a:t>1</a:t>
            </a:r>
            <a:r>
              <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rPr>
              <a:t>.</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直近の状況</a:t>
            </a: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a:ea typeface="メイリオ"/>
              </a:rPr>
              <a:t>　</a:t>
            </a:r>
            <a:r>
              <a:rPr kumimoji="0" lang="ja-JP" altLang="en-US" sz="1400" b="0" i="0" u="none" strike="noStrike" kern="1200" cap="none" spc="0" normalizeH="0" baseline="0" noProof="0" dirty="0" smtClean="0">
                <a:ln>
                  <a:noFill/>
                </a:ln>
                <a:solidFill>
                  <a:prstClr val="black"/>
                </a:solidFill>
                <a:effectLst/>
                <a:uLnTx/>
                <a:uFillTx/>
                <a:latin typeface="メイリオ"/>
                <a:ea typeface="メイリオ"/>
                <a:cs typeface="+mn-cs"/>
              </a:rPr>
              <a:t>昨年の鳥インフルエンザの影響</a:t>
            </a:r>
            <a:r>
              <a:rPr lang="ja-JP" altLang="en-US" sz="1400" dirty="0" smtClean="0">
                <a:solidFill>
                  <a:prstClr val="black"/>
                </a:solidFill>
                <a:latin typeface="メイリオ"/>
                <a:ea typeface="メイリオ"/>
              </a:rPr>
              <a:t>で</a:t>
            </a:r>
            <a:r>
              <a:rPr kumimoji="0" lang="ja-JP" altLang="en-US" sz="1400" b="0" i="0" u="none" strike="noStrike" kern="1200" cap="none" spc="0" normalizeH="0" baseline="0" noProof="0" dirty="0" err="1" smtClean="0">
                <a:ln>
                  <a:noFill/>
                </a:ln>
                <a:solidFill>
                  <a:prstClr val="black"/>
                </a:solidFill>
                <a:effectLst/>
                <a:uLnTx/>
                <a:uFillTx/>
                <a:latin typeface="メイリオ"/>
                <a:ea typeface="メイリオ"/>
                <a:cs typeface="+mn-cs"/>
              </a:rPr>
              <a:t>、</a:t>
            </a:r>
            <a:r>
              <a:rPr lang="ja-JP" altLang="en-US" sz="1400" dirty="0" smtClean="0">
                <a:solidFill>
                  <a:prstClr val="black"/>
                </a:solidFill>
                <a:latin typeface="メイリオ"/>
                <a:ea typeface="メイリオ"/>
              </a:rPr>
              <a:t>飼養羽数の減少</a:t>
            </a:r>
            <a:r>
              <a:rPr lang="en-US" altLang="ja-JP" sz="1400" dirty="0" smtClean="0">
                <a:solidFill>
                  <a:prstClr val="black"/>
                </a:solidFill>
                <a:latin typeface="メイリオ"/>
                <a:ea typeface="メイリオ"/>
              </a:rPr>
              <a:t>(24</a:t>
            </a:r>
            <a:r>
              <a:rPr lang="ja-JP" altLang="en-US" sz="1400" dirty="0" smtClean="0">
                <a:solidFill>
                  <a:prstClr val="black"/>
                </a:solidFill>
                <a:latin typeface="メイリオ"/>
                <a:ea typeface="メイリオ"/>
              </a:rPr>
              <a:t>年比</a:t>
            </a:r>
            <a:r>
              <a:rPr lang="en-US" altLang="ja-JP" sz="1400" dirty="0" smtClean="0">
                <a:solidFill>
                  <a:prstClr val="black"/>
                </a:solidFill>
                <a:latin typeface="メイリオ"/>
                <a:ea typeface="メイリオ"/>
              </a:rPr>
              <a:t>97</a:t>
            </a:r>
            <a:r>
              <a:rPr lang="ja-JP" altLang="en-US" sz="1400" dirty="0" smtClean="0">
                <a:solidFill>
                  <a:prstClr val="black"/>
                </a:solidFill>
                <a:latin typeface="メイリオ"/>
                <a:ea typeface="メイリオ"/>
              </a:rPr>
              <a:t>％）</a:t>
            </a:r>
            <a:r>
              <a:rPr lang="en-US" altLang="ja-JP" sz="1400" dirty="0" smtClean="0">
                <a:solidFill>
                  <a:prstClr val="black"/>
                </a:solidFill>
                <a:latin typeface="メイリオ"/>
                <a:ea typeface="メイリオ"/>
              </a:rPr>
              <a:t>,</a:t>
            </a:r>
            <a:r>
              <a:rPr lang="ja-JP" altLang="en-US" sz="1400" dirty="0" smtClean="0">
                <a:solidFill>
                  <a:prstClr val="black"/>
                </a:solidFill>
                <a:latin typeface="メイリオ"/>
                <a:ea typeface="メイリオ"/>
              </a:rPr>
              <a:t>並びに採卵ひな餌付け羽数の大幅減</a:t>
            </a:r>
            <a:endParaRPr lang="en-US" altLang="ja-JP" sz="1400" dirty="0" smtClean="0">
              <a:solidFill>
                <a:prstClr val="black"/>
              </a:solidFill>
              <a:latin typeface="メイリオ"/>
              <a:ea typeface="メイリオ"/>
            </a:endParaRPr>
          </a:p>
          <a:p>
            <a:pPr>
              <a:defRPr/>
            </a:pPr>
            <a:r>
              <a:rPr lang="ja-JP" altLang="en-US" sz="1400" dirty="0" smtClean="0">
                <a:solidFill>
                  <a:prstClr val="black"/>
                </a:solidFill>
                <a:latin typeface="メイリオ"/>
                <a:ea typeface="メイリオ"/>
              </a:rPr>
              <a:t>（</a:t>
            </a:r>
            <a:r>
              <a:rPr lang="en-US" altLang="ja-JP" sz="1400" dirty="0" smtClean="0">
                <a:solidFill>
                  <a:prstClr val="black"/>
                </a:solidFill>
                <a:latin typeface="メイリオ"/>
                <a:ea typeface="メイリオ"/>
              </a:rPr>
              <a:t>24</a:t>
            </a:r>
            <a:r>
              <a:rPr lang="ja-JP" altLang="en-US" sz="1400" dirty="0" smtClean="0">
                <a:solidFill>
                  <a:prstClr val="black"/>
                </a:solidFill>
                <a:latin typeface="メイリオ"/>
                <a:ea typeface="メイリオ"/>
              </a:rPr>
              <a:t>年比</a:t>
            </a:r>
            <a:r>
              <a:rPr lang="en-US" altLang="ja-JP" sz="1400" dirty="0" smtClean="0">
                <a:solidFill>
                  <a:prstClr val="black"/>
                </a:solidFill>
                <a:latin typeface="メイリオ"/>
                <a:ea typeface="メイリオ"/>
              </a:rPr>
              <a:t>97</a:t>
            </a:r>
            <a:r>
              <a:rPr lang="ja-JP" altLang="en-US" sz="1400" dirty="0" smtClean="0">
                <a:solidFill>
                  <a:prstClr val="black"/>
                </a:solidFill>
                <a:latin typeface="メイリオ"/>
                <a:ea typeface="メイリオ"/>
              </a:rPr>
              <a:t>％）と</a:t>
            </a:r>
            <a:r>
              <a:rPr lang="en-US" altLang="ja-JP" sz="1400" dirty="0" smtClean="0">
                <a:solidFill>
                  <a:prstClr val="black"/>
                </a:solidFill>
                <a:latin typeface="メイリオ"/>
                <a:ea typeface="メイリオ"/>
              </a:rPr>
              <a:t>2025</a:t>
            </a:r>
            <a:r>
              <a:rPr lang="ja-JP" altLang="en-US" sz="1400" dirty="0" smtClean="0">
                <a:solidFill>
                  <a:prstClr val="black"/>
                </a:solidFill>
                <a:latin typeface="メイリオ"/>
                <a:ea typeface="メイリオ"/>
              </a:rPr>
              <a:t>年は鶏卵生産量は大幅減少の見通し。　　　　</a:t>
            </a:r>
            <a:endParaRPr lang="en-US" altLang="ja-JP" sz="1400" dirty="0" smtClean="0">
              <a:solidFill>
                <a:prstClr val="black"/>
              </a:solidFill>
              <a:latin typeface="メイリオ"/>
              <a:ea typeface="メイリオ"/>
            </a:endParaRPr>
          </a:p>
          <a:p>
            <a:pPr>
              <a:defRPr/>
            </a:pPr>
            <a:r>
              <a:rPr lang="ja-JP" altLang="en-US" sz="1400" dirty="0" smtClean="0"/>
              <a:t>　全農卵価</a:t>
            </a:r>
            <a:r>
              <a:rPr lang="en-US" altLang="ja-JP" sz="1400" dirty="0"/>
              <a:t>M</a:t>
            </a:r>
            <a:r>
              <a:rPr lang="ja-JP" altLang="en-US" sz="1400" dirty="0"/>
              <a:t>玉相場は</a:t>
            </a:r>
            <a:r>
              <a:rPr lang="en-US" altLang="ja-JP" sz="1400" dirty="0" smtClean="0"/>
              <a:t>24</a:t>
            </a:r>
            <a:r>
              <a:rPr lang="ja-JP" altLang="en-US" sz="1400" dirty="0" smtClean="0"/>
              <a:t>年</a:t>
            </a:r>
            <a:r>
              <a:rPr lang="en-US" altLang="ja-JP" sz="1400" dirty="0"/>
              <a:t>10</a:t>
            </a:r>
            <a:r>
              <a:rPr lang="ja-JP" altLang="en-US" sz="1400" dirty="0" smtClean="0"/>
              <a:t>月</a:t>
            </a:r>
            <a:r>
              <a:rPr lang="en-US" altLang="ja-JP" sz="1400" dirty="0" smtClean="0"/>
              <a:t>182</a:t>
            </a:r>
            <a:r>
              <a:rPr lang="ja-JP" altLang="en-US" sz="1400" dirty="0" smtClean="0"/>
              <a:t>円</a:t>
            </a:r>
            <a:r>
              <a:rPr lang="en-US" altLang="ja-JP" sz="1400" dirty="0"/>
              <a:t>/</a:t>
            </a:r>
            <a:r>
              <a:rPr lang="ja-JP" altLang="en-US" sz="1400" dirty="0"/>
              <a:t>ｋｇ⇒</a:t>
            </a:r>
            <a:r>
              <a:rPr lang="en-US" altLang="ja-JP" sz="1400" dirty="0"/>
              <a:t> </a:t>
            </a:r>
            <a:r>
              <a:rPr lang="en-US" altLang="ja-JP" sz="1400" dirty="0" smtClean="0"/>
              <a:t>25</a:t>
            </a:r>
            <a:r>
              <a:rPr lang="ja-JP" altLang="en-US" sz="1400" dirty="0" smtClean="0"/>
              <a:t>年</a:t>
            </a:r>
            <a:r>
              <a:rPr lang="en-US" altLang="ja-JP" sz="1400" dirty="0"/>
              <a:t>10</a:t>
            </a:r>
            <a:r>
              <a:rPr lang="ja-JP" altLang="en-US" sz="1400" dirty="0" smtClean="0"/>
              <a:t>月</a:t>
            </a:r>
            <a:r>
              <a:rPr lang="en-US" altLang="ja-JP" sz="1400" dirty="0" smtClean="0"/>
              <a:t>225</a:t>
            </a:r>
            <a:r>
              <a:rPr lang="ja-JP" altLang="en-US" sz="1400" dirty="0" smtClean="0"/>
              <a:t>円</a:t>
            </a:r>
            <a:r>
              <a:rPr lang="en-US" altLang="ja-JP" sz="1400" dirty="0"/>
              <a:t>/</a:t>
            </a:r>
            <a:r>
              <a:rPr lang="ja-JP" altLang="en-US" sz="1400" dirty="0"/>
              <a:t>ｋｇと前年比は</a:t>
            </a:r>
            <a:r>
              <a:rPr lang="en-US" altLang="ja-JP" sz="1400" b="1" u="sng" dirty="0" smtClean="0"/>
              <a:t>1.24</a:t>
            </a:r>
            <a:r>
              <a:rPr lang="ja-JP" altLang="en-US" sz="1400" b="1" u="sng" dirty="0" smtClean="0"/>
              <a:t>倍</a:t>
            </a:r>
            <a:r>
              <a:rPr lang="ja-JP" altLang="en-US" sz="1400" b="1" dirty="0"/>
              <a:t>と高値</a:t>
            </a:r>
            <a:endParaRPr lang="en-US" altLang="ja-JP" sz="14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smtClean="0">
              <a:ln>
                <a:noFill/>
              </a:ln>
              <a:solidFill>
                <a:prstClr val="black"/>
              </a:solidFill>
              <a:effectLst/>
              <a:uLnTx/>
              <a:uFillTx/>
              <a:latin typeface="メイリオ"/>
              <a:ea typeface="メイリオ"/>
              <a:cs typeface="+mn-cs"/>
            </a:endParaRPr>
          </a:p>
        </p:txBody>
      </p:sp>
      <p:sp>
        <p:nvSpPr>
          <p:cNvPr id="9" name="コンテンツ プレースホルダー 2"/>
          <p:cNvSpPr txBox="1">
            <a:spLocks/>
          </p:cNvSpPr>
          <p:nvPr/>
        </p:nvSpPr>
        <p:spPr>
          <a:xfrm>
            <a:off x="160058" y="541698"/>
            <a:ext cx="9580842" cy="327273"/>
          </a:xfrm>
          <a:prstGeom prst="rect">
            <a:avLst/>
          </a:prstGeom>
        </p:spPr>
        <p:txBody>
          <a:bodyPr vert="horz" lIns="91440" tIns="36000" rIns="91440" bIns="36000" rtlCol="0" anchor="ctr">
            <a:noAutofit/>
          </a:bodyPr>
          <a:lstStyle>
            <a:lvl1pPr marL="0" indent="0" algn="l" defTabSz="742950" rtl="0" eaLnBrk="1" latinLnBrk="0" hangingPunct="1">
              <a:lnSpc>
                <a:spcPct val="90000"/>
              </a:lnSpc>
              <a:spcBef>
                <a:spcPts val="813"/>
              </a:spcBef>
              <a:buFont typeface="Wingdings 2" pitchFamily="18" charset="2"/>
              <a:buNone/>
              <a:defRPr kumimoji="1" sz="1400" b="0" i="0" u="none" kern="1200">
                <a:solidFill>
                  <a:schemeClr val="tx1"/>
                </a:solidFill>
                <a:latin typeface="Meiryo UI" panose="020B0604030504040204" pitchFamily="50" charset="-128"/>
                <a:ea typeface="Meiryo UI" panose="020B0604030504040204" pitchFamily="50" charset="-128"/>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メイリオ" panose="020B0604030504040204" pitchFamily="50" charset="-128"/>
                <a:ea typeface="メイリオ" panose="020B0604030504040204" pitchFamily="50" charset="-128"/>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メイリオ" panose="020B0604030504040204" pitchFamily="50" charset="-128"/>
                <a:ea typeface="メイリオ" panose="020B0604030504040204" pitchFamily="50" charset="-128"/>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メイリオ" panose="020B0604030504040204" pitchFamily="50" charset="-128"/>
                <a:ea typeface="メイリオ" panose="020B0604030504040204" pitchFamily="50" charset="-128"/>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a:lstStyle>
          <a:p>
            <a:r>
              <a:rPr lang="ja-JP" altLang="ja-JP" smtClean="0"/>
              <a:t>≪商品群別の説明≫</a:t>
            </a:r>
            <a:endParaRPr lang="ja-JP" altLang="ja-JP" dirty="0"/>
          </a:p>
        </p:txBody>
      </p:sp>
    </p:spTree>
    <p:extLst>
      <p:ext uri="{BB962C8B-B14F-4D97-AF65-F5344CB8AC3E}">
        <p14:creationId xmlns:p14="http://schemas.microsoft.com/office/powerpoint/2010/main" val="2526860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74582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67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4&quot;&gt;&lt;elem m_fUsage=&quot;1.00000000000000000000E+00&quot;&gt;&lt;m_msothmcolidx val=&quot;0&quot;/&gt;&lt;m_rgb r=&quot;FA&quot; g=&quot;A8&quot; b=&quot;65&quot;/&gt;&lt;/elem&gt;&lt;elem m_fUsage=&quot;9.00000000000000022204E-01&quot;&gt;&lt;m_msothmcolidx val=&quot;0&quot;/&gt;&lt;m_rgb r=&quot;FB&quot; g=&quot;C1&quot; b=&quot;93&quot;/&gt;&lt;/elem&gt;&lt;elem m_fUsage=&quot;8.10000000000000053291E-01&quot;&gt;&lt;m_msothmcolidx val=&quot;0&quot;/&gt;&lt;m_rgb r=&quot;65&quot; g=&quot;97&quot; b=&quot;EB&quot;/&gt;&lt;/elem&gt;&lt;elem m_fUsage=&quot;7.29000000000000092371E-01&quot;&gt;&lt;m_msothmcolidx val=&quot;0&quot;/&gt;&lt;m_rgb r=&quot;57&quot; g=&quot;B4&quot; b=&quot;F9&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djVFSNc1Dnf0klvyKcq4N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E2mks.5PNC0sDQtY0pnt.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E2mks.5PNC0sDQtY0pn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HDOfficeLightV0">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TM02900722[[fn=イオン ボードルーム]]</Template>
  <TotalTime>93545</TotalTime>
  <Words>128</Words>
  <Application>Microsoft Office PowerPoint</Application>
  <PresentationFormat>A4 210 x 297 mm</PresentationFormat>
  <Paragraphs>145</Paragraphs>
  <Slides>7</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7</vt:i4>
      </vt:variant>
    </vt:vector>
  </HeadingPairs>
  <TitlesOfParts>
    <vt:vector size="18" baseType="lpstr">
      <vt:lpstr>Hiragino Kaku Gothic Pro</vt:lpstr>
      <vt:lpstr>Hiragino Kaku Gothic ProN</vt:lpstr>
      <vt:lpstr>Meiryo UI</vt:lpstr>
      <vt:lpstr>ＭＳ Ｐゴシック</vt:lpstr>
      <vt:lpstr>メイリオ</vt:lpstr>
      <vt:lpstr>Calibri</vt:lpstr>
      <vt:lpstr>Segoe UI Emoji</vt:lpstr>
      <vt:lpstr>Wingdings 2</vt:lpstr>
      <vt:lpstr>HDOfficeLightV0</vt:lpstr>
      <vt:lpstr>1_HDOfficeLightV0</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賀屋 宣宏</dc:creator>
  <cp:lastModifiedBy>夫松 遥那</cp:lastModifiedBy>
  <cp:revision>5133</cp:revision>
  <cp:lastPrinted>2024-04-05T09:01:30Z</cp:lastPrinted>
  <dcterms:created xsi:type="dcterms:W3CDTF">2019-03-20T08:45:32Z</dcterms:created>
  <dcterms:modified xsi:type="dcterms:W3CDTF">2025-12-25T03:30:13Z</dcterms:modified>
</cp:coreProperties>
</file>