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8" r:id="rId2"/>
  </p:sldIdLst>
  <p:sldSz cx="7556500" cy="10693400"/>
  <p:notesSz cx="6858000" cy="9144000"/>
  <p:embeddedFontLst>
    <p:embeddedFont>
      <p:font typeface="Helvetica World Bold" panose="020B0600070205080204" charset="-128"/>
      <p:regular r:id="rId3"/>
    </p:embeddedFont>
    <p:embeddedFont>
      <p:font typeface="メイリオ" panose="020B0604030504040204" pitchFamily="50" charset="-128"/>
      <p:regular r:id="rId4"/>
      <p:bold r:id="rId5"/>
      <p:italic r:id="rId6"/>
      <p:boldItalic r:id="rId7"/>
    </p:embeddedFon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Rounded M+ Bold" panose="020B0600070205080204" charset="-128"/>
      <p:regular r:id="rId12"/>
    </p:embeddedFont>
    <p:embeddedFont>
      <p:font typeface="ヒラギノ角ゴシック Bold" panose="020B0600070205080204" charset="-128"/>
      <p:regular r:id="rId13"/>
    </p:embeddedFont>
    <p:embeddedFont>
      <p:font typeface="筑紫A丸ゴシック" panose="020B0600070205080204" charset="-128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9" d="100"/>
          <a:sy n="59" d="100"/>
        </p:scale>
        <p:origin x="2366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font" Target="fonts/font11.fntdata"/><Relationship Id="rId1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presProps" Target="presProps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8.png"/><Relationship Id="rId18" Type="http://schemas.openxmlformats.org/officeDocument/2006/relationships/image" Target="../media/image36.svg"/><Relationship Id="rId3" Type="http://schemas.openxmlformats.org/officeDocument/2006/relationships/image" Target="../media/image24.svg"/><Relationship Id="rId21" Type="http://schemas.openxmlformats.org/officeDocument/2006/relationships/image" Target="../media/image12.png"/><Relationship Id="rId7" Type="http://schemas.openxmlformats.org/officeDocument/2006/relationships/image" Target="../media/image4.png"/><Relationship Id="rId12" Type="http://schemas.openxmlformats.org/officeDocument/2006/relationships/image" Target="../media/image30.svg"/><Relationship Id="rId17" Type="http://schemas.openxmlformats.org/officeDocument/2006/relationships/image" Target="../media/image10.png"/><Relationship Id="rId2" Type="http://schemas.openxmlformats.org/officeDocument/2006/relationships/image" Target="../media/image1.png"/><Relationship Id="rId16" Type="http://schemas.openxmlformats.org/officeDocument/2006/relationships/image" Target="../media/image34.svg"/><Relationship Id="rId20" Type="http://schemas.openxmlformats.org/officeDocument/2006/relationships/image" Target="../media/image3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11" Type="http://schemas.openxmlformats.org/officeDocument/2006/relationships/image" Target="../media/image7.png"/><Relationship Id="rId24" Type="http://schemas.openxmlformats.org/officeDocument/2006/relationships/image" Target="../media/image42.svg"/><Relationship Id="rId5" Type="http://schemas.openxmlformats.org/officeDocument/2006/relationships/image" Target="../media/image3.png"/><Relationship Id="rId15" Type="http://schemas.openxmlformats.org/officeDocument/2006/relationships/image" Target="../media/image9.png"/><Relationship Id="rId23" Type="http://schemas.openxmlformats.org/officeDocument/2006/relationships/image" Target="../media/image13.png"/><Relationship Id="rId10" Type="http://schemas.openxmlformats.org/officeDocument/2006/relationships/image" Target="../media/image28.svg"/><Relationship Id="rId19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32.svg"/><Relationship Id="rId22" Type="http://schemas.openxmlformats.org/officeDocument/2006/relationships/image" Target="../media/image4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243" y="153243"/>
            <a:ext cx="7253514" cy="10385514"/>
            <a:chOff x="0" y="0"/>
            <a:chExt cx="2599495" cy="372193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99496" cy="3721934"/>
            </a:xfrm>
            <a:custGeom>
              <a:avLst/>
              <a:gdLst/>
              <a:ahLst/>
              <a:cxnLst/>
              <a:rect l="l" t="t" r="r" b="b"/>
              <a:pathLst>
                <a:path w="2599496" h="3721934">
                  <a:moveTo>
                    <a:pt x="0" y="0"/>
                  </a:moveTo>
                  <a:lnTo>
                    <a:pt x="2599496" y="0"/>
                  </a:lnTo>
                  <a:lnTo>
                    <a:pt x="2599496" y="3721934"/>
                  </a:lnTo>
                  <a:lnTo>
                    <a:pt x="0" y="3721934"/>
                  </a:lnTo>
                  <a:close/>
                </a:path>
              </a:pathLst>
            </a:custGeom>
            <a:ln w="38100" cap="sq">
              <a:solidFill>
                <a:srgbClr val="2E266D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599495" cy="37505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990603" y="381205"/>
            <a:ext cx="2163225" cy="1622419"/>
            <a:chOff x="0" y="0"/>
            <a:chExt cx="2884300" cy="2163225"/>
          </a:xfrm>
        </p:grpSpPr>
        <p:grpSp>
          <p:nvGrpSpPr>
            <p:cNvPr id="6" name="Group 6"/>
            <p:cNvGrpSpPr/>
            <p:nvPr/>
          </p:nvGrpSpPr>
          <p:grpSpPr>
            <a:xfrm>
              <a:off x="721075" y="0"/>
              <a:ext cx="2163225" cy="2163225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E266D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>
              <a:off x="0" y="1125346"/>
              <a:ext cx="2884300" cy="43264"/>
            </a:xfrm>
            <a:custGeom>
              <a:avLst/>
              <a:gdLst/>
              <a:ahLst/>
              <a:cxnLst/>
              <a:rect l="l" t="t" r="r" b="b"/>
              <a:pathLst>
                <a:path w="2884300" h="43264">
                  <a:moveTo>
                    <a:pt x="0" y="0"/>
                  </a:moveTo>
                  <a:lnTo>
                    <a:pt x="2884300" y="0"/>
                  </a:lnTo>
                  <a:lnTo>
                    <a:pt x="2884300" y="43265"/>
                  </a:lnTo>
                  <a:lnTo>
                    <a:pt x="0" y="43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1013015" y="321460"/>
              <a:ext cx="1579345" cy="8521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76"/>
                </a:lnSpc>
              </a:pPr>
              <a:r>
                <a:rPr lang="en-US" sz="1554" dirty="0" err="1">
                  <a:solidFill>
                    <a:srgbClr val="FFFFFF"/>
                  </a:solidFill>
                  <a:latin typeface="筑紫A丸ゴシック"/>
                  <a:ea typeface="筑紫A丸ゴシック"/>
                  <a:cs typeface="筑紫A丸ゴシック"/>
                  <a:sym typeface="筑紫A丸ゴシック"/>
                </a:rPr>
                <a:t>一般市場には</a:t>
              </a:r>
              <a:endParaRPr lang="en-US" sz="1554" dirty="0">
                <a:solidFill>
                  <a:srgbClr val="FFFFFF"/>
                </a:solidFill>
                <a:latin typeface="筑紫A丸ゴシック"/>
                <a:ea typeface="筑紫A丸ゴシック"/>
                <a:cs typeface="筑紫A丸ゴシック"/>
                <a:sym typeface="筑紫A丸ゴシック"/>
              </a:endParaRPr>
            </a:p>
            <a:p>
              <a:pPr marL="0" lvl="0" indent="0" algn="ctr">
                <a:lnSpc>
                  <a:spcPts val="2176"/>
                </a:lnSpc>
                <a:spcBef>
                  <a:spcPct val="0"/>
                </a:spcBef>
              </a:pPr>
              <a:r>
                <a:rPr lang="en-US" sz="1554" dirty="0" err="1">
                  <a:solidFill>
                    <a:srgbClr val="FFFFFF"/>
                  </a:solidFill>
                  <a:latin typeface="筑紫A丸ゴシック"/>
                  <a:ea typeface="筑紫A丸ゴシック"/>
                  <a:cs typeface="筑紫A丸ゴシック"/>
                  <a:sym typeface="筑紫A丸ゴシック"/>
                </a:rPr>
                <a:t>出回らない</a:t>
              </a:r>
              <a:endParaRPr lang="en-US" sz="1554" dirty="0">
                <a:solidFill>
                  <a:srgbClr val="FFFFFF"/>
                </a:solidFill>
                <a:latin typeface="筑紫A丸ゴシック"/>
                <a:ea typeface="筑紫A丸ゴシック"/>
                <a:cs typeface="筑紫A丸ゴシック"/>
                <a:sym typeface="筑紫A丸ゴシック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13015" y="1235860"/>
              <a:ext cx="1579345" cy="8521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76"/>
                </a:lnSpc>
              </a:pPr>
              <a:r>
                <a:rPr lang="en-US" sz="1554" dirty="0" err="1">
                  <a:solidFill>
                    <a:srgbClr val="FFFFFF"/>
                  </a:solidFill>
                  <a:latin typeface="筑紫A丸ゴシック"/>
                  <a:ea typeface="筑紫A丸ゴシック"/>
                  <a:cs typeface="筑紫A丸ゴシック"/>
                  <a:sym typeface="筑紫A丸ゴシック"/>
                </a:rPr>
                <a:t>特別なご提案</a:t>
              </a:r>
              <a:endParaRPr lang="en-US" sz="1554" dirty="0">
                <a:solidFill>
                  <a:srgbClr val="FFFFFF"/>
                </a:solidFill>
                <a:latin typeface="筑紫A丸ゴシック"/>
                <a:ea typeface="筑紫A丸ゴシック"/>
                <a:cs typeface="筑紫A丸ゴシック"/>
                <a:sym typeface="筑紫A丸ゴシック"/>
              </a:endParaRPr>
            </a:p>
            <a:p>
              <a:pPr marL="0" lvl="0" indent="0" algn="ctr">
                <a:lnSpc>
                  <a:spcPts val="2176"/>
                </a:lnSpc>
                <a:spcBef>
                  <a:spcPct val="0"/>
                </a:spcBef>
              </a:pPr>
              <a:r>
                <a:rPr lang="en-US" sz="1554" dirty="0" err="1">
                  <a:solidFill>
                    <a:srgbClr val="FFFFFF"/>
                  </a:solidFill>
                  <a:latin typeface="筑紫A丸ゴシック"/>
                  <a:ea typeface="筑紫A丸ゴシック"/>
                  <a:cs typeface="筑紫A丸ゴシック"/>
                  <a:sym typeface="筑紫A丸ゴシック"/>
                </a:rPr>
                <a:t>です</a:t>
              </a:r>
              <a:endParaRPr lang="en-US" sz="1554" dirty="0">
                <a:solidFill>
                  <a:srgbClr val="FFFFFF"/>
                </a:solidFill>
                <a:latin typeface="筑紫A丸ゴシック"/>
                <a:ea typeface="筑紫A丸ゴシック"/>
                <a:cs typeface="筑紫A丸ゴシック"/>
                <a:sym typeface="筑紫A丸ゴシック"/>
              </a:endParaRPr>
            </a:p>
          </p:txBody>
        </p:sp>
      </p:grpSp>
      <p:sp>
        <p:nvSpPr>
          <p:cNvPr id="12" name="Freeform 12"/>
          <p:cNvSpPr/>
          <p:nvPr/>
        </p:nvSpPr>
        <p:spPr>
          <a:xfrm>
            <a:off x="2857742" y="3254791"/>
            <a:ext cx="1638043" cy="5079203"/>
          </a:xfrm>
          <a:custGeom>
            <a:avLst/>
            <a:gdLst/>
            <a:ahLst/>
            <a:cxnLst/>
            <a:rect l="l" t="t" r="r" b="b"/>
            <a:pathLst>
              <a:path w="1638043" h="5079203">
                <a:moveTo>
                  <a:pt x="0" y="0"/>
                </a:moveTo>
                <a:lnTo>
                  <a:pt x="1638043" y="0"/>
                </a:lnTo>
                <a:lnTo>
                  <a:pt x="1638043" y="5079203"/>
                </a:lnTo>
                <a:lnTo>
                  <a:pt x="0" y="50792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730250" y="315203"/>
            <a:ext cx="479594" cy="646511"/>
          </a:xfrm>
          <a:custGeom>
            <a:avLst/>
            <a:gdLst/>
            <a:ahLst/>
            <a:cxnLst/>
            <a:rect l="l" t="t" r="r" b="b"/>
            <a:pathLst>
              <a:path w="479594" h="646511">
                <a:moveTo>
                  <a:pt x="0" y="0"/>
                </a:moveTo>
                <a:lnTo>
                  <a:pt x="479593" y="0"/>
                </a:lnTo>
                <a:lnTo>
                  <a:pt x="479593" y="646511"/>
                </a:lnTo>
                <a:lnTo>
                  <a:pt x="0" y="6465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flipH="1">
            <a:off x="4540250" y="315203"/>
            <a:ext cx="479594" cy="646511"/>
          </a:xfrm>
          <a:custGeom>
            <a:avLst/>
            <a:gdLst/>
            <a:ahLst/>
            <a:cxnLst/>
            <a:rect l="l" t="t" r="r" b="b"/>
            <a:pathLst>
              <a:path w="479594" h="646511">
                <a:moveTo>
                  <a:pt x="479594" y="0"/>
                </a:moveTo>
                <a:lnTo>
                  <a:pt x="0" y="0"/>
                </a:lnTo>
                <a:lnTo>
                  <a:pt x="0" y="646511"/>
                </a:lnTo>
                <a:lnTo>
                  <a:pt x="479594" y="646511"/>
                </a:lnTo>
                <a:lnTo>
                  <a:pt x="47959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1586598" y="24689"/>
            <a:ext cx="4083713" cy="440817"/>
            <a:chOff x="0" y="0"/>
            <a:chExt cx="5444950" cy="587756"/>
          </a:xfrm>
        </p:grpSpPr>
        <p:sp>
          <p:nvSpPr>
            <p:cNvPr id="16" name="Freeform 16"/>
            <p:cNvSpPr/>
            <p:nvPr/>
          </p:nvSpPr>
          <p:spPr>
            <a:xfrm>
              <a:off x="0" y="111392"/>
              <a:ext cx="3193502" cy="364972"/>
            </a:xfrm>
            <a:custGeom>
              <a:avLst/>
              <a:gdLst/>
              <a:ahLst/>
              <a:cxnLst/>
              <a:rect l="l" t="t" r="r" b="b"/>
              <a:pathLst>
                <a:path w="3193502" h="364972">
                  <a:moveTo>
                    <a:pt x="0" y="0"/>
                  </a:moveTo>
                  <a:lnTo>
                    <a:pt x="3193502" y="0"/>
                  </a:lnTo>
                  <a:lnTo>
                    <a:pt x="3193502" y="364972"/>
                  </a:lnTo>
                  <a:lnTo>
                    <a:pt x="0" y="364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3227002" y="0"/>
              <a:ext cx="2217948" cy="587756"/>
            </a:xfrm>
            <a:custGeom>
              <a:avLst/>
              <a:gdLst/>
              <a:ahLst/>
              <a:cxnLst/>
              <a:rect l="l" t="t" r="r" b="b"/>
              <a:pathLst>
                <a:path w="2217947" h="587756">
                  <a:moveTo>
                    <a:pt x="0" y="0"/>
                  </a:moveTo>
                  <a:lnTo>
                    <a:pt x="2217947" y="0"/>
                  </a:lnTo>
                  <a:lnTo>
                    <a:pt x="2217947" y="587756"/>
                  </a:lnTo>
                  <a:lnTo>
                    <a:pt x="0" y="5877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sp>
        <p:nvSpPr>
          <p:cNvPr id="18" name="Freeform 18"/>
          <p:cNvSpPr/>
          <p:nvPr/>
        </p:nvSpPr>
        <p:spPr>
          <a:xfrm>
            <a:off x="556110" y="2156523"/>
            <a:ext cx="6597718" cy="65977"/>
          </a:xfrm>
          <a:custGeom>
            <a:avLst/>
            <a:gdLst/>
            <a:ahLst/>
            <a:cxnLst/>
            <a:rect l="l" t="t" r="r" b="b"/>
            <a:pathLst>
              <a:path w="6597718" h="65977">
                <a:moveTo>
                  <a:pt x="0" y="0"/>
                </a:moveTo>
                <a:lnTo>
                  <a:pt x="6597718" y="0"/>
                </a:lnTo>
                <a:lnTo>
                  <a:pt x="6597718" y="65977"/>
                </a:lnTo>
                <a:lnTo>
                  <a:pt x="0" y="6597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691551" y="2006600"/>
            <a:ext cx="6176898" cy="1206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 b="1" spc="455" dirty="0">
                <a:solidFill>
                  <a:srgbClr val="2E266D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DAKARA PRO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2254656" y="2908300"/>
            <a:ext cx="3036063" cy="320601"/>
            <a:chOff x="0" y="-27648"/>
            <a:chExt cx="4048085" cy="427468"/>
          </a:xfrm>
        </p:grpSpPr>
        <p:sp>
          <p:nvSpPr>
            <p:cNvPr id="21" name="TextBox 21"/>
            <p:cNvSpPr txBox="1"/>
            <p:nvPr/>
          </p:nvSpPr>
          <p:spPr>
            <a:xfrm>
              <a:off x="961834" y="-27648"/>
              <a:ext cx="2143919" cy="4274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r>
                <a:rPr lang="en-US" sz="1800" b="1" dirty="0">
                  <a:solidFill>
                    <a:srgbClr val="2E266D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ヒラギノ角ゴシック Bold"/>
                  <a:sym typeface="ヒラギノ角ゴシック Bold"/>
                </a:rPr>
                <a:t>ダ カ ラ プ ロ</a:t>
              </a:r>
            </a:p>
          </p:txBody>
        </p:sp>
        <p:sp>
          <p:nvSpPr>
            <p:cNvPr id="22" name="AutoShape 22"/>
            <p:cNvSpPr/>
            <p:nvPr/>
          </p:nvSpPr>
          <p:spPr>
            <a:xfrm>
              <a:off x="0" y="201083"/>
              <a:ext cx="961833" cy="0"/>
            </a:xfrm>
            <a:prstGeom prst="line">
              <a:avLst/>
            </a:prstGeom>
            <a:ln w="50800" cap="flat">
              <a:solidFill>
                <a:srgbClr val="2E266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3" name="AutoShape 23"/>
            <p:cNvSpPr/>
            <p:nvPr/>
          </p:nvSpPr>
          <p:spPr>
            <a:xfrm>
              <a:off x="3086252" y="175683"/>
              <a:ext cx="961833" cy="0"/>
            </a:xfrm>
            <a:prstGeom prst="line">
              <a:avLst/>
            </a:prstGeom>
            <a:ln w="50800" cap="flat">
              <a:solidFill>
                <a:srgbClr val="2E266D"/>
              </a:solidFill>
              <a:prstDash val="solid"/>
              <a:headEnd type="none" w="sm" len="sm"/>
              <a:tailEnd type="none" w="sm" len="sm"/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1446653" y="9623634"/>
            <a:ext cx="4666695" cy="904666"/>
            <a:chOff x="0" y="0"/>
            <a:chExt cx="6222260" cy="1206221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6222260" cy="1141801"/>
              <a:chOff x="0" y="0"/>
              <a:chExt cx="1672438" cy="306897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1672438" cy="306897"/>
              </a:xfrm>
              <a:custGeom>
                <a:avLst/>
                <a:gdLst/>
                <a:ahLst/>
                <a:cxnLst/>
                <a:rect l="l" t="t" r="r" b="b"/>
                <a:pathLst>
                  <a:path w="1672438" h="306897">
                    <a:moveTo>
                      <a:pt x="19908" y="0"/>
                    </a:moveTo>
                    <a:lnTo>
                      <a:pt x="1652530" y="0"/>
                    </a:lnTo>
                    <a:cubicBezTo>
                      <a:pt x="1657810" y="0"/>
                      <a:pt x="1662874" y="2097"/>
                      <a:pt x="1666607" y="5831"/>
                    </a:cubicBezTo>
                    <a:cubicBezTo>
                      <a:pt x="1670341" y="9564"/>
                      <a:pt x="1672438" y="14628"/>
                      <a:pt x="1672438" y="19908"/>
                    </a:cubicBezTo>
                    <a:lnTo>
                      <a:pt x="1672438" y="286989"/>
                    </a:lnTo>
                    <a:cubicBezTo>
                      <a:pt x="1672438" y="292269"/>
                      <a:pt x="1670341" y="297332"/>
                      <a:pt x="1666607" y="301066"/>
                    </a:cubicBezTo>
                    <a:cubicBezTo>
                      <a:pt x="1662874" y="304799"/>
                      <a:pt x="1657810" y="306897"/>
                      <a:pt x="1652530" y="306897"/>
                    </a:cubicBezTo>
                    <a:lnTo>
                      <a:pt x="19908" y="306897"/>
                    </a:lnTo>
                    <a:cubicBezTo>
                      <a:pt x="14628" y="306897"/>
                      <a:pt x="9564" y="304799"/>
                      <a:pt x="5831" y="301066"/>
                    </a:cubicBezTo>
                    <a:cubicBezTo>
                      <a:pt x="2097" y="297332"/>
                      <a:pt x="0" y="292269"/>
                      <a:pt x="0" y="286989"/>
                    </a:cubicBezTo>
                    <a:lnTo>
                      <a:pt x="0" y="19908"/>
                    </a:lnTo>
                    <a:cubicBezTo>
                      <a:pt x="0" y="14628"/>
                      <a:pt x="2097" y="9564"/>
                      <a:pt x="5831" y="5831"/>
                    </a:cubicBezTo>
                    <a:cubicBezTo>
                      <a:pt x="9564" y="2097"/>
                      <a:pt x="14628" y="0"/>
                      <a:pt x="19908" y="0"/>
                    </a:cubicBezTo>
                    <a:close/>
                  </a:path>
                </a:pathLst>
              </a:custGeom>
              <a:solidFill>
                <a:srgbClr val="FCFEFF"/>
              </a:solidFill>
              <a:ln w="28575" cap="sq">
                <a:solidFill>
                  <a:srgbClr val="082C96"/>
                </a:solidFill>
                <a:prstDash val="solid"/>
                <a:miter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28575"/>
                <a:ext cx="1672438" cy="3354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295364" y="134503"/>
              <a:ext cx="781975" cy="10717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65"/>
                </a:lnSpc>
                <a:spcBef>
                  <a:spcPct val="0"/>
                </a:spcBef>
              </a:pPr>
              <a:r>
                <a:rPr lang="en-US" sz="4617" b="1" dirty="0">
                  <a:solidFill>
                    <a:srgbClr val="082C96"/>
                  </a:solidFill>
                  <a:latin typeface="Rounded M+ Bold"/>
                  <a:ea typeface="Rounded M+ Bold"/>
                  <a:cs typeface="Rounded M+ Bold"/>
                  <a:sym typeface="Rounded M+ Bold"/>
                </a:rPr>
                <a:t>￥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973195" y="583981"/>
              <a:ext cx="1102403" cy="47876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rgbClr val="082C96"/>
                  </a:solidFill>
                  <a:latin typeface="Rounded M+ Bold"/>
                  <a:ea typeface="Rounded M+ Bold"/>
                  <a:cs typeface="Rounded M+ Bold"/>
                  <a:sym typeface="Rounded M+ Bold"/>
                </a:rPr>
                <a:t>(</a:t>
              </a:r>
              <a:r>
                <a:rPr lang="en-US" sz="2000" b="1" dirty="0" err="1">
                  <a:solidFill>
                    <a:srgbClr val="082C96"/>
                  </a:solidFill>
                  <a:latin typeface="Rounded M+ Bold"/>
                  <a:ea typeface="Rounded M+ Bold"/>
                  <a:cs typeface="Rounded M+ Bold"/>
                  <a:sym typeface="Rounded M+ Bold"/>
                </a:rPr>
                <a:t>税込</a:t>
              </a:r>
              <a:r>
                <a:rPr lang="en-US" sz="2000" b="1" dirty="0">
                  <a:solidFill>
                    <a:srgbClr val="082C96"/>
                  </a:solidFill>
                  <a:latin typeface="Rounded M+ Bold"/>
                  <a:ea typeface="Rounded M+ Bold"/>
                  <a:cs typeface="Rounded M+ Bold"/>
                  <a:sym typeface="Rounded M+ Bold"/>
                </a:rPr>
                <a:t>)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50820" y="8461250"/>
            <a:ext cx="5458359" cy="1130278"/>
            <a:chOff x="0" y="0"/>
            <a:chExt cx="1956153" cy="40506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956153" cy="405066"/>
            </a:xfrm>
            <a:custGeom>
              <a:avLst/>
              <a:gdLst/>
              <a:ahLst/>
              <a:cxnLst/>
              <a:rect l="l" t="t" r="r" b="b"/>
              <a:pathLst>
                <a:path w="1956153" h="405066">
                  <a:moveTo>
                    <a:pt x="17020" y="0"/>
                  </a:moveTo>
                  <a:lnTo>
                    <a:pt x="1939133" y="0"/>
                  </a:lnTo>
                  <a:cubicBezTo>
                    <a:pt x="1948533" y="0"/>
                    <a:pt x="1956153" y="7620"/>
                    <a:pt x="1956153" y="17020"/>
                  </a:cubicBezTo>
                  <a:lnTo>
                    <a:pt x="1956153" y="388046"/>
                  </a:lnTo>
                  <a:cubicBezTo>
                    <a:pt x="1956153" y="397446"/>
                    <a:pt x="1948533" y="405066"/>
                    <a:pt x="1939133" y="405066"/>
                  </a:cubicBezTo>
                  <a:lnTo>
                    <a:pt x="17020" y="405066"/>
                  </a:lnTo>
                  <a:cubicBezTo>
                    <a:pt x="7620" y="405066"/>
                    <a:pt x="0" y="397446"/>
                    <a:pt x="0" y="388046"/>
                  </a:cubicBezTo>
                  <a:lnTo>
                    <a:pt x="0" y="17020"/>
                  </a:lnTo>
                  <a:cubicBezTo>
                    <a:pt x="0" y="7620"/>
                    <a:pt x="7620" y="0"/>
                    <a:pt x="17020" y="0"/>
                  </a:cubicBezTo>
                  <a:close/>
                </a:path>
              </a:pathLst>
            </a:custGeom>
            <a:solidFill>
              <a:srgbClr val="A4C1DD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1956153" cy="4336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33" name="Freeform 33"/>
          <p:cNvSpPr/>
          <p:nvPr/>
        </p:nvSpPr>
        <p:spPr>
          <a:xfrm>
            <a:off x="1345363" y="8435338"/>
            <a:ext cx="414611" cy="495058"/>
          </a:xfrm>
          <a:custGeom>
            <a:avLst/>
            <a:gdLst/>
            <a:ahLst/>
            <a:cxnLst/>
            <a:rect l="l" t="t" r="r" b="b"/>
            <a:pathLst>
              <a:path w="414611" h="495058">
                <a:moveTo>
                  <a:pt x="0" y="0"/>
                </a:moveTo>
                <a:lnTo>
                  <a:pt x="414611" y="0"/>
                </a:lnTo>
                <a:lnTo>
                  <a:pt x="414611" y="495058"/>
                </a:lnTo>
                <a:lnTo>
                  <a:pt x="0" y="4950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1345363" y="9003990"/>
            <a:ext cx="452359" cy="495058"/>
          </a:xfrm>
          <a:custGeom>
            <a:avLst/>
            <a:gdLst/>
            <a:ahLst/>
            <a:cxnLst/>
            <a:rect l="l" t="t" r="r" b="b"/>
            <a:pathLst>
              <a:path w="452359" h="495058">
                <a:moveTo>
                  <a:pt x="0" y="0"/>
                </a:moveTo>
                <a:lnTo>
                  <a:pt x="452359" y="0"/>
                </a:lnTo>
                <a:lnTo>
                  <a:pt x="452359" y="495058"/>
                </a:lnTo>
                <a:lnTo>
                  <a:pt x="0" y="4950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1300038" y="8967080"/>
            <a:ext cx="5071016" cy="31694"/>
          </a:xfrm>
          <a:custGeom>
            <a:avLst/>
            <a:gdLst/>
            <a:ahLst/>
            <a:cxnLst/>
            <a:rect l="l" t="t" r="r" b="b"/>
            <a:pathLst>
              <a:path w="5071016" h="31694">
                <a:moveTo>
                  <a:pt x="0" y="0"/>
                </a:moveTo>
                <a:lnTo>
                  <a:pt x="5071017" y="0"/>
                </a:lnTo>
                <a:lnTo>
                  <a:pt x="5071017" y="31694"/>
                </a:lnTo>
                <a:lnTo>
                  <a:pt x="0" y="3169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>
            <a:off x="2046313" y="8514079"/>
            <a:ext cx="416686" cy="395852"/>
          </a:xfrm>
          <a:custGeom>
            <a:avLst/>
            <a:gdLst/>
            <a:ahLst/>
            <a:cxnLst/>
            <a:rect l="l" t="t" r="r" b="b"/>
            <a:pathLst>
              <a:path w="416686" h="395852">
                <a:moveTo>
                  <a:pt x="0" y="0"/>
                </a:moveTo>
                <a:lnTo>
                  <a:pt x="416686" y="0"/>
                </a:lnTo>
                <a:lnTo>
                  <a:pt x="416686" y="395851"/>
                </a:lnTo>
                <a:lnTo>
                  <a:pt x="0" y="39585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37" name="TextBox 37"/>
          <p:cNvSpPr txBox="1"/>
          <p:nvPr/>
        </p:nvSpPr>
        <p:spPr>
          <a:xfrm>
            <a:off x="1149288" y="612761"/>
            <a:ext cx="3518525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977"/>
              </a:lnSpc>
              <a:spcBef>
                <a:spcPct val="0"/>
              </a:spcBef>
            </a:pPr>
            <a:r>
              <a:rPr lang="en-US" sz="4983" b="1" dirty="0" err="1">
                <a:solidFill>
                  <a:srgbClr val="2E266D"/>
                </a:solidFill>
                <a:latin typeface="ヒラギノ角ゴシック Bold"/>
                <a:ea typeface="ヒラギノ角ゴシック Bold"/>
                <a:cs typeface="ヒラギノ角ゴシック Bold"/>
                <a:sym typeface="ヒラギノ角ゴシック Bold"/>
              </a:rPr>
              <a:t>御社だけの</a:t>
            </a:r>
            <a:endParaRPr lang="en-US" sz="4983" b="1" dirty="0">
              <a:solidFill>
                <a:srgbClr val="2E266D"/>
              </a:solidFill>
              <a:latin typeface="ヒラギノ角ゴシック Bold"/>
              <a:ea typeface="ヒラギノ角ゴシック Bold"/>
              <a:cs typeface="ヒラギノ角ゴシック Bold"/>
              <a:sym typeface="ヒラギノ角ゴシック Bold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691549" y="1308100"/>
            <a:ext cx="4194280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977"/>
              </a:lnSpc>
              <a:spcBef>
                <a:spcPct val="0"/>
              </a:spcBef>
            </a:pPr>
            <a:r>
              <a:rPr lang="en-US" sz="4983" b="1" dirty="0" err="1">
                <a:solidFill>
                  <a:srgbClr val="2E266D"/>
                </a:solidFill>
                <a:latin typeface="ヒラギノ角ゴシック Bold"/>
                <a:ea typeface="ヒラギノ角ゴシック Bold"/>
                <a:cs typeface="ヒラギノ角ゴシック Bold"/>
                <a:sym typeface="ヒラギノ角ゴシック Bold"/>
              </a:rPr>
              <a:t>特別なご提案</a:t>
            </a:r>
            <a:endParaRPr lang="en-US" sz="4983" b="1" dirty="0">
              <a:solidFill>
                <a:srgbClr val="2E266D"/>
              </a:solidFill>
              <a:latin typeface="ヒラギノ角ゴシック Bold"/>
              <a:ea typeface="ヒラギノ角ゴシック Bold"/>
              <a:cs typeface="ヒラギノ角ゴシック Bold"/>
              <a:sym typeface="ヒラギノ角ゴシック Bold"/>
            </a:endParaRPr>
          </a:p>
        </p:txBody>
      </p:sp>
      <p:grpSp>
        <p:nvGrpSpPr>
          <p:cNvPr id="39" name="Group 39"/>
          <p:cNvGrpSpPr/>
          <p:nvPr/>
        </p:nvGrpSpPr>
        <p:grpSpPr>
          <a:xfrm>
            <a:off x="4990603" y="4477512"/>
            <a:ext cx="1736975" cy="1736975"/>
            <a:chOff x="0" y="0"/>
            <a:chExt cx="2315967" cy="2315967"/>
          </a:xfrm>
        </p:grpSpPr>
        <p:grpSp>
          <p:nvGrpSpPr>
            <p:cNvPr id="40" name="Group 40"/>
            <p:cNvGrpSpPr/>
            <p:nvPr/>
          </p:nvGrpSpPr>
          <p:grpSpPr>
            <a:xfrm>
              <a:off x="0" y="0"/>
              <a:ext cx="2315967" cy="2315967"/>
              <a:chOff x="0" y="0"/>
              <a:chExt cx="812800" cy="812800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9BE7F9"/>
                </a:solidFill>
                <a:prstDash val="solid"/>
                <a:miter/>
              </a:ln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43" name="Freeform 43"/>
            <p:cNvSpPr/>
            <p:nvPr/>
          </p:nvSpPr>
          <p:spPr>
            <a:xfrm>
              <a:off x="507136" y="1157983"/>
              <a:ext cx="425554" cy="682375"/>
            </a:xfrm>
            <a:custGeom>
              <a:avLst/>
              <a:gdLst/>
              <a:ahLst/>
              <a:cxnLst/>
              <a:rect l="l" t="t" r="r" b="b"/>
              <a:pathLst>
                <a:path w="425554" h="682375">
                  <a:moveTo>
                    <a:pt x="0" y="0"/>
                  </a:moveTo>
                  <a:lnTo>
                    <a:pt x="425554" y="0"/>
                  </a:lnTo>
                  <a:lnTo>
                    <a:pt x="425554" y="682375"/>
                  </a:lnTo>
                  <a:lnTo>
                    <a:pt x="0" y="682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xmlns="" r:embed="rId2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4" name="Freeform 44"/>
            <p:cNvSpPr/>
            <p:nvPr/>
          </p:nvSpPr>
          <p:spPr>
            <a:xfrm>
              <a:off x="1025249" y="1336630"/>
              <a:ext cx="325082" cy="325082"/>
            </a:xfrm>
            <a:custGeom>
              <a:avLst/>
              <a:gdLst/>
              <a:ahLst/>
              <a:cxnLst/>
              <a:rect l="l" t="t" r="r" b="b"/>
              <a:pathLst>
                <a:path w="325082" h="325082">
                  <a:moveTo>
                    <a:pt x="0" y="0"/>
                  </a:moveTo>
                  <a:lnTo>
                    <a:pt x="325083" y="0"/>
                  </a:lnTo>
                  <a:lnTo>
                    <a:pt x="325083" y="325082"/>
                  </a:lnTo>
                  <a:lnTo>
                    <a:pt x="0" y="3250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extLst>
                  <a:ext uri="{96DAC541-7B7A-43D3-8B79-37D633B846F1}">
                    <asvg:svgBlip xmlns:asvg="http://schemas.microsoft.com/office/drawing/2016/SVG/main" xmlns="" r:embed="rId2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5" name="Freeform 45"/>
            <p:cNvSpPr/>
            <p:nvPr/>
          </p:nvSpPr>
          <p:spPr>
            <a:xfrm>
              <a:off x="1461673" y="1157983"/>
              <a:ext cx="347158" cy="682375"/>
            </a:xfrm>
            <a:custGeom>
              <a:avLst/>
              <a:gdLst/>
              <a:ahLst/>
              <a:cxnLst/>
              <a:rect l="l" t="t" r="r" b="b"/>
              <a:pathLst>
                <a:path w="347158" h="682375">
                  <a:moveTo>
                    <a:pt x="0" y="0"/>
                  </a:moveTo>
                  <a:lnTo>
                    <a:pt x="347158" y="0"/>
                  </a:lnTo>
                  <a:lnTo>
                    <a:pt x="347158" y="682375"/>
                  </a:lnTo>
                  <a:lnTo>
                    <a:pt x="0" y="682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>
                <a:extLst>
                  <a:ext uri="{96DAC541-7B7A-43D3-8B79-37D633B846F1}">
                    <asvg:svgBlip xmlns:asvg="http://schemas.microsoft.com/office/drawing/2016/SVG/main" xmlns="" r:embed="rId2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169324" y="252558"/>
              <a:ext cx="1977319" cy="7640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52"/>
                </a:lnSpc>
              </a:pPr>
              <a:r>
                <a:rPr lang="en-US" sz="1394">
                  <a:solidFill>
                    <a:srgbClr val="2E266D"/>
                  </a:solidFill>
                  <a:latin typeface="筑紫A丸ゴシック"/>
                  <a:ea typeface="筑紫A丸ゴシック"/>
                  <a:cs typeface="筑紫A丸ゴシック"/>
                  <a:sym typeface="筑紫A丸ゴシック"/>
                </a:rPr>
                <a:t>発汗時の</a:t>
              </a:r>
            </a:p>
            <a:p>
              <a:pPr marL="0" lvl="0" indent="0" algn="ctr">
                <a:lnSpc>
                  <a:spcPts val="1952"/>
                </a:lnSpc>
                <a:spcBef>
                  <a:spcPct val="0"/>
                </a:spcBef>
              </a:pPr>
              <a:r>
                <a:rPr lang="en-US" sz="1394">
                  <a:solidFill>
                    <a:srgbClr val="2E266D"/>
                  </a:solidFill>
                  <a:latin typeface="筑紫A丸ゴシック"/>
                  <a:ea typeface="筑紫A丸ゴシック"/>
                  <a:cs typeface="筑紫A丸ゴシック"/>
                  <a:sym typeface="筑紫A丸ゴシック"/>
                </a:rPr>
                <a:t>水分・塩分補給に</a:t>
              </a:r>
            </a:p>
          </p:txBody>
        </p:sp>
      </p:grpSp>
      <p:sp>
        <p:nvSpPr>
          <p:cNvPr id="47" name="Freeform 47"/>
          <p:cNvSpPr/>
          <p:nvPr/>
        </p:nvSpPr>
        <p:spPr>
          <a:xfrm>
            <a:off x="2046313" y="9053593"/>
            <a:ext cx="416686" cy="395852"/>
          </a:xfrm>
          <a:custGeom>
            <a:avLst/>
            <a:gdLst/>
            <a:ahLst/>
            <a:cxnLst/>
            <a:rect l="l" t="t" r="r" b="b"/>
            <a:pathLst>
              <a:path w="416686" h="395852">
                <a:moveTo>
                  <a:pt x="0" y="0"/>
                </a:moveTo>
                <a:lnTo>
                  <a:pt x="416686" y="0"/>
                </a:lnTo>
                <a:lnTo>
                  <a:pt x="416686" y="395852"/>
                </a:lnTo>
                <a:lnTo>
                  <a:pt x="0" y="39585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grpSp>
        <p:nvGrpSpPr>
          <p:cNvPr id="48" name="Group 48"/>
          <p:cNvGrpSpPr/>
          <p:nvPr/>
        </p:nvGrpSpPr>
        <p:grpSpPr>
          <a:xfrm>
            <a:off x="2485136" y="8413751"/>
            <a:ext cx="3614123" cy="590549"/>
            <a:chOff x="-133176" y="-190500"/>
            <a:chExt cx="4818830" cy="787400"/>
          </a:xfrm>
        </p:grpSpPr>
        <p:sp>
          <p:nvSpPr>
            <p:cNvPr id="49" name="TextBox 49"/>
            <p:cNvSpPr txBox="1"/>
            <p:nvPr/>
          </p:nvSpPr>
          <p:spPr>
            <a:xfrm>
              <a:off x="-133176" y="-86782"/>
              <a:ext cx="1826442" cy="5984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3499"/>
                </a:lnSpc>
                <a:spcBef>
                  <a:spcPct val="0"/>
                </a:spcBef>
              </a:pPr>
              <a:r>
                <a:rPr lang="en-US" sz="2499" b="1" dirty="0" err="1">
                  <a:solidFill>
                    <a:srgbClr val="000000"/>
                  </a:solidFill>
                  <a:latin typeface="ヒラギノ角ゴシック Bold"/>
                  <a:ea typeface="ヒラギノ角ゴシック Bold"/>
                  <a:cs typeface="ヒラギノ角ゴシック Bold"/>
                  <a:sym typeface="ヒラギノ角ゴシック Bold"/>
                </a:rPr>
                <a:t>従業員の</a:t>
              </a:r>
              <a:endParaRPr lang="en-US" sz="2499" b="1" dirty="0">
                <a:solidFill>
                  <a:srgbClr val="000000"/>
                </a:solidFill>
                <a:latin typeface="ヒラギノ角ゴシック Bold"/>
                <a:ea typeface="ヒラギノ角ゴシック Bold"/>
                <a:cs typeface="ヒラギノ角ゴシック Bold"/>
                <a:sym typeface="ヒラギノ角ゴシック Bold"/>
              </a:endParaRP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1590976" y="-190500"/>
              <a:ext cx="2763809" cy="71814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 dirty="0" err="1">
                  <a:solidFill>
                    <a:srgbClr val="2E266D"/>
                  </a:solidFill>
                  <a:latin typeface="ヒラギノ角ゴシック Bold"/>
                  <a:ea typeface="ヒラギノ角ゴシック Bold"/>
                  <a:cs typeface="ヒラギノ角ゴシック Bold"/>
                  <a:sym typeface="ヒラギノ角ゴシック Bold"/>
                </a:rPr>
                <a:t>熱中症対策</a:t>
              </a:r>
              <a:endParaRPr lang="en-US" sz="2999" b="1" dirty="0">
                <a:solidFill>
                  <a:srgbClr val="2E266D"/>
                </a:solidFill>
                <a:latin typeface="ヒラギノ角ゴシック Bold"/>
                <a:ea typeface="ヒラギノ角ゴシック Bold"/>
                <a:cs typeface="ヒラギノ角ゴシック Bold"/>
                <a:sym typeface="ヒラギノ角ゴシック Bold"/>
              </a:endParaRP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4262188" y="-86783"/>
              <a:ext cx="423466" cy="683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499"/>
                </a:lnSpc>
                <a:spcBef>
                  <a:spcPct val="0"/>
                </a:spcBef>
              </a:pPr>
              <a:r>
                <a:rPr lang="en-US" sz="2499" b="1">
                  <a:solidFill>
                    <a:srgbClr val="000000"/>
                  </a:solidFill>
                  <a:latin typeface="ヒラギノ角ゴシック Bold"/>
                  <a:ea typeface="ヒラギノ角ゴシック Bold"/>
                  <a:cs typeface="ヒラギノ角ゴシック Bold"/>
                  <a:sym typeface="ヒラギノ角ゴシック Bold"/>
                </a:rPr>
                <a:t>に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2585018" y="9004300"/>
            <a:ext cx="2798617" cy="590550"/>
            <a:chOff x="0" y="-31174"/>
            <a:chExt cx="3731488" cy="787402"/>
          </a:xfrm>
        </p:grpSpPr>
        <p:sp>
          <p:nvSpPr>
            <p:cNvPr id="53" name="TextBox 53"/>
            <p:cNvSpPr txBox="1"/>
            <p:nvPr/>
          </p:nvSpPr>
          <p:spPr>
            <a:xfrm>
              <a:off x="0" y="72542"/>
              <a:ext cx="2162249" cy="683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499"/>
                </a:lnSpc>
                <a:spcBef>
                  <a:spcPct val="0"/>
                </a:spcBef>
              </a:pPr>
              <a:r>
                <a:rPr lang="en-US" sz="2499" b="1" dirty="0" err="1">
                  <a:solidFill>
                    <a:srgbClr val="2E266D"/>
                  </a:solidFill>
                  <a:latin typeface="ヒラギノ角ゴシック Bold"/>
                  <a:ea typeface="ヒラギノ角ゴシック Bold"/>
                  <a:cs typeface="ヒラギノ角ゴシック Bold"/>
                  <a:sym typeface="ヒラギノ角ゴシック Bold"/>
                </a:rPr>
                <a:t>現場業務の</a:t>
              </a:r>
              <a:endParaRPr lang="en-US" sz="2499" b="1" dirty="0">
                <a:solidFill>
                  <a:srgbClr val="2E266D"/>
                </a:solidFill>
                <a:latin typeface="ヒラギノ角ゴシック Bold"/>
                <a:ea typeface="ヒラギノ角ゴシック Bold"/>
                <a:cs typeface="ヒラギノ角ゴシック Bold"/>
                <a:sym typeface="ヒラギノ角ゴシック Bold"/>
              </a:endParaRP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1857745" y="-31174"/>
              <a:ext cx="1684983" cy="7874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2E266D"/>
                  </a:solidFill>
                  <a:latin typeface="ヒラギノ角ゴシック Bold"/>
                  <a:ea typeface="ヒラギノ角ゴシック Bold"/>
                  <a:cs typeface="ヒラギノ角ゴシック Bold"/>
                  <a:sym typeface="ヒラギノ角ゴシック Bold"/>
                </a:rPr>
                <a:t>お供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3308021" y="30209"/>
              <a:ext cx="423467" cy="6836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499"/>
                </a:lnSpc>
                <a:spcBef>
                  <a:spcPct val="0"/>
                </a:spcBef>
              </a:pPr>
              <a:r>
                <a:rPr lang="en-US" sz="2499" b="1">
                  <a:solidFill>
                    <a:srgbClr val="000000"/>
                  </a:solidFill>
                  <a:latin typeface="ヒラギノ角ゴシック Bold"/>
                  <a:ea typeface="ヒラギノ角ゴシック Bold"/>
                  <a:cs typeface="ヒラギノ角ゴシック Bold"/>
                  <a:sym typeface="ヒラギノ角ゴシック Bold"/>
                </a:rPr>
                <a:t>に</a:t>
              </a:r>
            </a:p>
          </p:txBody>
        </p:sp>
      </p:grpSp>
      <p:sp>
        <p:nvSpPr>
          <p:cNvPr id="56" name="正方形/長方形 55"/>
          <p:cNvSpPr/>
          <p:nvPr/>
        </p:nvSpPr>
        <p:spPr>
          <a:xfrm>
            <a:off x="-5289551" y="622300"/>
            <a:ext cx="4942933" cy="117594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tx1"/>
                </a:solidFill>
              </a:rPr>
              <a:t>※</a:t>
            </a:r>
            <a:r>
              <a:rPr lang="ja-JP" altLang="en-US" dirty="0">
                <a:solidFill>
                  <a:schemeClr val="tx1"/>
                </a:solidFill>
              </a:rPr>
              <a:t>掲示先に合わせて</a:t>
            </a:r>
            <a:r>
              <a:rPr lang="ja-JP" altLang="en-US" dirty="0" smtClean="0">
                <a:solidFill>
                  <a:schemeClr val="tx1"/>
                </a:solidFill>
              </a:rPr>
              <a:t>、</a:t>
            </a:r>
            <a:endParaRPr lang="en-US" altLang="ja-JP" dirty="0" smtClean="0">
              <a:solidFill>
                <a:schemeClr val="tx1"/>
              </a:solidFill>
            </a:endParaRPr>
          </a:p>
          <a:p>
            <a:pPr algn="ctr"/>
            <a:r>
              <a:rPr lang="ja-JP" altLang="en-US" dirty="0" smtClean="0">
                <a:solidFill>
                  <a:schemeClr val="tx1"/>
                </a:solidFill>
              </a:rPr>
              <a:t>「</a:t>
            </a:r>
            <a:r>
              <a:rPr lang="ja-JP" altLang="en-US" dirty="0">
                <a:solidFill>
                  <a:schemeClr val="tx1"/>
                </a:solidFill>
              </a:rPr>
              <a:t>御社」を「御校</a:t>
            </a:r>
            <a:r>
              <a:rPr lang="ja-JP" altLang="en-US" dirty="0" smtClean="0">
                <a:solidFill>
                  <a:schemeClr val="tx1"/>
                </a:solidFill>
              </a:rPr>
              <a:t>」等</a:t>
            </a:r>
            <a:r>
              <a:rPr lang="ja-JP" altLang="en-US" dirty="0">
                <a:solidFill>
                  <a:schemeClr val="tx1"/>
                </a:solidFill>
              </a:rPr>
              <a:t>へ変更してご使用ください。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46</Words>
  <Application>Microsoft Office PowerPoint</Application>
  <PresentationFormat>ユーザー設定</PresentationFormat>
  <Paragraphs>20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ＭＳ Ｐゴシック</vt:lpstr>
      <vt:lpstr>Arial</vt:lpstr>
      <vt:lpstr>Helvetica World Bold</vt:lpstr>
      <vt:lpstr>メイリオ</vt:lpstr>
      <vt:lpstr>Calibri</vt:lpstr>
      <vt:lpstr>Rounded M+ Bold</vt:lpstr>
      <vt:lpstr>ヒラギノ角ゴシック Bold</vt:lpstr>
      <vt:lpstr>筑紫A丸ゴシック</vt:lpstr>
      <vt:lpstr>Office Theme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水色　青　シンプル　水分補給　チラシ　A4</dc:title>
  <dc:creator>麻野 莉彩</dc:creator>
  <cp:lastModifiedBy>麻野 莉彩</cp:lastModifiedBy>
  <cp:revision>5</cp:revision>
  <dcterms:created xsi:type="dcterms:W3CDTF">2006-08-16T00:00:00Z</dcterms:created>
  <dcterms:modified xsi:type="dcterms:W3CDTF">2026-06-08T07:40:33Z</dcterms:modified>
  <dc:identifier>DAHLqGSrpc0</dc:identifier>
</cp:coreProperties>
</file>