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4" r:id="rId2"/>
    <p:sldId id="257" r:id="rId3"/>
    <p:sldId id="258" r:id="rId4"/>
    <p:sldId id="260" r:id="rId5"/>
    <p:sldId id="261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7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51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9144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【内部資料】熱中症対策飲料　エリアマネージャー向け展開説明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579360" y="228600"/>
            <a:ext cx="4399280" cy="548640"/>
          </a:xfrm>
          <a:prstGeom prst="rect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79360" y="228600"/>
            <a:ext cx="439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 err="1" smtClean="0">
                <a:solidFill>
                  <a:srgbClr val="FFFFFF"/>
                </a:solidFill>
              </a:rPr>
              <a:t>工場全施設</a:t>
            </a:r>
            <a:r>
              <a:rPr lang="ja-JP" altLang="en-US" sz="2400" b="1" dirty="0" smtClean="0">
                <a:solidFill>
                  <a:srgbClr val="FFFFFF"/>
                </a:solidFill>
              </a:rPr>
              <a:t>へ提案</a:t>
            </a:r>
            <a:r>
              <a:rPr lang="en-US" sz="2400" b="1" dirty="0" err="1" smtClean="0">
                <a:solidFill>
                  <a:srgbClr val="FFFFFF"/>
                </a:solidFill>
              </a:rPr>
              <a:t>必須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74320" y="1143000"/>
            <a:ext cx="5394960" cy="384048"/>
          </a:xfrm>
          <a:prstGeom prst="rect">
            <a:avLst/>
          </a:prstGeom>
          <a:solidFill>
            <a:srgbClr val="0055A5"/>
          </a:solidFill>
          <a:ln w="12700">
            <a:solidFill>
              <a:srgbClr val="0055A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143000"/>
            <a:ext cx="5303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背景：熱中症対策の義務化とニーズの高まり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554480"/>
            <a:ext cx="5394960" cy="1874519"/>
          </a:xfrm>
          <a:prstGeom prst="rect">
            <a:avLst/>
          </a:prstGeom>
          <a:solidFill>
            <a:srgbClr val="FFFFFF"/>
          </a:solidFill>
          <a:ln w="12700">
            <a:solidFill>
              <a:srgbClr val="D0DC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1645920"/>
            <a:ext cx="516636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・2025年より熱中症対策が法令で義務化</a:t>
            </a:r>
            <a:endParaRPr lang="en-US" sz="12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・特に工場セグメントでドリンク配布による需要が急増</a:t>
            </a:r>
            <a:endParaRPr lang="en-US" sz="12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・帝国データバンク調べ：工場の </a:t>
            </a:r>
            <a:r>
              <a:rPr lang="en-US" sz="1300" b="1" dirty="0">
                <a:solidFill>
                  <a:srgbClr val="0055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55.7%</a:t>
            </a: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がすでにドリンクを配布</a:t>
            </a:r>
            <a:endParaRPr lang="en-US" sz="12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→ </a:t>
            </a:r>
            <a:r>
              <a:rPr lang="ja-JP" altLang="en-US" sz="1300" b="1" dirty="0" smtClean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調達などでお困りの可能性大</a:t>
            </a:r>
            <a:endParaRPr lang="en-US" sz="1200" b="1" dirty="0"/>
          </a:p>
        </p:txBody>
      </p:sp>
      <p:sp>
        <p:nvSpPr>
          <p:cNvPr id="10" name="Shape 8"/>
          <p:cNvSpPr/>
          <p:nvPr/>
        </p:nvSpPr>
        <p:spPr>
          <a:xfrm>
            <a:off x="274320" y="3566160"/>
            <a:ext cx="5394960" cy="384048"/>
          </a:xfrm>
          <a:prstGeom prst="rect">
            <a:avLst/>
          </a:prstGeom>
          <a:solidFill>
            <a:srgbClr val="0055A5"/>
          </a:solidFill>
          <a:ln w="12700">
            <a:solidFill>
              <a:srgbClr val="0055A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3566160"/>
            <a:ext cx="5303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提案方針：工場全施設への必須提案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3986784"/>
            <a:ext cx="5394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C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1480" y="4078224"/>
            <a:ext cx="5166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・サントリー社よりダカラプロを</a:t>
            </a:r>
            <a:r>
              <a:rPr lang="en-US" sz="1300" b="1" dirty="0">
                <a:solidFill>
                  <a:srgbClr val="0055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安価に仕入れ</a:t>
            </a: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（卸値95円／本）</a:t>
            </a:r>
            <a:endParaRPr lang="en-US" sz="11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・シダックスが一度仕入れ、価格を上乗せしお客様へ販売</a:t>
            </a:r>
            <a:endParaRPr lang="en-US" sz="11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・値上げで獲得できなかった不足分を</a:t>
            </a:r>
            <a:r>
              <a:rPr lang="en-US" sz="1300" b="1" dirty="0">
                <a:solidFill>
                  <a:srgbClr val="E863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飲料販売粗利で補完</a:t>
            </a:r>
            <a:endParaRPr lang="en-US" sz="1100" b="1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・工場を持つ全施設に対して</a:t>
            </a:r>
            <a:r>
              <a:rPr lang="en-US" sz="130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必ず提案すること</a:t>
            </a:r>
            <a:r>
              <a:rPr lang="en-US" sz="13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（夏季：7〜9月）</a:t>
            </a:r>
            <a:endParaRPr lang="en-US" sz="1100" b="1" dirty="0"/>
          </a:p>
        </p:txBody>
      </p:sp>
      <p:sp>
        <p:nvSpPr>
          <p:cNvPr id="14" name="Shape 12"/>
          <p:cNvSpPr/>
          <p:nvPr/>
        </p:nvSpPr>
        <p:spPr>
          <a:xfrm>
            <a:off x="6309360" y="1143000"/>
            <a:ext cx="5577840" cy="384048"/>
          </a:xfrm>
          <a:prstGeom prst="rect">
            <a:avLst/>
          </a:prstGeom>
          <a:solidFill>
            <a:srgbClr val="00A040"/>
          </a:solidFill>
          <a:ln w="12700">
            <a:solidFill>
              <a:srgbClr val="00A04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55080" y="1143000"/>
            <a:ext cx="5486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③ 運用・発注フロー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1554480"/>
            <a:ext cx="5577840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E6C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46520" y="1673352"/>
            <a:ext cx="502920" cy="502920"/>
          </a:xfrm>
          <a:prstGeom prst="ellipse">
            <a:avLst/>
          </a:prstGeom>
          <a:solidFill>
            <a:srgbClr val="00A040"/>
          </a:solidFill>
          <a:ln w="12700">
            <a:solidFill>
              <a:srgbClr val="00A04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040880" y="1673352"/>
            <a:ext cx="1143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伝票処理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229600" y="1673352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仕入れによる伝票処理は不要（本社一括）</a:t>
            </a:r>
            <a:endParaRPr lang="en-US" sz="10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店は週次用材料として処理</a:t>
            </a:r>
            <a:endParaRPr lang="en-US" sz="1000" b="1" dirty="0"/>
          </a:p>
        </p:txBody>
      </p:sp>
      <p:sp>
        <p:nvSpPr>
          <p:cNvPr id="20" name="Shape 18"/>
          <p:cNvSpPr/>
          <p:nvPr/>
        </p:nvSpPr>
        <p:spPr>
          <a:xfrm>
            <a:off x="6446520" y="2788920"/>
            <a:ext cx="5303520" cy="0"/>
          </a:xfrm>
          <a:prstGeom prst="line">
            <a:avLst/>
          </a:prstGeom>
          <a:noFill/>
          <a:ln w="12700">
            <a:solidFill>
              <a:srgbClr val="E0E8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46520" y="2880360"/>
            <a:ext cx="502920" cy="502920"/>
          </a:xfrm>
          <a:prstGeom prst="ellipse">
            <a:avLst/>
          </a:prstGeom>
          <a:solidFill>
            <a:srgbClr val="00A040"/>
          </a:solidFill>
          <a:ln w="12700">
            <a:solidFill>
              <a:srgbClr val="00A0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40880" y="2880360"/>
            <a:ext cx="1143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発注方法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229600" y="288036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別添の発注書に記載の上、下記へメール送信</a:t>
            </a:r>
            <a:endParaRPr lang="en-US" sz="10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order_necyusyo_drink@sbs.suntory.co.jp</a:t>
            </a:r>
            <a:endParaRPr lang="en-US" sz="1000" b="1" dirty="0"/>
          </a:p>
        </p:txBody>
      </p:sp>
      <p:sp>
        <p:nvSpPr>
          <p:cNvPr id="24" name="Shape 22"/>
          <p:cNvSpPr/>
          <p:nvPr/>
        </p:nvSpPr>
        <p:spPr>
          <a:xfrm>
            <a:off x="6446520" y="3995928"/>
            <a:ext cx="5303520" cy="0"/>
          </a:xfrm>
          <a:prstGeom prst="line">
            <a:avLst/>
          </a:prstGeom>
          <a:noFill/>
          <a:ln w="12700">
            <a:solidFill>
              <a:srgbClr val="E0E8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46520" y="4087368"/>
            <a:ext cx="502920" cy="502920"/>
          </a:xfrm>
          <a:prstGeom prst="ellipse">
            <a:avLst/>
          </a:prstGeom>
          <a:solidFill>
            <a:srgbClr val="00A040"/>
          </a:solidFill>
          <a:ln w="12700">
            <a:solidFill>
              <a:srgbClr val="00A04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040880" y="4087368"/>
            <a:ext cx="1143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最低発注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0" y="4087368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10ケースから（送料無料）</a:t>
            </a:r>
            <a:endParaRPr lang="en-US" sz="1000" b="1" dirty="0"/>
          </a:p>
        </p:txBody>
      </p:sp>
      <p:sp>
        <p:nvSpPr>
          <p:cNvPr id="28" name="Shape 26"/>
          <p:cNvSpPr/>
          <p:nvPr/>
        </p:nvSpPr>
        <p:spPr>
          <a:xfrm>
            <a:off x="6446520" y="5202936"/>
            <a:ext cx="5303520" cy="0"/>
          </a:xfrm>
          <a:prstGeom prst="line">
            <a:avLst/>
          </a:prstGeom>
          <a:noFill/>
          <a:ln w="12700">
            <a:solidFill>
              <a:srgbClr val="E0E8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46520" y="5294376"/>
            <a:ext cx="502920" cy="502920"/>
          </a:xfrm>
          <a:prstGeom prst="ellipse">
            <a:avLst/>
          </a:prstGeom>
          <a:solidFill>
            <a:srgbClr val="00A040"/>
          </a:solidFill>
          <a:ln w="12700">
            <a:solidFill>
              <a:srgbClr val="00A04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040880" y="5294376"/>
            <a:ext cx="1143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配送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229600" y="5294376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全国配送可能（島根はご相談）</a:t>
            </a:r>
            <a:endParaRPr lang="en-US" sz="1000" b="1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お届けは発注より中4日（平日）</a:t>
            </a:r>
            <a:endParaRPr lang="en-US" sz="1000" b="1" dirty="0"/>
          </a:p>
        </p:txBody>
      </p:sp>
      <p:sp>
        <p:nvSpPr>
          <p:cNvPr id="32" name="Shape 30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C00000"/>
          </a:solidFill>
          <a:ln w="12700">
            <a:solidFill>
              <a:srgbClr val="00308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6400800"/>
            <a:ext cx="11704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夏季（7〜9月）は工場セグメント全施設への提案を必須アクションとする　｜　不明点はエリアマネージャーより本部へ確認のこと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roposal_page_2.jpg"/>
          <p:cNvPicPr>
            <a:picLocks noChangeAspect="1"/>
          </p:cNvPicPr>
          <p:nvPr/>
        </p:nvPicPr>
        <p:blipFill rotWithShape="1">
          <a:blip r:embed="rId3"/>
          <a:srcRect t="9180"/>
          <a:stretch/>
        </p:blipFill>
        <p:spPr>
          <a:xfrm>
            <a:off x="1869707" y="1341120"/>
            <a:ext cx="8422106" cy="512689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74320" y="0"/>
            <a:ext cx="9144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【内部資料】熱中症対策飲料　</a:t>
            </a:r>
            <a:r>
              <a:rPr lang="en-US" sz="18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エリアマネージャー向け展開説明</a:t>
            </a:r>
            <a:r>
              <a:rPr lang="ja-JP" altLang="en-US" sz="18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ラインナップ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roposal_page_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1305" y="1402080"/>
            <a:ext cx="8158910" cy="510304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</p:sp>
      <p:sp>
        <p:nvSpPr>
          <p:cNvPr id="4" name="正方形/長方形 3"/>
          <p:cNvSpPr/>
          <p:nvPr/>
        </p:nvSpPr>
        <p:spPr>
          <a:xfrm>
            <a:off x="467360" y="426165"/>
            <a:ext cx="10982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内部資料】熱中症対策飲料</a:t>
            </a:r>
            <a:r>
              <a:rPr lang="en-US" altLang="ja-JP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</a:t>
            </a:r>
            <a:r>
              <a:rPr lang="en-US" altLang="ja-JP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エリアマネージャー向け展開説明</a:t>
            </a:r>
            <a:r>
              <a:rPr lang="ja-JP" alt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ラインナップ</a:t>
            </a:r>
            <a:endParaRPr lang="en-US" altLang="ja-JP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roposal_page_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21297" y="995680"/>
            <a:ext cx="7601424" cy="566627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74320" y="0"/>
            <a:ext cx="9144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【内部資料】熱中症対策飲料　</a:t>
            </a:r>
            <a:r>
              <a:rPr lang="en-US" sz="18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エリアマネージャー向け展開説明</a:t>
            </a:r>
            <a:r>
              <a:rPr lang="ja-JP" altLang="en-US" sz="18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ラインナップ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roposal_page_6.jpg"/>
          <p:cNvPicPr>
            <a:picLocks noChangeAspect="1"/>
          </p:cNvPicPr>
          <p:nvPr/>
        </p:nvPicPr>
        <p:blipFill rotWithShape="1">
          <a:blip r:embed="rId3"/>
          <a:srcRect b="28323"/>
          <a:stretch/>
        </p:blipFill>
        <p:spPr>
          <a:xfrm>
            <a:off x="1977472" y="1606163"/>
            <a:ext cx="8657151" cy="471512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74320" y="0"/>
            <a:ext cx="9144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【内部資料】熱中症対策飲料　</a:t>
            </a:r>
            <a:r>
              <a:rPr lang="en-US" sz="18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エリアマネージャー向け展開説明</a:t>
            </a:r>
            <a:r>
              <a:rPr lang="ja-JP" altLang="en-US" sz="18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ラインナップ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109</Words>
  <Application>Microsoft Office PowerPoint</Application>
  <PresentationFormat>ワイド画面</PresentationFormat>
  <Paragraphs>33</Paragraphs>
  <Slides>5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Naoki.sato</cp:lastModifiedBy>
  <cp:revision>6</cp:revision>
  <dcterms:created xsi:type="dcterms:W3CDTF">2026-05-15T04:54:49Z</dcterms:created>
  <dcterms:modified xsi:type="dcterms:W3CDTF">2026-05-15T07:07:12Z</dcterms:modified>
</cp:coreProperties>
</file>