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9C4"/>
    <a:srgbClr val="A7C941"/>
    <a:srgbClr val="6D8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70" d="100"/>
          <a:sy n="70" d="100"/>
        </p:scale>
        <p:origin x="22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1121727" y="32551"/>
            <a:ext cx="4659908" cy="492443"/>
          </a:xfrm>
          <a:prstGeom prst="rect">
            <a:avLst/>
          </a:prstGeom>
          <a:noFill/>
        </p:spPr>
        <p:txBody>
          <a:bodyPr wrap="square" lIns="0" tIns="0" rIns="0" bIns="0">
            <a:spAutoFit/>
          </a:bodyPr>
          <a:lstStyle/>
          <a:p>
            <a:pPr algn="ctr"/>
            <a:r>
              <a:rPr lang="en-US" altLang="ja-JP" sz="3200" b="1" dirty="0" smtClean="0">
                <a:solidFill>
                  <a:schemeClr val="bg1"/>
                </a:solidFill>
                <a:latin typeface="Meiryo UI" panose="020B0604030504040204" pitchFamily="50" charset="-128"/>
                <a:ea typeface="Meiryo UI" panose="020B0604030504040204" pitchFamily="50" charset="-128"/>
              </a:rPr>
              <a:t>Fair Menu</a:t>
            </a:r>
            <a:r>
              <a:rPr lang="ja-JP" altLang="en-US" sz="3200" b="1" dirty="0" smtClean="0">
                <a:solidFill>
                  <a:schemeClr val="bg1"/>
                </a:solidFill>
                <a:latin typeface="Meiryo UI" panose="020B0604030504040204" pitchFamily="50" charset="-128"/>
                <a:ea typeface="Meiryo UI" panose="020B0604030504040204" pitchFamily="50" charset="-128"/>
              </a:rPr>
              <a:t> </a:t>
            </a:r>
            <a:r>
              <a:rPr lang="en-US" altLang="ja-JP" sz="3200" b="1" dirty="0" smtClean="0">
                <a:solidFill>
                  <a:schemeClr val="bg1"/>
                </a:solidFill>
                <a:latin typeface="Meiryo UI" panose="020B0604030504040204" pitchFamily="50" charset="-128"/>
                <a:ea typeface="Meiryo UI" panose="020B0604030504040204" pitchFamily="50" charset="-128"/>
              </a:rPr>
              <a:t>2023.05</a:t>
            </a:r>
            <a:endParaRPr lang="en-US" altLang="ja-JP"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9520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3490" y="4674220"/>
            <a:ext cx="6858000" cy="5247371"/>
          </a:xfrm>
          <a:prstGeom prst="rect">
            <a:avLst/>
          </a:prstGeom>
          <a:solidFill>
            <a:srgbClr val="A7C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1AD6D"/>
              </a:solidFill>
            </a:endParaRPr>
          </a:p>
        </p:txBody>
      </p:sp>
      <p:sp>
        <p:nvSpPr>
          <p:cNvPr id="8" name="正方形/長方形 7"/>
          <p:cNvSpPr/>
          <p:nvPr userDrawn="1"/>
        </p:nvSpPr>
        <p:spPr>
          <a:xfrm>
            <a:off x="-865" y="0"/>
            <a:ext cx="6858866" cy="6106475"/>
          </a:xfrm>
          <a:prstGeom prst="rect">
            <a:avLst/>
          </a:prstGeom>
          <a:gradFill flip="none" rotWithShape="1">
            <a:gsLst>
              <a:gs pos="0">
                <a:srgbClr val="2CA9C4"/>
              </a:gs>
              <a:gs pos="70000">
                <a:srgbClr val="2CA9C4">
                  <a:tint val="44500"/>
                  <a:satMod val="160000"/>
                </a:srgbClr>
              </a:gs>
              <a:gs pos="100000">
                <a:srgbClr val="A7C9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1AD6D"/>
              </a:solidFill>
            </a:endParaRPr>
          </a:p>
        </p:txBody>
      </p:sp>
      <p:pic>
        <p:nvPicPr>
          <p:cNvPr id="9" name="図 8"/>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0" b="100000" l="0" r="96356"/>
                    </a14:imgEffect>
                  </a14:imgLayer>
                </a14:imgProps>
              </a:ext>
            </a:extLst>
          </a:blip>
          <a:srcRect l="16977" t="14885" r="5096" b="778"/>
          <a:stretch/>
        </p:blipFill>
        <p:spPr>
          <a:xfrm>
            <a:off x="107204" y="452009"/>
            <a:ext cx="6595972" cy="4710237"/>
          </a:xfrm>
          <a:prstGeom prst="rect">
            <a:avLst/>
          </a:prstGeom>
        </p:spPr>
      </p:pic>
      <p:sp>
        <p:nvSpPr>
          <p:cNvPr id="10" name="角丸四角形 9"/>
          <p:cNvSpPr/>
          <p:nvPr userDrawn="1"/>
        </p:nvSpPr>
        <p:spPr>
          <a:xfrm>
            <a:off x="82255" y="432187"/>
            <a:ext cx="6683433" cy="4720887"/>
          </a:xfrm>
          <a:prstGeom prst="roundRect">
            <a:avLst>
              <a:gd name="adj" fmla="val 0"/>
            </a:avLst>
          </a:prstGeom>
          <a:solidFill>
            <a:schemeClr val="bg1">
              <a:alpha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3710" y="7268680"/>
            <a:ext cx="3323539" cy="2539349"/>
          </a:xfrm>
          <a:prstGeom prst="rect">
            <a:avLst/>
          </a:prstGeom>
          <a:solidFill>
            <a:schemeClr val="bg1">
              <a:alpha val="90000"/>
            </a:schemeClr>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 name="正方形/長方形 11"/>
          <p:cNvSpPr/>
          <p:nvPr userDrawn="1"/>
        </p:nvSpPr>
        <p:spPr>
          <a:xfrm>
            <a:off x="108950" y="7291581"/>
            <a:ext cx="3299415" cy="420652"/>
          </a:xfrm>
          <a:prstGeom prst="rect">
            <a:avLst/>
          </a:prstGeom>
          <a:solidFill>
            <a:srgbClr val="6D8626"/>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3" name="正方形/長方形 12"/>
          <p:cNvSpPr/>
          <p:nvPr userDrawn="1"/>
        </p:nvSpPr>
        <p:spPr>
          <a:xfrm>
            <a:off x="3455157" y="7268680"/>
            <a:ext cx="3323539" cy="2539349"/>
          </a:xfrm>
          <a:prstGeom prst="rect">
            <a:avLst/>
          </a:prstGeom>
          <a:solidFill>
            <a:schemeClr val="bg1">
              <a:alpha val="90000"/>
            </a:schemeClr>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4" name="正方形/長方形 13"/>
          <p:cNvSpPr/>
          <p:nvPr userDrawn="1"/>
        </p:nvSpPr>
        <p:spPr>
          <a:xfrm>
            <a:off x="84826" y="5229714"/>
            <a:ext cx="3323539" cy="1981173"/>
          </a:xfrm>
          <a:prstGeom prst="rect">
            <a:avLst/>
          </a:prstGeom>
          <a:solidFill>
            <a:schemeClr val="bg1">
              <a:alpha val="90000"/>
            </a:schemeClr>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5" name="正方形/長方形 14"/>
          <p:cNvSpPr/>
          <p:nvPr userDrawn="1"/>
        </p:nvSpPr>
        <p:spPr>
          <a:xfrm>
            <a:off x="3453604" y="5229715"/>
            <a:ext cx="3323539" cy="1983874"/>
          </a:xfrm>
          <a:prstGeom prst="rect">
            <a:avLst/>
          </a:prstGeom>
          <a:solidFill>
            <a:schemeClr val="bg1">
              <a:alpha val="90000"/>
            </a:schemeClr>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6" name="正方形/長方形 15"/>
          <p:cNvSpPr/>
          <p:nvPr userDrawn="1"/>
        </p:nvSpPr>
        <p:spPr>
          <a:xfrm>
            <a:off x="3468844" y="7291581"/>
            <a:ext cx="3299415" cy="420652"/>
          </a:xfrm>
          <a:prstGeom prst="rect">
            <a:avLst/>
          </a:prstGeom>
          <a:solidFill>
            <a:srgbClr val="6D8626"/>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7" name="正方形/長方形 16"/>
          <p:cNvSpPr/>
          <p:nvPr userDrawn="1"/>
        </p:nvSpPr>
        <p:spPr>
          <a:xfrm>
            <a:off x="108950" y="5248059"/>
            <a:ext cx="3299415" cy="420652"/>
          </a:xfrm>
          <a:prstGeom prst="rect">
            <a:avLst/>
          </a:prstGeom>
          <a:solidFill>
            <a:srgbClr val="6D8626"/>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22" name="角丸四角形 21"/>
          <p:cNvSpPr/>
          <p:nvPr userDrawn="1"/>
        </p:nvSpPr>
        <p:spPr>
          <a:xfrm>
            <a:off x="222165" y="1472627"/>
            <a:ext cx="6348394" cy="744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角丸四角形 23"/>
          <p:cNvSpPr/>
          <p:nvPr userDrawn="1"/>
        </p:nvSpPr>
        <p:spPr>
          <a:xfrm>
            <a:off x="222165" y="1472627"/>
            <a:ext cx="6348394" cy="744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p:cNvSpPr/>
          <p:nvPr userDrawn="1"/>
        </p:nvSpPr>
        <p:spPr>
          <a:xfrm>
            <a:off x="84930" y="7307419"/>
            <a:ext cx="3359385" cy="420652"/>
          </a:xfrm>
          <a:prstGeom prst="rect">
            <a:avLst/>
          </a:prstGeom>
          <a:noFill/>
          <a:ln>
            <a:noFill/>
          </a:ln>
        </p:spPr>
        <p:txBody>
          <a:bodyPr wrap="square" lIns="0" tIns="0" rIns="0" bIns="0" anchor="ctr">
            <a:noAutofit/>
          </a:bodyPr>
          <a:lstStyle/>
          <a:p>
            <a:pPr algn="ct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09" name="正方形/長方形 108"/>
          <p:cNvSpPr/>
          <p:nvPr userDrawn="1"/>
        </p:nvSpPr>
        <p:spPr>
          <a:xfrm>
            <a:off x="3444315" y="5261851"/>
            <a:ext cx="3346940" cy="420652"/>
          </a:xfrm>
          <a:prstGeom prst="rect">
            <a:avLst/>
          </a:prstGeom>
          <a:solidFill>
            <a:srgbClr val="6D8626"/>
          </a:solidFill>
          <a:ln>
            <a:noFill/>
          </a:ln>
        </p:spPr>
        <p:txBody>
          <a:bodyPr wrap="square" lIns="0" tIns="0" rIns="0" bIns="0" anchor="ctr">
            <a:noAutofit/>
          </a:bodyPr>
          <a:lstStyle/>
          <a:p>
            <a:pPr algn="ctr"/>
            <a:endParaRPr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032420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2">
            <a:extLst>
              <a:ext uri="{28A0092B-C50C-407E-A947-70E740481C1C}">
                <a14:useLocalDpi xmlns:a14="http://schemas.microsoft.com/office/drawing/2010/main" val="0"/>
              </a:ext>
            </a:extLst>
          </a:blip>
          <a:srcRect l="20849" b="9368"/>
          <a:stretch/>
        </p:blipFill>
        <p:spPr>
          <a:xfrm>
            <a:off x="121215" y="7936431"/>
            <a:ext cx="1861510" cy="1768401"/>
          </a:xfrm>
          <a:prstGeom prst="rect">
            <a:avLst/>
          </a:prstGeom>
        </p:spPr>
      </p:pic>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r="19362" b="19911"/>
          <a:stretch/>
        </p:blipFill>
        <p:spPr>
          <a:xfrm>
            <a:off x="4666601" y="7871324"/>
            <a:ext cx="2084455" cy="1506790"/>
          </a:xfrm>
          <a:prstGeom prst="rect">
            <a:avLst/>
          </a:prstGeom>
        </p:spPr>
      </p:pic>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l="18844" t="1" r="-2429" b="14660"/>
          <a:stretch/>
        </p:blipFill>
        <p:spPr>
          <a:xfrm>
            <a:off x="3512579" y="5728092"/>
            <a:ext cx="2026314" cy="1422824"/>
          </a:xfrm>
          <a:prstGeom prst="rect">
            <a:avLst/>
          </a:prstGeom>
        </p:spPr>
      </p:pic>
      <p:sp>
        <p:nvSpPr>
          <p:cNvPr id="22" name="角丸四角形 21"/>
          <p:cNvSpPr/>
          <p:nvPr/>
        </p:nvSpPr>
        <p:spPr>
          <a:xfrm>
            <a:off x="222165" y="1472627"/>
            <a:ext cx="6348394" cy="744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16" y="5928014"/>
            <a:ext cx="1889309" cy="1215892"/>
          </a:xfrm>
          <a:prstGeom prst="rect">
            <a:avLst/>
          </a:prstGeom>
        </p:spPr>
      </p:pic>
      <p:sp>
        <p:nvSpPr>
          <p:cNvPr id="24" name="角丸四角形 23"/>
          <p:cNvSpPr/>
          <p:nvPr/>
        </p:nvSpPr>
        <p:spPr>
          <a:xfrm>
            <a:off x="222165" y="1472627"/>
            <a:ext cx="6348394" cy="744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3389" y="9538708"/>
            <a:ext cx="713885" cy="200260"/>
          </a:xfrm>
          <a:prstGeom prst="rect">
            <a:avLst/>
          </a:prstGeom>
        </p:spPr>
      </p:pic>
      <p:sp>
        <p:nvSpPr>
          <p:cNvPr id="26" name="正方形/長方形 46"/>
          <p:cNvSpPr>
            <a:spLocks noChangeArrowheads="1"/>
          </p:cNvSpPr>
          <p:nvPr/>
        </p:nvSpPr>
        <p:spPr bwMode="auto">
          <a:xfrm>
            <a:off x="1792705" y="6196283"/>
            <a:ext cx="1659745" cy="774511"/>
          </a:xfrm>
          <a:prstGeom prst="rect">
            <a:avLst/>
          </a:prstGeom>
          <a:noFill/>
          <a:ln w="9525">
            <a:noFill/>
            <a:miter lim="800000"/>
            <a:headEnd/>
            <a:tailEnd/>
          </a:ln>
        </p:spPr>
        <p:txBody>
          <a:bodyPr/>
          <a:lstStyle/>
          <a:p>
            <a:r>
              <a:rPr lang="ja-JP" altLang="en-US" sz="1100" dirty="0">
                <a:latin typeface="Meiryo UI" panose="020B0604030504040204" pitchFamily="50" charset="-128"/>
                <a:ea typeface="Meiryo UI" panose="020B0604030504040204" pitchFamily="50" charset="-128"/>
              </a:rPr>
              <a:t>筍の食感と風味が食欲をそそります。だしの効いた、優しい味の炊き込みご飯をお楽しみください。</a:t>
            </a:r>
          </a:p>
        </p:txBody>
      </p:sp>
      <p:sp>
        <p:nvSpPr>
          <p:cNvPr id="27" name="テキスト ボックス 26"/>
          <p:cNvSpPr txBox="1"/>
          <p:nvPr/>
        </p:nvSpPr>
        <p:spPr>
          <a:xfrm>
            <a:off x="1784748" y="5827325"/>
            <a:ext cx="175297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筍ごはん</a:t>
            </a:r>
          </a:p>
        </p:txBody>
      </p:sp>
      <p:sp>
        <p:nvSpPr>
          <p:cNvPr id="28" name="正方形/長方形 27"/>
          <p:cNvSpPr/>
          <p:nvPr/>
        </p:nvSpPr>
        <p:spPr>
          <a:xfrm>
            <a:off x="103288" y="5261851"/>
            <a:ext cx="3346940"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おすすめごはん</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84930" y="7307419"/>
            <a:ext cx="3359385"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グレードアップ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427648" y="9241669"/>
            <a:ext cx="2138000" cy="200055"/>
          </a:xfrm>
          <a:prstGeom prst="rect">
            <a:avLst/>
          </a:prstGeom>
          <a:noFill/>
        </p:spPr>
        <p:txBody>
          <a:bodyPr wrap="square" rtlCol="0">
            <a:spAutoFit/>
          </a:bodyPr>
          <a:lstStyle/>
          <a:p>
            <a:r>
              <a:rPr lang="ja-JP" altLang="en-US" sz="700" b="1" dirty="0" smtClean="0">
                <a:solidFill>
                  <a:srgbClr val="C00000"/>
                </a:solidFill>
                <a:latin typeface="メイリオ" pitchFamily="50" charset="-128"/>
                <a:ea typeface="メイリオ" pitchFamily="50" charset="-128"/>
                <a:cs typeface="メイリオ" pitchFamily="50" charset="-128"/>
              </a:rPr>
              <a:t>サステナブルフード（大豆ミート）を使用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31" name="Rectangle 64"/>
          <p:cNvSpPr>
            <a:spLocks noChangeArrowheads="1"/>
          </p:cNvSpPr>
          <p:nvPr/>
        </p:nvSpPr>
        <p:spPr bwMode="auto">
          <a:xfrm>
            <a:off x="3412140" y="9349249"/>
            <a:ext cx="2621249" cy="449063"/>
          </a:xfrm>
          <a:prstGeom prst="rect">
            <a:avLst/>
          </a:prstGeom>
          <a:noFill/>
          <a:ln w="9525">
            <a:noFill/>
            <a:miter lim="800000"/>
            <a:headEnd/>
            <a:tailEnd/>
          </a:ln>
        </p:spPr>
        <p:txBody>
          <a:bodyPr/>
          <a:lstStyle/>
          <a:p>
            <a:r>
              <a:rPr lang="ja-JP" altLang="en-US" sz="500" dirty="0">
                <a:latin typeface="游明朝" panose="02020400000000000000" pitchFamily="18" charset="-128"/>
                <a:ea typeface="游明朝" panose="02020400000000000000" pitchFamily="18" charset="-128"/>
              </a:rPr>
              <a:t>本日ご提供の致しますお肉は代替肉の大豆ミートを使用しております。 大豆は、寒冷地から熱帯まで広い地域で栽培でき、わずかな肥料で多くの量を収穫することができます。 また、資源の利用効率が高く、同じたんぱく源である牛肉などと比べ、同量の水やエネルギーではるかに多くの収穫が得られます。 大豆は、サステナブルな食の未来を守るエコな食物です。</a:t>
            </a:r>
          </a:p>
        </p:txBody>
      </p:sp>
      <p:sp>
        <p:nvSpPr>
          <p:cNvPr id="33" name="正方形/長方形 46"/>
          <p:cNvSpPr>
            <a:spLocks noChangeArrowheads="1"/>
          </p:cNvSpPr>
          <p:nvPr/>
        </p:nvSpPr>
        <p:spPr bwMode="auto">
          <a:xfrm>
            <a:off x="3462923" y="8540712"/>
            <a:ext cx="1711298" cy="680013"/>
          </a:xfrm>
          <a:prstGeom prst="rect">
            <a:avLst/>
          </a:prstGeom>
          <a:noFill/>
          <a:ln w="9525">
            <a:noFill/>
            <a:miter lim="800000"/>
            <a:headEnd/>
            <a:tailEnd/>
          </a:ln>
        </p:spPr>
        <p:txBody>
          <a:bodyPr/>
          <a:lstStyle/>
          <a:p>
            <a:r>
              <a:rPr lang="ja-JP" altLang="en-US" sz="1000" dirty="0" smtClean="0">
                <a:latin typeface="Meiryo UI" panose="020B0604030504040204" pitchFamily="50" charset="-128"/>
                <a:ea typeface="Meiryo UI" panose="020B0604030504040204" pitchFamily="50" charset="-128"/>
              </a:rPr>
              <a:t>鶏肉とたっぷりの野菜に大豆ミートが入ったピリ辛のあんをかけました。あんと絡めてお召し上がりください。</a:t>
            </a:r>
            <a:endParaRPr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453213" y="7919113"/>
            <a:ext cx="2797613"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野菜いっぱい大豆ミート</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ピリ</a:t>
            </a:r>
            <a:r>
              <a:rPr lang="ja-JP" altLang="en-US" sz="1600" b="1" dirty="0">
                <a:latin typeface="Meiryo UI" panose="020B0604030504040204" pitchFamily="50" charset="-128"/>
                <a:ea typeface="Meiryo UI" panose="020B0604030504040204" pitchFamily="50" charset="-128"/>
              </a:rPr>
              <a:t>辛</a:t>
            </a:r>
            <a:r>
              <a:rPr lang="ja-JP" altLang="en-US" sz="1600" b="1" dirty="0" err="1">
                <a:latin typeface="Meiryo UI" panose="020B0604030504040204" pitchFamily="50" charset="-128"/>
                <a:ea typeface="Meiryo UI" panose="020B0604030504040204" pitchFamily="50" charset="-128"/>
              </a:rPr>
              <a:t>そぼろあん</a:t>
            </a:r>
            <a:endParaRPr lang="ja-JP" altLang="en-US" sz="1600" b="1"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215" y="7211535"/>
            <a:ext cx="1293531" cy="885970"/>
          </a:xfrm>
          <a:prstGeom prst="rect">
            <a:avLst/>
          </a:prstGeom>
        </p:spPr>
      </p:pic>
      <p:sp>
        <p:nvSpPr>
          <p:cNvPr id="36" name="正方形/長方形 35"/>
          <p:cNvSpPr/>
          <p:nvPr/>
        </p:nvSpPr>
        <p:spPr>
          <a:xfrm>
            <a:off x="3440670" y="7243395"/>
            <a:ext cx="3325397"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　ベジ</a:t>
            </a:r>
            <a:r>
              <a:rPr lang="ja-JP" altLang="en-US" sz="1600" b="1" dirty="0">
                <a:solidFill>
                  <a:schemeClr val="bg1"/>
                </a:solidFill>
                <a:latin typeface="Meiryo UI" panose="020B0604030504040204" pitchFamily="50" charset="-128"/>
                <a:ea typeface="Meiryo UI" panose="020B0604030504040204" pitchFamily="50" charset="-128"/>
              </a:rPr>
              <a:t>めし・サステナブル</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2140" y="7225367"/>
            <a:ext cx="815672" cy="797392"/>
          </a:xfrm>
          <a:prstGeom prst="rect">
            <a:avLst/>
          </a:prstGeom>
        </p:spPr>
      </p:pic>
      <p:sp>
        <p:nvSpPr>
          <p:cNvPr id="38" name="Rectangle 39"/>
          <p:cNvSpPr>
            <a:spLocks noChangeArrowheads="1"/>
          </p:cNvSpPr>
          <p:nvPr/>
        </p:nvSpPr>
        <p:spPr bwMode="auto">
          <a:xfrm>
            <a:off x="4148931" y="7489804"/>
            <a:ext cx="2273287" cy="294373"/>
          </a:xfrm>
          <a:prstGeom prst="rect">
            <a:avLst/>
          </a:prstGeom>
          <a:noFill/>
          <a:ln w="9525">
            <a:noFill/>
            <a:miter lim="800000"/>
            <a:headEnd/>
            <a:tailEnd/>
          </a:ln>
        </p:spPr>
        <p:txBody>
          <a:bodyPr anchor="ctr"/>
          <a:lstStyle/>
          <a:p>
            <a:pPr defTabSz="1845708"/>
            <a:r>
              <a:rPr kumimoji="0" lang="ja-JP" altLang="en-US" sz="600" b="1" u="sng" dirty="0">
                <a:solidFill>
                  <a:schemeClr val="accent6">
                    <a:lumMod val="40000"/>
                    <a:lumOff val="60000"/>
                  </a:schemeClr>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600" b="1" u="sng" dirty="0" smtClean="0">
                <a:solidFill>
                  <a:schemeClr val="accent6">
                    <a:lumMod val="40000"/>
                    <a:lumOff val="60000"/>
                  </a:schemeClr>
                </a:solidFill>
                <a:latin typeface="游ゴシック Medium" panose="020B0500000000000000" pitchFamily="50" charset="-128"/>
                <a:ea typeface="游ゴシック Medium" panose="020B0500000000000000" pitchFamily="50" charset="-128"/>
              </a:rPr>
              <a:t>！野菜</a:t>
            </a:r>
            <a:r>
              <a:rPr kumimoji="0" lang="ja-JP" altLang="en-US" sz="600" b="1" u="sng" dirty="0">
                <a:solidFill>
                  <a:schemeClr val="accent6">
                    <a:lumMod val="40000"/>
                    <a:lumOff val="60000"/>
                  </a:schemeClr>
                </a:solidFill>
                <a:latin typeface="游ゴシック Medium" panose="020B0500000000000000" pitchFamily="50" charset="-128"/>
                <a:ea typeface="游ゴシック Medium" panose="020B0500000000000000" pitchFamily="50" charset="-128"/>
              </a:rPr>
              <a:t>不足の方におすすめです。</a:t>
            </a:r>
          </a:p>
        </p:txBody>
      </p:sp>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14243">
            <a:off x="6194973" y="7114803"/>
            <a:ext cx="675519" cy="633505"/>
          </a:xfrm>
          <a:prstGeom prst="rect">
            <a:avLst/>
          </a:prstGeom>
        </p:spPr>
      </p:pic>
      <p:grpSp>
        <p:nvGrpSpPr>
          <p:cNvPr id="40" name="グループ化 39"/>
          <p:cNvGrpSpPr/>
          <p:nvPr/>
        </p:nvGrpSpPr>
        <p:grpSpPr>
          <a:xfrm>
            <a:off x="5404445" y="7706115"/>
            <a:ext cx="1361243" cy="395577"/>
            <a:chOff x="7850589" y="6255117"/>
            <a:chExt cx="1769935" cy="468391"/>
          </a:xfrm>
        </p:grpSpPr>
        <p:pic>
          <p:nvPicPr>
            <p:cNvPr id="41" name="図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42" name="図 41"/>
            <p:cNvPicPr>
              <a:picLocks noChangeAspect="1"/>
            </p:cNvPicPr>
            <p:nvPr/>
          </p:nvPicPr>
          <p:blipFill>
            <a:blip r:embed="rId11"/>
            <a:stretch>
              <a:fillRect/>
            </a:stretch>
          </p:blipFill>
          <p:spPr>
            <a:xfrm>
              <a:off x="8473297" y="6558167"/>
              <a:ext cx="554498" cy="165341"/>
            </a:xfrm>
            <a:prstGeom prst="rect">
              <a:avLst/>
            </a:prstGeom>
          </p:spPr>
        </p:pic>
      </p:grpSp>
      <p:sp>
        <p:nvSpPr>
          <p:cNvPr id="45" name="テキスト ボックス 44"/>
          <p:cNvSpPr txBox="1"/>
          <p:nvPr/>
        </p:nvSpPr>
        <p:spPr>
          <a:xfrm>
            <a:off x="1764293" y="7919113"/>
            <a:ext cx="2197229"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炭火焼鶏ハラミの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ねぎ塩とろろ丼</a:t>
            </a:r>
          </a:p>
        </p:txBody>
      </p:sp>
      <p:sp>
        <p:nvSpPr>
          <p:cNvPr id="46" name="正方形/長方形 45"/>
          <p:cNvSpPr>
            <a:spLocks noChangeArrowheads="1"/>
          </p:cNvSpPr>
          <p:nvPr/>
        </p:nvSpPr>
        <p:spPr bwMode="auto">
          <a:xfrm>
            <a:off x="1792706" y="8536796"/>
            <a:ext cx="1786398" cy="1135127"/>
          </a:xfrm>
          <a:prstGeom prst="rect">
            <a:avLst/>
          </a:prstGeom>
          <a:noFill/>
          <a:ln w="9525">
            <a:noFill/>
            <a:miter lim="800000"/>
            <a:headEnd/>
            <a:tailEnd/>
          </a:ln>
        </p:spPr>
        <p:txBody>
          <a:bodyPr/>
          <a:lstStyle/>
          <a:p>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羽でわずか約</a:t>
            </a:r>
            <a:r>
              <a:rPr lang="en-US" altLang="ja-JP" sz="1100" dirty="0" smtClean="0">
                <a:latin typeface="Meiryo UI" panose="020B0604030504040204" pitchFamily="50" charset="-128"/>
                <a:ea typeface="Meiryo UI" panose="020B0604030504040204" pitchFamily="50" charset="-128"/>
              </a:rPr>
              <a:t>20</a:t>
            </a:r>
            <a:r>
              <a:rPr lang="ja-JP" altLang="en-US" sz="1100" dirty="0" err="1" smtClean="0">
                <a:latin typeface="Meiryo UI" panose="020B0604030504040204" pitchFamily="50" charset="-128"/>
                <a:ea typeface="Meiryo UI" panose="020B0604030504040204" pitchFamily="50" charset="-128"/>
              </a:rPr>
              <a:t>ｇ</a:t>
            </a:r>
            <a:r>
              <a:rPr lang="ja-JP" altLang="en-US" sz="1100" dirty="0" smtClean="0">
                <a:latin typeface="Meiryo UI" panose="020B0604030504040204" pitchFamily="50" charset="-128"/>
                <a:ea typeface="Meiryo UI" panose="020B0604030504040204" pitchFamily="50" charset="-128"/>
              </a:rPr>
              <a:t>しか取れない</a:t>
            </a:r>
            <a:r>
              <a:rPr lang="ja-JP" altLang="en-US" sz="1100" b="1" dirty="0" smtClean="0">
                <a:latin typeface="Meiryo UI" panose="020B0604030504040204" pitchFamily="50" charset="-128"/>
                <a:ea typeface="Meiryo UI" panose="020B0604030504040204" pitchFamily="50" charset="-128"/>
              </a:rPr>
              <a:t>希少部位の鶏ハラミ</a:t>
            </a:r>
            <a:r>
              <a:rPr lang="ja-JP" altLang="en-US" sz="1100" dirty="0" smtClean="0">
                <a:latin typeface="Meiryo UI" panose="020B0604030504040204" pitchFamily="50" charset="-128"/>
                <a:ea typeface="Meiryo UI" panose="020B0604030504040204" pitchFamily="50" charset="-128"/>
              </a:rPr>
              <a:t>を、炭火で香ばしく</a:t>
            </a:r>
            <a:r>
              <a:rPr lang="ja-JP" altLang="en-US" sz="1100" dirty="0" smtClean="0">
                <a:latin typeface="Meiryo UI" panose="020B0604030504040204" pitchFamily="50" charset="-128"/>
                <a:ea typeface="Meiryo UI" panose="020B0604030504040204" pitchFamily="50" charset="-128"/>
              </a:rPr>
              <a:t>焼き上げ</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オクラととろろをトッピング。</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ねぎ</a:t>
            </a:r>
            <a:r>
              <a:rPr lang="ja-JP" altLang="en-US" sz="1100" dirty="0" smtClean="0">
                <a:latin typeface="Meiryo UI" panose="020B0604030504040204" pitchFamily="50" charset="-128"/>
                <a:ea typeface="Meiryo UI" panose="020B0604030504040204" pitchFamily="50" charset="-128"/>
              </a:rPr>
              <a:t>塩だれで</a:t>
            </a:r>
            <a:r>
              <a:rPr lang="ja-JP" altLang="en-US" sz="1100" dirty="0" smtClean="0">
                <a:latin typeface="Meiryo UI" panose="020B0604030504040204" pitchFamily="50" charset="-128"/>
                <a:ea typeface="Meiryo UI" panose="020B0604030504040204" pitchFamily="50" charset="-128"/>
              </a:rPr>
              <a:t>仕上げました</a:t>
            </a:r>
            <a:r>
              <a:rPr lang="ja-JP" altLang="en-US" sz="1100" dirty="0" smtClean="0">
                <a:latin typeface="Meiryo UI" panose="020B0604030504040204" pitchFamily="50" charset="-128"/>
                <a:ea typeface="Meiryo UI" panose="020B0604030504040204" pitchFamily="50" charset="-128"/>
              </a:rPr>
              <a:t>。</a:t>
            </a:r>
          </a:p>
        </p:txBody>
      </p:sp>
      <p:sp>
        <p:nvSpPr>
          <p:cNvPr id="47" name="正方形/長方形 46"/>
          <p:cNvSpPr>
            <a:spLocks noChangeArrowheads="1"/>
          </p:cNvSpPr>
          <p:nvPr/>
        </p:nvSpPr>
        <p:spPr bwMode="auto">
          <a:xfrm>
            <a:off x="5128459" y="6196283"/>
            <a:ext cx="1662993" cy="889170"/>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薄口しょうゆと鶏</a:t>
            </a:r>
            <a:r>
              <a:rPr lang="ja-JP" altLang="en-US" sz="1100" dirty="0">
                <a:latin typeface="Meiryo UI" panose="020B0604030504040204" pitchFamily="50" charset="-128"/>
                <a:ea typeface="Meiryo UI" panose="020B0604030504040204" pitchFamily="50" charset="-128"/>
              </a:rPr>
              <a:t>白湯</a:t>
            </a:r>
            <a:r>
              <a:rPr lang="ja-JP" altLang="en-US" sz="1100" dirty="0" smtClean="0">
                <a:latin typeface="Meiryo UI" panose="020B0604030504040204" pitchFamily="50" charset="-128"/>
                <a:ea typeface="Meiryo UI" panose="020B0604030504040204" pitchFamily="50" charset="-128"/>
              </a:rPr>
              <a:t>ベースに花咲</a:t>
            </a:r>
            <a:r>
              <a:rPr lang="ja-JP" altLang="en-US" sz="1100" dirty="0">
                <a:latin typeface="Meiryo UI" panose="020B0604030504040204" pitchFamily="50" charset="-128"/>
                <a:ea typeface="Meiryo UI" panose="020B0604030504040204" pitchFamily="50" charset="-128"/>
              </a:rPr>
              <a:t>ガニのだしを</a:t>
            </a:r>
            <a:r>
              <a:rPr lang="ja-JP" altLang="en-US" sz="1100" dirty="0" smtClean="0">
                <a:latin typeface="Meiryo UI" panose="020B0604030504040204" pitchFamily="50" charset="-128"/>
                <a:ea typeface="Meiryo UI" panose="020B0604030504040204" pitchFamily="50" charset="-128"/>
              </a:rPr>
              <a:t>加えた旨味たっぷりのスープです。カニほぐし</a:t>
            </a:r>
            <a:r>
              <a:rPr lang="ja-JP" altLang="en-US" sz="1100" dirty="0" smtClean="0">
                <a:latin typeface="Meiryo UI" panose="020B0604030504040204" pitchFamily="50" charset="-128"/>
                <a:ea typeface="Meiryo UI" panose="020B0604030504040204" pitchFamily="50" charset="-128"/>
              </a:rPr>
              <a:t>をトッピングした</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カニづくし</a:t>
            </a:r>
            <a:r>
              <a:rPr lang="ja-JP" altLang="en-US" sz="1100" dirty="0" smtClean="0">
                <a:latin typeface="Meiryo UI" panose="020B0604030504040204" pitchFamily="50" charset="-128"/>
                <a:ea typeface="Meiryo UI" panose="020B0604030504040204" pitchFamily="50" charset="-128"/>
              </a:rPr>
              <a:t>の一品です。</a:t>
            </a:r>
            <a:endParaRPr lang="ja-JP" altLang="en-US"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103368" y="5827325"/>
            <a:ext cx="2197229"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花咲</a:t>
            </a:r>
            <a:r>
              <a:rPr lang="ja-JP" altLang="en-US" sz="1600" b="1" dirty="0">
                <a:latin typeface="Meiryo UI" panose="020B0604030504040204" pitchFamily="50" charset="-128"/>
                <a:ea typeface="Meiryo UI" panose="020B0604030504040204" pitchFamily="50" charset="-128"/>
              </a:rPr>
              <a:t>か</a:t>
            </a:r>
            <a:r>
              <a:rPr lang="ja-JP" altLang="en-US" sz="1600" b="1" dirty="0" smtClean="0">
                <a:latin typeface="Meiryo UI" panose="020B0604030504040204" pitchFamily="50" charset="-128"/>
                <a:ea typeface="Meiryo UI" panose="020B0604030504040204" pitchFamily="50" charset="-128"/>
              </a:rPr>
              <a:t>にラーメン</a:t>
            </a:r>
            <a:endParaRPr lang="ja-JP" altLang="en-US" sz="1600" b="1" dirty="0">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12140" y="5137976"/>
            <a:ext cx="1209547" cy="951532"/>
          </a:xfrm>
          <a:prstGeom prst="rect">
            <a:avLst/>
          </a:prstGeom>
        </p:spPr>
      </p:pic>
      <p:sp>
        <p:nvSpPr>
          <p:cNvPr id="51" name="正方形/長方形 46"/>
          <p:cNvSpPr>
            <a:spLocks noChangeArrowheads="1"/>
          </p:cNvSpPr>
          <p:nvPr/>
        </p:nvSpPr>
        <p:spPr bwMode="auto">
          <a:xfrm>
            <a:off x="3687191" y="4387799"/>
            <a:ext cx="2879135" cy="597424"/>
          </a:xfrm>
          <a:prstGeom prst="rect">
            <a:avLst/>
          </a:prstGeom>
          <a:noFill/>
          <a:ln w="9525">
            <a:noFill/>
            <a:miter lim="800000"/>
            <a:headEnd/>
            <a:tailEnd/>
          </a:ln>
        </p:spPr>
        <p:txBody>
          <a:bodyPr/>
          <a:lstStyle/>
          <a:p>
            <a:r>
              <a:rPr lang="ja-JP" altLang="en-US" sz="1200" dirty="0">
                <a:latin typeface="Meiryo UI" panose="020B0604030504040204" pitchFamily="50" charset="-128"/>
                <a:ea typeface="Meiryo UI" panose="020B0604030504040204" pitchFamily="50" charset="-128"/>
              </a:rPr>
              <a:t>かつお節、</a:t>
            </a:r>
            <a:r>
              <a:rPr lang="ja-JP" altLang="en-US" sz="1200" dirty="0" err="1">
                <a:latin typeface="Meiryo UI" panose="020B0604030504040204" pitchFamily="50" charset="-128"/>
                <a:ea typeface="Meiryo UI" panose="020B0604030504040204" pitchFamily="50" charset="-128"/>
              </a:rPr>
              <a:t>しゃけ</a:t>
            </a:r>
            <a:r>
              <a:rPr lang="ja-JP" altLang="en-US" sz="1200" dirty="0">
                <a:latin typeface="Meiryo UI" panose="020B0604030504040204" pitchFamily="50" charset="-128"/>
                <a:ea typeface="Meiryo UI" panose="020B0604030504040204" pitchFamily="50" charset="-128"/>
              </a:rPr>
              <a:t>節、利尻昆布、鶏がらとスパイスのコク、焦がしバジルの香り豊かで濃厚な和だしのリッチな味わいのスープカレーです。</a:t>
            </a:r>
          </a:p>
        </p:txBody>
      </p:sp>
      <p:sp>
        <p:nvSpPr>
          <p:cNvPr id="52" name="テキスト ボックス 51"/>
          <p:cNvSpPr txBox="1"/>
          <p:nvPr/>
        </p:nvSpPr>
        <p:spPr>
          <a:xfrm>
            <a:off x="3497714" y="4009223"/>
            <a:ext cx="3288788" cy="369332"/>
          </a:xfrm>
          <a:prstGeom prst="rect">
            <a:avLst/>
          </a:prstGeom>
          <a:noFill/>
        </p:spPr>
        <p:txBody>
          <a:bodyPr wrap="square" rtlCol="0">
            <a:spAutoFit/>
          </a:bodyPr>
          <a:lstStyle/>
          <a:p>
            <a:pPr algn="ctr"/>
            <a:r>
              <a:rPr lang="ja-JP" altLang="en-US" sz="1800" b="1" dirty="0" smtClean="0">
                <a:latin typeface="Meiryo UI" panose="020B0604030504040204" pitchFamily="50" charset="-128"/>
                <a:ea typeface="Meiryo UI" panose="020B0604030504040204" pitchFamily="50" charset="-128"/>
              </a:rPr>
              <a:t>札幌スープカレー</a:t>
            </a:r>
            <a:endParaRPr lang="en-US" altLang="ja-JP" sz="1800" b="1" dirty="0" smtClean="0">
              <a:latin typeface="Meiryo UI" panose="020B0604030504040204" pitchFamily="50" charset="-128"/>
              <a:ea typeface="Meiryo UI" panose="020B0604030504040204" pitchFamily="50" charset="-128"/>
            </a:endParaRPr>
          </a:p>
        </p:txBody>
      </p:sp>
      <p:pic>
        <p:nvPicPr>
          <p:cNvPr id="53" name="図 52"/>
          <p:cNvPicPr>
            <a:picLocks noChangeAspect="1"/>
          </p:cNvPicPr>
          <p:nvPr/>
        </p:nvPicPr>
        <p:blipFill rotWithShape="1">
          <a:blip r:embed="rId13">
            <a:extLst>
              <a:ext uri="{BEBA8EAE-BF5A-486C-A8C5-ECC9F3942E4B}">
                <a14:imgProps xmlns:a14="http://schemas.microsoft.com/office/drawing/2010/main">
                  <a14:imgLayer r:embed="rId14">
                    <a14:imgEffect>
                      <a14:backgroundRemoval t="1309" b="65969" l="48429" r="100000"/>
                    </a14:imgEffect>
                  </a14:imgLayer>
                </a14:imgProps>
              </a:ext>
              <a:ext uri="{28A0092B-C50C-407E-A947-70E740481C1C}">
                <a14:useLocalDpi xmlns:a14="http://schemas.microsoft.com/office/drawing/2010/main" val="0"/>
              </a:ext>
            </a:extLst>
          </a:blip>
          <a:srcRect l="50075" b="40833"/>
          <a:stretch/>
        </p:blipFill>
        <p:spPr>
          <a:xfrm>
            <a:off x="4979810" y="1430821"/>
            <a:ext cx="1747115" cy="1461996"/>
          </a:xfrm>
          <a:prstGeom prst="rect">
            <a:avLst/>
          </a:prstGeom>
        </p:spPr>
      </p:pic>
      <p:pic>
        <p:nvPicPr>
          <p:cNvPr id="54" name="図 53"/>
          <p:cNvPicPr>
            <a:picLocks noChangeAspect="1"/>
          </p:cNvPicPr>
          <p:nvPr/>
        </p:nvPicPr>
        <p:blipFill rotWithShape="1">
          <a:blip r:embed="rId15">
            <a:extLst>
              <a:ext uri="{28A0092B-C50C-407E-A947-70E740481C1C}">
                <a14:useLocalDpi xmlns:a14="http://schemas.microsoft.com/office/drawing/2010/main" val="0"/>
              </a:ext>
            </a:extLst>
          </a:blip>
          <a:srcRect b="14837"/>
          <a:stretch/>
        </p:blipFill>
        <p:spPr>
          <a:xfrm>
            <a:off x="3519079" y="1958992"/>
            <a:ext cx="2673660" cy="2034622"/>
          </a:xfrm>
          <a:prstGeom prst="rect">
            <a:avLst/>
          </a:prstGeom>
        </p:spPr>
      </p:pic>
      <p:pic>
        <p:nvPicPr>
          <p:cNvPr id="55" name="図 54"/>
          <p:cNvPicPr>
            <a:picLocks noChangeAspect="1"/>
          </p:cNvPicPr>
          <p:nvPr/>
        </p:nvPicPr>
        <p:blipFill rotWithShape="1">
          <a:blip r:embed="rId16">
            <a:extLst>
              <a:ext uri="{28A0092B-C50C-407E-A947-70E740481C1C}">
                <a14:useLocalDpi xmlns:a14="http://schemas.microsoft.com/office/drawing/2010/main" val="0"/>
              </a:ext>
            </a:extLst>
          </a:blip>
          <a:srcRect l="-870" t="7368" r="4831" b="24973"/>
          <a:stretch/>
        </p:blipFill>
        <p:spPr>
          <a:xfrm>
            <a:off x="84930" y="2107067"/>
            <a:ext cx="3270070" cy="1864412"/>
          </a:xfrm>
          <a:prstGeom prst="rect">
            <a:avLst/>
          </a:prstGeom>
        </p:spPr>
      </p:pic>
      <p:sp>
        <p:nvSpPr>
          <p:cNvPr id="56" name="テキスト ボックス 55"/>
          <p:cNvSpPr txBox="1"/>
          <p:nvPr/>
        </p:nvSpPr>
        <p:spPr>
          <a:xfrm>
            <a:off x="69925" y="4009223"/>
            <a:ext cx="3288788" cy="368623"/>
          </a:xfrm>
          <a:prstGeom prst="rect">
            <a:avLst/>
          </a:prstGeom>
          <a:noFill/>
        </p:spPr>
        <p:txBody>
          <a:bodyPr wrap="square" rtlCol="0">
            <a:spAutoFit/>
          </a:bodyPr>
          <a:lstStyle/>
          <a:p>
            <a:pPr algn="ctr"/>
            <a:r>
              <a:rPr lang="ja-JP" altLang="en-US" sz="1800" b="1" dirty="0">
                <a:latin typeface="Meiryo UI" panose="020B0604030504040204" pitchFamily="50" charset="-128"/>
                <a:ea typeface="Meiryo UI" panose="020B0604030504040204" pitchFamily="50" charset="-128"/>
              </a:rPr>
              <a:t>豚ジンギスカン</a:t>
            </a:r>
            <a:endParaRPr lang="en-US" altLang="ja-JP" sz="1800" b="1" dirty="0" smtClean="0">
              <a:latin typeface="Meiryo UI" panose="020B0604030504040204" pitchFamily="50" charset="-128"/>
              <a:ea typeface="Meiryo UI" panose="020B0604030504040204" pitchFamily="50" charset="-128"/>
            </a:endParaRPr>
          </a:p>
        </p:txBody>
      </p:sp>
      <p:sp>
        <p:nvSpPr>
          <p:cNvPr id="57" name="正方形/長方形 46"/>
          <p:cNvSpPr>
            <a:spLocks noChangeArrowheads="1"/>
          </p:cNvSpPr>
          <p:nvPr/>
        </p:nvSpPr>
        <p:spPr bwMode="auto">
          <a:xfrm>
            <a:off x="437538" y="4387799"/>
            <a:ext cx="2857733" cy="597424"/>
          </a:xfrm>
          <a:prstGeom prst="rect">
            <a:avLst/>
          </a:prstGeom>
          <a:noFill/>
          <a:ln w="9525">
            <a:noFill/>
            <a:miter lim="800000"/>
            <a:headEnd/>
            <a:tailEnd/>
          </a:ln>
        </p:spPr>
        <p:txBody>
          <a:bodyPr/>
          <a:lstStyle/>
          <a:p>
            <a:r>
              <a:rPr lang="ja-JP" altLang="en-US" sz="1200" dirty="0" smtClean="0">
                <a:latin typeface="Meiryo UI" panose="020B0604030504040204" pitchFamily="50" charset="-128"/>
                <a:ea typeface="Meiryo UI" panose="020B0604030504040204" pitchFamily="50" charset="-128"/>
              </a:rPr>
              <a:t>豚の旨味とジンギスカンのタレ</a:t>
            </a:r>
            <a:r>
              <a:rPr lang="ja-JP" altLang="en-US" sz="1200" dirty="0" smtClean="0">
                <a:latin typeface="Meiryo UI" panose="020B0604030504040204" pitchFamily="50" charset="-128"/>
                <a:ea typeface="Meiryo UI" panose="020B0604030504040204" pitchFamily="50" charset="-128"/>
              </a:rPr>
              <a:t>が野菜に</a:t>
            </a:r>
            <a:r>
              <a:rPr lang="ja-JP" altLang="en-US" sz="1200" dirty="0" smtClean="0">
                <a:latin typeface="Meiryo UI" panose="020B0604030504040204" pitchFamily="50" charset="-128"/>
                <a:ea typeface="Meiryo UI" panose="020B0604030504040204" pitchFamily="50" charset="-128"/>
              </a:rPr>
              <a:t>染み込み、一口食べる</a:t>
            </a:r>
            <a:r>
              <a:rPr lang="ja-JP" altLang="en-US" sz="1200" dirty="0" smtClean="0">
                <a:latin typeface="Meiryo UI" panose="020B0604030504040204" pitchFamily="50" charset="-128"/>
                <a:ea typeface="Meiryo UI" panose="020B0604030504040204" pitchFamily="50" charset="-128"/>
              </a:rPr>
              <a:t>とご飯が止まらなくなる、</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北海道</a:t>
            </a:r>
            <a:r>
              <a:rPr lang="ja-JP" altLang="en-US" sz="1200" dirty="0" smtClean="0">
                <a:latin typeface="Meiryo UI" panose="020B0604030504040204" pitchFamily="50" charset="-128"/>
                <a:ea typeface="Meiryo UI" panose="020B0604030504040204" pitchFamily="50" charset="-128"/>
              </a:rPr>
              <a:t>のご当地グルメです。</a:t>
            </a:r>
            <a:endParaRPr lang="ja-JP" altLang="en-US" sz="1200" dirty="0">
              <a:latin typeface="Meiryo UI" panose="020B0604030504040204" pitchFamily="50" charset="-128"/>
              <a:ea typeface="Meiryo UI" panose="020B0604030504040204" pitchFamily="50" charset="-128"/>
            </a:endParaRPr>
          </a:p>
        </p:txBody>
      </p:sp>
      <p:grpSp>
        <p:nvGrpSpPr>
          <p:cNvPr id="60" name="グループ化 59"/>
          <p:cNvGrpSpPr/>
          <p:nvPr/>
        </p:nvGrpSpPr>
        <p:grpSpPr>
          <a:xfrm>
            <a:off x="3722262" y="3968446"/>
            <a:ext cx="627828" cy="386445"/>
            <a:chOff x="3485624" y="2446401"/>
            <a:chExt cx="764445" cy="464293"/>
          </a:xfrm>
        </p:grpSpPr>
        <p:sp>
          <p:nvSpPr>
            <p:cNvPr id="61" name="楕円 60"/>
            <p:cNvSpPr/>
            <p:nvPr/>
          </p:nvSpPr>
          <p:spPr>
            <a:xfrm>
              <a:off x="3583684" y="2446401"/>
              <a:ext cx="577448" cy="464293"/>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3485624" y="2519173"/>
              <a:ext cx="764445" cy="314310"/>
            </a:xfrm>
            <a:prstGeom prst="rect">
              <a:avLst/>
            </a:prstGeom>
            <a:noFill/>
          </p:spPr>
          <p:txBody>
            <a:bodyPr wrap="square" rtlCol="0">
              <a:spAutoFit/>
            </a:bodyPr>
            <a:lstStyle/>
            <a:p>
              <a:pPr algn="ctr"/>
              <a:r>
                <a:rPr lang="ja-JP" altLang="en-US" sz="1100" b="1" dirty="0" smtClean="0">
                  <a:solidFill>
                    <a:schemeClr val="bg1"/>
                  </a:solidFill>
                  <a:latin typeface="HGS教科書体" panose="02020600000000000000" pitchFamily="18" charset="-128"/>
                  <a:ea typeface="HGS教科書体" panose="02020600000000000000" pitchFamily="18" charset="-128"/>
                </a:rPr>
                <a:t>和だし</a:t>
              </a:r>
              <a:endParaRPr lang="en-US" altLang="ja-JP" sz="1050" b="1" dirty="0" smtClean="0">
                <a:solidFill>
                  <a:schemeClr val="bg1"/>
                </a:solidFill>
                <a:latin typeface="HGS教科書体" panose="02020600000000000000" pitchFamily="18" charset="-128"/>
                <a:ea typeface="HGS教科書体" panose="02020600000000000000" pitchFamily="18" charset="-128"/>
              </a:endParaRPr>
            </a:p>
          </p:txBody>
        </p:sp>
      </p:grpSp>
      <p:pic>
        <p:nvPicPr>
          <p:cNvPr id="64" name="図 63"/>
          <p:cNvPicPr>
            <a:picLocks noChangeAspect="1"/>
          </p:cNvPicPr>
          <p:nvPr/>
        </p:nvPicPr>
        <p: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colorTemperature colorTemp="115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7279" y="141022"/>
            <a:ext cx="2646029" cy="2103584"/>
          </a:xfrm>
          <a:prstGeom prst="rect">
            <a:avLst/>
          </a:prstGeom>
        </p:spPr>
      </p:pic>
      <p:sp>
        <p:nvSpPr>
          <p:cNvPr id="72" name="正方形/長方形 71"/>
          <p:cNvSpPr/>
          <p:nvPr/>
        </p:nvSpPr>
        <p:spPr>
          <a:xfrm>
            <a:off x="2012890" y="1225154"/>
            <a:ext cx="2786867" cy="161965"/>
          </a:xfrm>
          <a:prstGeom prst="rect">
            <a:avLst/>
          </a:prstGeom>
          <a:solidFill>
            <a:srgbClr val="6D8626"/>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sp>
        <p:nvSpPr>
          <p:cNvPr id="73" name="正方形/長方形 72"/>
          <p:cNvSpPr/>
          <p:nvPr/>
        </p:nvSpPr>
        <p:spPr>
          <a:xfrm>
            <a:off x="787827" y="570813"/>
            <a:ext cx="5310962" cy="464651"/>
          </a:xfrm>
          <a:prstGeom prst="rect">
            <a:avLst/>
          </a:prstGeom>
        </p:spPr>
        <p:txBody>
          <a:bodyPr wrap="square" lIns="0" tIns="0" rIns="0" bIns="0">
            <a:noAutofit/>
          </a:bodyPr>
          <a:lstStyle/>
          <a:p>
            <a:pPr algn="ctr"/>
            <a:r>
              <a:rPr lang="ja-JP" altLang="en-US" sz="3600" b="1" dirty="0" smtClean="0">
                <a:ln w="57150">
                  <a:solidFill>
                    <a:srgbClr val="6D8626"/>
                  </a:solidFill>
                </a:ln>
                <a:solidFill>
                  <a:srgbClr val="6D8626"/>
                </a:solidFill>
                <a:latin typeface="ﾒｲﾘｵ"/>
                <a:ea typeface="Meiryo UI" panose="020B0604030504040204" pitchFamily="50" charset="-128"/>
              </a:rPr>
              <a:t>北海道メニューフェア</a:t>
            </a:r>
            <a:endParaRPr lang="ja-JP" altLang="en-US" sz="3600" b="1" dirty="0">
              <a:ln w="57150">
                <a:solidFill>
                  <a:srgbClr val="6D8626"/>
                </a:solidFill>
              </a:ln>
              <a:solidFill>
                <a:srgbClr val="6D8626"/>
              </a:solidFill>
              <a:latin typeface="ﾒｲﾘｵ"/>
              <a:ea typeface="Meiryo UI" panose="020B0604030504040204" pitchFamily="50" charset="-128"/>
            </a:endParaRPr>
          </a:p>
        </p:txBody>
      </p:sp>
      <p:sp>
        <p:nvSpPr>
          <p:cNvPr id="74" name="正方形/長方形 73"/>
          <p:cNvSpPr/>
          <p:nvPr/>
        </p:nvSpPr>
        <p:spPr>
          <a:xfrm>
            <a:off x="782747" y="555804"/>
            <a:ext cx="5310962" cy="464651"/>
          </a:xfrm>
          <a:prstGeom prst="rect">
            <a:avLst/>
          </a:prstGeom>
        </p:spPr>
        <p:txBody>
          <a:bodyPr wrap="square" lIns="0" tIns="0" rIns="0" bIns="0">
            <a:noAutofit/>
          </a:bodyPr>
          <a:lstStyle/>
          <a:p>
            <a:pPr algn="ctr"/>
            <a:r>
              <a:rPr lang="ja-JP" altLang="en-US" sz="3600" b="1" dirty="0" smtClean="0">
                <a:solidFill>
                  <a:schemeClr val="bg1"/>
                </a:solidFill>
                <a:latin typeface="ﾒｲﾘｵ"/>
                <a:ea typeface="Meiryo UI" panose="020B0604030504040204" pitchFamily="50" charset="-128"/>
              </a:rPr>
              <a:t>北海道メニューフェア</a:t>
            </a:r>
            <a:endParaRPr lang="ja-JP" altLang="en-US" sz="3600" b="1" dirty="0">
              <a:solidFill>
                <a:schemeClr val="bg1"/>
              </a:solidFill>
              <a:latin typeface="ﾒｲﾘｵ"/>
              <a:ea typeface="Meiryo UI" panose="020B0604030504040204" pitchFamily="50" charset="-128"/>
            </a:endParaRPr>
          </a:p>
        </p:txBody>
      </p:sp>
      <p:sp>
        <p:nvSpPr>
          <p:cNvPr id="75" name="テキスト ボックス 74"/>
          <p:cNvSpPr txBox="1"/>
          <p:nvPr/>
        </p:nvSpPr>
        <p:spPr>
          <a:xfrm>
            <a:off x="717024" y="1513188"/>
            <a:ext cx="5392595" cy="500816"/>
          </a:xfrm>
          <a:prstGeom prst="rect">
            <a:avLst/>
          </a:prstGeom>
          <a:noFill/>
        </p:spPr>
        <p:txBody>
          <a:bodyPr wrap="square" rtlCol="0" anchor="ctr" anchorCtr="0">
            <a:noAutofit/>
          </a:bodyPr>
          <a:lstStyle/>
          <a:p>
            <a:pPr algn="ctr">
              <a:defRPr/>
            </a:pPr>
            <a:r>
              <a:rPr kumimoji="0" lang="ja-JP" altLang="en-US" sz="1100" b="1" dirty="0" smtClean="0">
                <a:latin typeface="游ゴシック" panose="020B0400000000000000" pitchFamily="50" charset="-128"/>
                <a:ea typeface="游ゴシック" panose="020B0400000000000000" pitchFamily="50" charset="-128"/>
              </a:rPr>
              <a:t>新緑に心躍る季節に大自然の雰囲気を感じる北海道のグルメをお届けします。</a:t>
            </a:r>
            <a:endParaRPr kumimoji="0" lang="en-US" altLang="ja-JP" sz="1100" b="1" dirty="0" smtClean="0">
              <a:latin typeface="游ゴシック" panose="020B0400000000000000" pitchFamily="50" charset="-128"/>
              <a:ea typeface="游ゴシック" panose="020B0400000000000000" pitchFamily="50" charset="-128"/>
            </a:endParaRPr>
          </a:p>
          <a:p>
            <a:pPr algn="ctr">
              <a:defRPr/>
            </a:pPr>
            <a:r>
              <a:rPr kumimoji="0" lang="ja-JP" altLang="en-US" sz="1100" b="1" dirty="0">
                <a:latin typeface="游ゴシック" panose="020B0400000000000000" pitchFamily="50" charset="-128"/>
                <a:ea typeface="游ゴシック" panose="020B0400000000000000" pitchFamily="50" charset="-128"/>
              </a:rPr>
              <a:t>食</a:t>
            </a:r>
            <a:r>
              <a:rPr kumimoji="0" lang="ja-JP" altLang="en-US" sz="1100" b="1" dirty="0" smtClean="0">
                <a:latin typeface="游ゴシック" panose="020B0400000000000000" pitchFamily="50" charset="-128"/>
                <a:ea typeface="游ゴシック" panose="020B0400000000000000" pitchFamily="50" charset="-128"/>
              </a:rPr>
              <a:t>の宝庫北海道で生まれたご飯がおいしくなる２品！</a:t>
            </a:r>
            <a:endParaRPr kumimoji="0" lang="en-US" altLang="ja-JP" sz="1100" b="1" dirty="0" smtClean="0">
              <a:latin typeface="游ゴシック" panose="020B0400000000000000" pitchFamily="50" charset="-128"/>
              <a:ea typeface="游ゴシック" panose="020B0400000000000000" pitchFamily="50" charset="-128"/>
            </a:endParaRPr>
          </a:p>
          <a:p>
            <a:pPr algn="ctr">
              <a:defRPr/>
            </a:pPr>
            <a:r>
              <a:rPr kumimoji="0" lang="ja-JP" altLang="en-US" sz="1100" b="1" dirty="0" smtClean="0">
                <a:latin typeface="游ゴシック" panose="020B0400000000000000" pitchFamily="50" charset="-128"/>
                <a:ea typeface="游ゴシック" panose="020B0400000000000000" pitchFamily="50" charset="-128"/>
              </a:rPr>
              <a:t>ぜひご賞味ください。</a:t>
            </a:r>
            <a:endParaRPr kumimoji="0" lang="ja-JP" altLang="en-US" sz="1100" b="1" dirty="0">
              <a:latin typeface="游ゴシック" panose="020B0400000000000000" pitchFamily="50" charset="-128"/>
              <a:ea typeface="游ゴシック" panose="020B0400000000000000" pitchFamily="50" charset="-128"/>
            </a:endParaRPr>
          </a:p>
        </p:txBody>
      </p:sp>
      <p:grpSp>
        <p:nvGrpSpPr>
          <p:cNvPr id="102" name="グループ化 101"/>
          <p:cNvGrpSpPr/>
          <p:nvPr/>
        </p:nvGrpSpPr>
        <p:grpSpPr>
          <a:xfrm>
            <a:off x="383123" y="4336008"/>
            <a:ext cx="2692388" cy="71475"/>
            <a:chOff x="-2872565" y="2991968"/>
            <a:chExt cx="2692388" cy="71475"/>
          </a:xfrm>
        </p:grpSpPr>
        <p:cxnSp>
          <p:nvCxnSpPr>
            <p:cNvPr id="77" name="直線コネクタ 76"/>
            <p:cNvCxnSpPr/>
            <p:nvPr/>
          </p:nvCxnSpPr>
          <p:spPr>
            <a:xfrm>
              <a:off x="-2840930" y="3027706"/>
              <a:ext cx="2631008" cy="0"/>
            </a:xfrm>
            <a:prstGeom prst="line">
              <a:avLst/>
            </a:prstGeom>
            <a:ln w="12700">
              <a:solidFill>
                <a:srgbClr val="2CA9C4"/>
              </a:solidFill>
            </a:ln>
          </p:spPr>
          <p:style>
            <a:lnRef idx="1">
              <a:schemeClr val="accent1"/>
            </a:lnRef>
            <a:fillRef idx="0">
              <a:schemeClr val="accent1"/>
            </a:fillRef>
            <a:effectRef idx="0">
              <a:schemeClr val="accent1"/>
            </a:effectRef>
            <a:fontRef idx="minor">
              <a:schemeClr val="tx1"/>
            </a:fontRef>
          </p:style>
        </p:cxnSp>
        <p:sp>
          <p:nvSpPr>
            <p:cNvPr id="78" name="ひし形 77"/>
            <p:cNvSpPr/>
            <p:nvPr/>
          </p:nvSpPr>
          <p:spPr>
            <a:xfrm>
              <a:off x="-2872565"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ひし形 80"/>
            <p:cNvSpPr/>
            <p:nvPr/>
          </p:nvSpPr>
          <p:spPr>
            <a:xfrm>
              <a:off x="-25165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ひし形 81"/>
            <p:cNvSpPr/>
            <p:nvPr/>
          </p:nvSpPr>
          <p:spPr>
            <a:xfrm>
              <a:off x="-274717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ひし形 82"/>
            <p:cNvSpPr/>
            <p:nvPr/>
          </p:nvSpPr>
          <p:spPr>
            <a:xfrm>
              <a:off x="-2581459"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ひし形 83"/>
            <p:cNvSpPr/>
            <p:nvPr/>
          </p:nvSpPr>
          <p:spPr>
            <a:xfrm>
              <a:off x="-246260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ひし形 84"/>
            <p:cNvSpPr/>
            <p:nvPr/>
          </p:nvSpPr>
          <p:spPr>
            <a:xfrm>
              <a:off x="-2313963"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ひし形 85"/>
            <p:cNvSpPr/>
            <p:nvPr/>
          </p:nvSpPr>
          <p:spPr>
            <a:xfrm>
              <a:off x="-2208006"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ひし形 86"/>
            <p:cNvSpPr/>
            <p:nvPr/>
          </p:nvSpPr>
          <p:spPr>
            <a:xfrm>
              <a:off x="-2082613"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ひし形 87"/>
            <p:cNvSpPr/>
            <p:nvPr/>
          </p:nvSpPr>
          <p:spPr>
            <a:xfrm>
              <a:off x="-1916900"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ひし形 88"/>
            <p:cNvSpPr/>
            <p:nvPr/>
          </p:nvSpPr>
          <p:spPr>
            <a:xfrm>
              <a:off x="-1798043"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ひし形 89"/>
            <p:cNvSpPr/>
            <p:nvPr/>
          </p:nvSpPr>
          <p:spPr>
            <a:xfrm>
              <a:off x="-164940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ひし形 90"/>
            <p:cNvSpPr/>
            <p:nvPr/>
          </p:nvSpPr>
          <p:spPr>
            <a:xfrm>
              <a:off x="-154433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ひし形 91"/>
            <p:cNvSpPr/>
            <p:nvPr/>
          </p:nvSpPr>
          <p:spPr>
            <a:xfrm>
              <a:off x="-1418941"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ひし形 92"/>
            <p:cNvSpPr/>
            <p:nvPr/>
          </p:nvSpPr>
          <p:spPr>
            <a:xfrm>
              <a:off x="-1253228"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ひし形 93"/>
            <p:cNvSpPr/>
            <p:nvPr/>
          </p:nvSpPr>
          <p:spPr>
            <a:xfrm>
              <a:off x="-1134371"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ひし形 94"/>
            <p:cNvSpPr/>
            <p:nvPr/>
          </p:nvSpPr>
          <p:spPr>
            <a:xfrm>
              <a:off x="-98573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ひし形 95"/>
            <p:cNvSpPr/>
            <p:nvPr/>
          </p:nvSpPr>
          <p:spPr>
            <a:xfrm>
              <a:off x="-901927"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ひし形 96"/>
            <p:cNvSpPr/>
            <p:nvPr/>
          </p:nvSpPr>
          <p:spPr>
            <a:xfrm>
              <a:off x="-796857"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ひし形 97"/>
            <p:cNvSpPr/>
            <p:nvPr/>
          </p:nvSpPr>
          <p:spPr>
            <a:xfrm>
              <a:off x="-67146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ひし形 98"/>
            <p:cNvSpPr/>
            <p:nvPr/>
          </p:nvSpPr>
          <p:spPr>
            <a:xfrm>
              <a:off x="-505751"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ひし形 99"/>
            <p:cNvSpPr/>
            <p:nvPr/>
          </p:nvSpPr>
          <p:spPr>
            <a:xfrm>
              <a:off x="-38689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p:cNvGrpSpPr/>
          <p:nvPr/>
        </p:nvGrpSpPr>
        <p:grpSpPr>
          <a:xfrm>
            <a:off x="3769179" y="4336008"/>
            <a:ext cx="2692388" cy="71475"/>
            <a:chOff x="-2872565" y="2991968"/>
            <a:chExt cx="2692388" cy="71475"/>
          </a:xfrm>
        </p:grpSpPr>
        <p:cxnSp>
          <p:nvCxnSpPr>
            <p:cNvPr id="104" name="直線コネクタ 103"/>
            <p:cNvCxnSpPr/>
            <p:nvPr/>
          </p:nvCxnSpPr>
          <p:spPr>
            <a:xfrm>
              <a:off x="-2840930" y="3027706"/>
              <a:ext cx="2631008" cy="0"/>
            </a:xfrm>
            <a:prstGeom prst="line">
              <a:avLst/>
            </a:prstGeom>
            <a:ln w="12700">
              <a:solidFill>
                <a:srgbClr val="2CA9C4"/>
              </a:solidFill>
            </a:ln>
          </p:spPr>
          <p:style>
            <a:lnRef idx="1">
              <a:schemeClr val="accent1"/>
            </a:lnRef>
            <a:fillRef idx="0">
              <a:schemeClr val="accent1"/>
            </a:fillRef>
            <a:effectRef idx="0">
              <a:schemeClr val="accent1"/>
            </a:effectRef>
            <a:fontRef idx="minor">
              <a:schemeClr val="tx1"/>
            </a:fontRef>
          </p:style>
        </p:cxnSp>
        <p:sp>
          <p:nvSpPr>
            <p:cNvPr id="105" name="ひし形 104"/>
            <p:cNvSpPr/>
            <p:nvPr/>
          </p:nvSpPr>
          <p:spPr>
            <a:xfrm>
              <a:off x="-2872565"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ひし形 105"/>
            <p:cNvSpPr/>
            <p:nvPr/>
          </p:nvSpPr>
          <p:spPr>
            <a:xfrm>
              <a:off x="-25165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ひし形 106"/>
            <p:cNvSpPr/>
            <p:nvPr/>
          </p:nvSpPr>
          <p:spPr>
            <a:xfrm>
              <a:off x="-274717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ひし形 107"/>
            <p:cNvSpPr/>
            <p:nvPr/>
          </p:nvSpPr>
          <p:spPr>
            <a:xfrm>
              <a:off x="-2581459"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ひし形 108"/>
            <p:cNvSpPr/>
            <p:nvPr/>
          </p:nvSpPr>
          <p:spPr>
            <a:xfrm>
              <a:off x="-246260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ひし形 109"/>
            <p:cNvSpPr/>
            <p:nvPr/>
          </p:nvSpPr>
          <p:spPr>
            <a:xfrm>
              <a:off x="-2313963"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ひし形 110"/>
            <p:cNvSpPr/>
            <p:nvPr/>
          </p:nvSpPr>
          <p:spPr>
            <a:xfrm>
              <a:off x="-2208006"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ひし形 111"/>
            <p:cNvSpPr/>
            <p:nvPr/>
          </p:nvSpPr>
          <p:spPr>
            <a:xfrm>
              <a:off x="-2082613"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ひし形 112"/>
            <p:cNvSpPr/>
            <p:nvPr/>
          </p:nvSpPr>
          <p:spPr>
            <a:xfrm>
              <a:off x="-1916900"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ひし形 113"/>
            <p:cNvSpPr/>
            <p:nvPr/>
          </p:nvSpPr>
          <p:spPr>
            <a:xfrm>
              <a:off x="-1798043"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ひし形 114"/>
            <p:cNvSpPr/>
            <p:nvPr/>
          </p:nvSpPr>
          <p:spPr>
            <a:xfrm>
              <a:off x="-164940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ひし形 115"/>
            <p:cNvSpPr/>
            <p:nvPr/>
          </p:nvSpPr>
          <p:spPr>
            <a:xfrm>
              <a:off x="-154433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ひし形 116"/>
            <p:cNvSpPr/>
            <p:nvPr/>
          </p:nvSpPr>
          <p:spPr>
            <a:xfrm>
              <a:off x="-1418941"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ひし形 117"/>
            <p:cNvSpPr/>
            <p:nvPr/>
          </p:nvSpPr>
          <p:spPr>
            <a:xfrm>
              <a:off x="-1253228"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ひし形 118"/>
            <p:cNvSpPr/>
            <p:nvPr/>
          </p:nvSpPr>
          <p:spPr>
            <a:xfrm>
              <a:off x="-1134371"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ひし形 119"/>
            <p:cNvSpPr/>
            <p:nvPr/>
          </p:nvSpPr>
          <p:spPr>
            <a:xfrm>
              <a:off x="-985732"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ひし形 120"/>
            <p:cNvSpPr/>
            <p:nvPr/>
          </p:nvSpPr>
          <p:spPr>
            <a:xfrm>
              <a:off x="-901927"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ひし形 121"/>
            <p:cNvSpPr/>
            <p:nvPr/>
          </p:nvSpPr>
          <p:spPr>
            <a:xfrm>
              <a:off x="-796857"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ひし形 122"/>
            <p:cNvSpPr/>
            <p:nvPr/>
          </p:nvSpPr>
          <p:spPr>
            <a:xfrm>
              <a:off x="-67146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ひし形 123"/>
            <p:cNvSpPr/>
            <p:nvPr/>
          </p:nvSpPr>
          <p:spPr>
            <a:xfrm>
              <a:off x="-505751"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ひし形 124"/>
            <p:cNvSpPr/>
            <p:nvPr/>
          </p:nvSpPr>
          <p:spPr>
            <a:xfrm>
              <a:off x="-386894" y="2991968"/>
              <a:ext cx="71475" cy="71475"/>
            </a:xfrm>
            <a:prstGeom prst="diamond">
              <a:avLst/>
            </a:prstGeom>
            <a:solidFill>
              <a:srgbClr val="2CA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正方形/長方形 125"/>
          <p:cNvSpPr/>
          <p:nvPr/>
        </p:nvSpPr>
        <p:spPr>
          <a:xfrm>
            <a:off x="3444315" y="5261851"/>
            <a:ext cx="3346940"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特選麺</a:t>
            </a:r>
            <a:endParaRPr lang="en-US" altLang="ja-JP"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30710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351</Words>
  <Application>Microsoft Office PowerPoint</Application>
  <PresentationFormat>A4 210 x 297 mm</PresentationFormat>
  <Paragraphs>32</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HGS教科書体</vt:lpstr>
      <vt:lpstr>Meiryo UI</vt:lpstr>
      <vt:lpstr>ﾒｲﾘｵ</vt:lpstr>
      <vt:lpstr>メイリオ</vt:lpstr>
      <vt:lpstr>游ゴシック</vt:lpstr>
      <vt:lpstr>游ゴシック Medium</vt:lpstr>
      <vt:lpstr>游明朝</vt:lpstr>
      <vt:lpstr>Arial</vt:lpstr>
      <vt:lpstr>Calibri</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shidax_ad</dc:creator>
  <cp:lastModifiedBy>黒﨑 明莉</cp:lastModifiedBy>
  <cp:revision>8</cp:revision>
  <dcterms:created xsi:type="dcterms:W3CDTF">2023-01-24T06:58:54Z</dcterms:created>
  <dcterms:modified xsi:type="dcterms:W3CDTF">2023-02-28T01:15:16Z</dcterms:modified>
</cp:coreProperties>
</file>