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5" r:id="rId1"/>
  </p:sldMasterIdLst>
  <p:notesMasterIdLst>
    <p:notesMasterId r:id="rId3"/>
  </p:notesMasterIdLst>
  <p:handoutMasterIdLst>
    <p:handoutMasterId r:id="rId4"/>
  </p:handoutMasterIdLst>
  <p:sldIdLst>
    <p:sldId id="261" r:id="rId2"/>
  </p:sldIdLst>
  <p:sldSz cx="9906000" cy="6858000" type="A4"/>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ogo base" id="{2A810CF5-8EA1-439D-B8A2-9BCB154EB9F3}">
          <p14:sldIdLst>
            <p14:sldId id="261"/>
          </p14:sldIdLst>
        </p14:section>
        <p14:section name="Basic" id="{091ECAC0-B057-4202-B63C-B498E4CC0F5F}">
          <p14:sldIdLst/>
        </p14:section>
        <p14:section name="Oblique line" id="{37642A44-3187-4DDC-909A-23E76CA9DB07}">
          <p14:sldIdLst/>
        </p14:section>
        <p14:section name="old" id="{94C35BCB-6207-48B1-9099-B48C369C475C}">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B6B"/>
    <a:srgbClr val="EE0000"/>
    <a:srgbClr val="EE1C23"/>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2" autoAdjust="0"/>
    <p:restoredTop sz="95856" autoAdjust="0"/>
  </p:normalViewPr>
  <p:slideViewPr>
    <p:cSldViewPr snapToGrid="0">
      <p:cViewPr varScale="1">
        <p:scale>
          <a:sx n="100" d="100"/>
          <a:sy n="100" d="100"/>
        </p:scale>
        <p:origin x="1680" y="5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838" y="0"/>
            <a:ext cx="2949787" cy="496967"/>
          </a:xfrm>
          <a:prstGeom prst="rect">
            <a:avLst/>
          </a:prstGeom>
        </p:spPr>
        <p:txBody>
          <a:bodyPr vert="horz" lIns="92236" tIns="46118" rIns="92236" bIns="46118" rtlCol="0"/>
          <a:lstStyle>
            <a:lvl1pPr algn="r">
              <a:defRPr sz="1200"/>
            </a:lvl1pPr>
          </a:lstStyle>
          <a:p>
            <a:fld id="{2B18149E-B243-4F05-B707-DEF465DFFD64}" type="datetimeFigureOut">
              <a:rPr kumimoji="1" lang="ja-JP" altLang="en-US" smtClean="0"/>
              <a:pPr/>
              <a:t>2022/8/8</a:t>
            </a:fld>
            <a:endParaRPr kumimoji="1" lang="ja-JP" altLang="en-US"/>
          </a:p>
        </p:txBody>
      </p:sp>
      <p:sp>
        <p:nvSpPr>
          <p:cNvPr id="4" name="フッター プレースホルダ 3"/>
          <p:cNvSpPr>
            <a:spLocks noGrp="1"/>
          </p:cNvSpPr>
          <p:nvPr>
            <p:ph type="ftr" sz="quarter" idx="2"/>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838" y="9440646"/>
            <a:ext cx="2949787" cy="496967"/>
          </a:xfrm>
          <a:prstGeom prst="rect">
            <a:avLst/>
          </a:prstGeom>
        </p:spPr>
        <p:txBody>
          <a:bodyPr vert="horz" lIns="92236" tIns="46118" rIns="92236" bIns="46118" rtlCol="0" anchor="b"/>
          <a:lstStyle>
            <a:lvl1pPr algn="r">
              <a:defRPr sz="1200"/>
            </a:lvl1pPr>
          </a:lstStyle>
          <a:p>
            <a:fld id="{3C8642A7-E318-46E0-AEFD-3DA990DB890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A54213C6-0597-47F0-8E5C-F3B338BFD0E1}" type="datetimeFigureOut">
              <a:rPr kumimoji="1" lang="ja-JP" altLang="en-US" smtClean="0"/>
              <a:pPr/>
              <a:t>2022/8/8</a:t>
            </a:fld>
            <a:endParaRPr kumimoji="1" lang="ja-JP" altLang="en-US"/>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 4"/>
          <p:cNvSpPr>
            <a:spLocks noGrp="1"/>
          </p:cNvSpPr>
          <p:nvPr>
            <p:ph type="body" sz="quarter" idx="3"/>
          </p:nvPr>
        </p:nvSpPr>
        <p:spPr>
          <a:xfrm>
            <a:off x="680721" y="4721187"/>
            <a:ext cx="5445760" cy="4472702"/>
          </a:xfrm>
          <a:prstGeom prst="rect">
            <a:avLst/>
          </a:prstGeom>
        </p:spPr>
        <p:txBody>
          <a:bodyPr vert="horz" lIns="92236" tIns="46118" rIns="92236" bIns="461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C7FA5C34-D264-400B-9AA5-D2B06BD6D08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1027" name="Picture 3" descr="C:\Users\t.iimori1\Desktop\nyoro.png"/>
          <p:cNvPicPr>
            <a:picLocks noChangeAspect="1" noChangeArrowheads="1"/>
          </p:cNvPicPr>
          <p:nvPr userDrawn="1"/>
        </p:nvPicPr>
        <p:blipFill>
          <a:blip r:embed="rId2"/>
          <a:srcRect/>
          <a:stretch>
            <a:fillRect/>
          </a:stretch>
        </p:blipFill>
        <p:spPr bwMode="auto">
          <a:xfrm>
            <a:off x="0" y="0"/>
            <a:ext cx="9906000" cy="6858000"/>
          </a:xfrm>
          <a:prstGeom prst="rect">
            <a:avLst/>
          </a:prstGeom>
          <a:noFill/>
        </p:spPr>
      </p:pic>
      <p:pic>
        <p:nvPicPr>
          <p:cNvPr id="11" name="図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4859" y="6246765"/>
            <a:ext cx="2311141" cy="611235"/>
          </a:xfrm>
          <a:prstGeom prst="rect">
            <a:avLst/>
          </a:prstGeom>
        </p:spPr>
      </p:pic>
      <p:sp>
        <p:nvSpPr>
          <p:cNvPr id="43"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smtClean="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grpSp>
        <p:nvGrpSpPr>
          <p:cNvPr id="8" name="グループ化 7"/>
          <p:cNvGrpSpPr/>
          <p:nvPr userDrawn="1"/>
        </p:nvGrpSpPr>
        <p:grpSpPr>
          <a:xfrm>
            <a:off x="8461628" y="164977"/>
            <a:ext cx="1152000" cy="350819"/>
            <a:chOff x="8372728" y="114177"/>
            <a:chExt cx="1152000" cy="350819"/>
          </a:xfrm>
        </p:grpSpPr>
        <p:sp>
          <p:nvSpPr>
            <p:cNvPr id="9" name="角丸四角形 8"/>
            <p:cNvSpPr/>
            <p:nvPr/>
          </p:nvSpPr>
          <p:spPr>
            <a:xfrm>
              <a:off x="8372728" y="114177"/>
              <a:ext cx="1152000" cy="252000"/>
            </a:xfrm>
            <a:prstGeom prst="roundRect">
              <a:avLst>
                <a:gd name="adj" fmla="val 15834"/>
              </a:avLst>
            </a:prstGeom>
            <a:solidFill>
              <a:schemeClr val="bg1"/>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bg1"/>
                </a:solidFill>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8616746" y="126442"/>
              <a:ext cx="663964" cy="338554"/>
            </a:xfrm>
            <a:prstGeom prst="rect">
              <a:avLst/>
            </a:prstGeom>
            <a:noFill/>
          </p:spPr>
          <p:txBody>
            <a:bodyPr wrap="none" rtlCol="0">
              <a:no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rgbClr val="6B6B6B"/>
                  </a:solidFill>
                  <a:latin typeface="メイリオ" pitchFamily="50" charset="-128"/>
                  <a:ea typeface="メイリオ" pitchFamily="50" charset="-128"/>
                  <a:cs typeface="メイリオ" pitchFamily="50" charset="-128"/>
                </a:rPr>
                <a:t>御社限り</a:t>
              </a:r>
              <a:endParaRPr kumimoji="1" lang="ja-JP" altLang="en-US" sz="1200" b="1" dirty="0">
                <a:solidFill>
                  <a:srgbClr val="6B6B6B"/>
                </a:solidFill>
                <a:latin typeface="メイリオ" pitchFamily="50" charset="-128"/>
                <a:ea typeface="メイリオ" pitchFamily="50" charset="-128"/>
                <a:cs typeface="メイリオ" pitchFamily="50" charset="-128"/>
              </a:endParaRPr>
            </a:p>
          </p:txBody>
        </p:sp>
      </p:grpSp>
    </p:spTree>
    <p:extLst>
      <p:ext uri="{BB962C8B-B14F-4D97-AF65-F5344CB8AC3E}">
        <p14:creationId xmlns:p14="http://schemas.microsoft.com/office/powerpoint/2010/main" val="309089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冒頭ページ">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0B59B3C1-E26F-47EC-B1ED-947AF2D9979A}"/>
              </a:ext>
            </a:extLst>
          </p:cNvPr>
          <p:cNvSpPr>
            <a:spLocks noChangeAspect="1"/>
          </p:cNvSpPr>
          <p:nvPr/>
        </p:nvSpPr>
        <p:spPr>
          <a:xfrm>
            <a:off x="835920" y="778430"/>
            <a:ext cx="2028276" cy="1944000"/>
          </a:xfrm>
          <a:prstGeom prst="rect">
            <a:avLst/>
          </a:prstGeom>
          <a:solidFill>
            <a:srgbClr val="EE1C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9AED587E-90AC-45D7-B9B0-1B8A4918BCD5}"/>
              </a:ext>
            </a:extLst>
          </p:cNvPr>
          <p:cNvPicPr>
            <a:picLocks noChangeAspect="1"/>
          </p:cNvPicPr>
          <p:nvPr/>
        </p:nvPicPr>
        <p:blipFill>
          <a:blip r:embed="rId2"/>
          <a:stretch>
            <a:fillRect/>
          </a:stretch>
        </p:blipFill>
        <p:spPr>
          <a:xfrm>
            <a:off x="1056952" y="1005270"/>
            <a:ext cx="1558935" cy="370619"/>
          </a:xfrm>
          <a:prstGeom prst="rect">
            <a:avLst/>
          </a:prstGeom>
        </p:spPr>
      </p:pic>
      <p:sp>
        <p:nvSpPr>
          <p:cNvPr id="14"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smtClean="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15" name="Slide Number Placeholder 5"/>
          <p:cNvSpPr txBox="1">
            <a:spLocks/>
          </p:cNvSpPr>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25C9FE8-E417-42BD-83E2-1B4172A7035A}" type="slidenum">
              <a:rPr kumimoji="1" lang="ja-JP" altLang="en-US" sz="800" b="0" i="0" u="none" strike="noStrike" kern="1200" cap="none" spc="0" normalizeH="0" baseline="0" noProof="0" smtClean="0">
                <a:ln>
                  <a:noFill/>
                </a:ln>
                <a:solidFill>
                  <a:schemeClr val="tx1"/>
                </a:solidFill>
                <a:effectLst/>
                <a:uLnTx/>
                <a:uFillTx/>
                <a:latin typeface="メイリオ" panose="020B0604030504040204" pitchFamily="50" charset="-128"/>
                <a:ea typeface="メイリオ" panose="020B0604030504040204"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8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18" name="角丸四角形 17"/>
          <p:cNvSpPr/>
          <p:nvPr userDrawn="1"/>
        </p:nvSpPr>
        <p:spPr>
          <a:xfrm>
            <a:off x="9040598" y="164083"/>
            <a:ext cx="828000" cy="223025"/>
          </a:xfrm>
          <a:prstGeom prst="roundRect">
            <a:avLst>
              <a:gd name="adj" fmla="val 10709"/>
            </a:avLst>
          </a:prstGeom>
          <a:solidFill>
            <a:schemeClr val="bg1"/>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bg1"/>
              </a:solidFill>
              <a:latin typeface="メイリオ" pitchFamily="50" charset="-128"/>
              <a:ea typeface="メイリオ" pitchFamily="50" charset="-128"/>
              <a:cs typeface="メイリオ" pitchFamily="50" charset="-128"/>
            </a:endParaRPr>
          </a:p>
        </p:txBody>
      </p:sp>
      <p:sp>
        <p:nvSpPr>
          <p:cNvPr id="19" name="テキスト ボックス 18"/>
          <p:cNvSpPr txBox="1"/>
          <p:nvPr userDrawn="1"/>
        </p:nvSpPr>
        <p:spPr>
          <a:xfrm>
            <a:off x="9093609" y="157490"/>
            <a:ext cx="721978" cy="261610"/>
          </a:xfrm>
          <a:prstGeom prst="rect">
            <a:avLst/>
          </a:prstGeom>
          <a:noFill/>
        </p:spPr>
        <p:txBody>
          <a:bodyPr wrap="non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rgbClr val="6B6B6B"/>
                </a:solidFill>
                <a:latin typeface="メイリオ" pitchFamily="50" charset="-128"/>
                <a:ea typeface="メイリオ" pitchFamily="50" charset="-128"/>
                <a:cs typeface="メイリオ" pitchFamily="50" charset="-128"/>
              </a:rPr>
              <a:t>御社限り</a:t>
            </a:r>
            <a:endParaRPr kumimoji="1" lang="ja-JP" altLang="en-US" sz="1100" b="1" dirty="0">
              <a:solidFill>
                <a:srgbClr val="6B6B6B"/>
              </a:solidFill>
              <a:latin typeface="メイリオ" pitchFamily="50" charset="-128"/>
              <a:ea typeface="メイリオ" pitchFamily="50" charset="-128"/>
              <a:cs typeface="メイリオ" pitchFamily="50" charset="-128"/>
            </a:endParaRPr>
          </a:p>
        </p:txBody>
      </p:sp>
      <p:sp>
        <p:nvSpPr>
          <p:cNvPr id="8" name="正方形/長方形 7">
            <a:extLst>
              <a:ext uri="{FF2B5EF4-FFF2-40B4-BE49-F238E27FC236}">
                <a16:creationId xmlns:a16="http://schemas.microsoft.com/office/drawing/2014/main" id="{0B59B3C1-E26F-47EC-B1ED-947AF2D9979A}"/>
              </a:ext>
            </a:extLst>
          </p:cNvPr>
          <p:cNvSpPr>
            <a:spLocks noChangeAspect="1"/>
          </p:cNvSpPr>
          <p:nvPr userDrawn="1"/>
        </p:nvSpPr>
        <p:spPr>
          <a:xfrm>
            <a:off x="835920" y="1278453"/>
            <a:ext cx="2028276" cy="324276"/>
          </a:xfrm>
          <a:prstGeom prst="rect">
            <a:avLst/>
          </a:prstGeom>
          <a:solidFill>
            <a:srgbClr val="EE1C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grpSp>
        <p:nvGrpSpPr>
          <p:cNvPr id="7" name="グループ化 4">
            <a:extLst>
              <a:ext uri="{FF2B5EF4-FFF2-40B4-BE49-F238E27FC236}">
                <a16:creationId xmlns:a16="http://schemas.microsoft.com/office/drawing/2014/main" id="{F05BDB3D-BC1E-4222-B0FA-08313E12C133}"/>
              </a:ext>
            </a:extLst>
          </p:cNvPr>
          <p:cNvGrpSpPr/>
          <p:nvPr userDrawn="1"/>
        </p:nvGrpSpPr>
        <p:grpSpPr>
          <a:xfrm>
            <a:off x="1124552" y="2529000"/>
            <a:ext cx="7656896" cy="1800000"/>
            <a:chOff x="898404" y="2529000"/>
            <a:chExt cx="7656896" cy="1800000"/>
          </a:xfrm>
        </p:grpSpPr>
        <p:pic>
          <p:nvPicPr>
            <p:cNvPr id="10" name="図 9">
              <a:extLst>
                <a:ext uri="{FF2B5EF4-FFF2-40B4-BE49-F238E27FC236}">
                  <a16:creationId xmlns:a16="http://schemas.microsoft.com/office/drawing/2014/main" id="{20F6D9A4-A724-4A5B-8E01-96631E4E3842}"/>
                </a:ext>
              </a:extLst>
            </p:cNvPr>
            <p:cNvPicPr>
              <a:picLocks noChangeAspect="1"/>
            </p:cNvPicPr>
            <p:nvPr/>
          </p:nvPicPr>
          <p:blipFill>
            <a:blip r:embed="rId2"/>
            <a:stretch>
              <a:fillRect/>
            </a:stretch>
          </p:blipFill>
          <p:spPr>
            <a:xfrm>
              <a:off x="898404" y="2529000"/>
              <a:ext cx="1660825" cy="1800000"/>
            </a:xfrm>
            <a:prstGeom prst="rect">
              <a:avLst/>
            </a:prstGeom>
          </p:spPr>
        </p:pic>
        <p:cxnSp>
          <p:nvCxnSpPr>
            <p:cNvPr id="11" name="直線コネクタ 10">
              <a:extLst>
                <a:ext uri="{FF2B5EF4-FFF2-40B4-BE49-F238E27FC236}">
                  <a16:creationId xmlns:a16="http://schemas.microsoft.com/office/drawing/2014/main" id="{3977D8EC-3EE7-48E5-A721-EDE265C759DF}"/>
                </a:ext>
              </a:extLst>
            </p:cNvPr>
            <p:cNvCxnSpPr>
              <a:cxnSpLocks/>
            </p:cNvCxnSpPr>
            <p:nvPr/>
          </p:nvCxnSpPr>
          <p:spPr>
            <a:xfrm>
              <a:off x="898404" y="3429000"/>
              <a:ext cx="1660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E0EDB16-7116-4FF2-A549-2E3CCB3DE40B}"/>
                </a:ext>
              </a:extLst>
            </p:cNvPr>
            <p:cNvCxnSpPr>
              <a:cxnSpLocks/>
            </p:cNvCxnSpPr>
            <p:nvPr/>
          </p:nvCxnSpPr>
          <p:spPr>
            <a:xfrm>
              <a:off x="2435300" y="3429000"/>
              <a:ext cx="6120000" cy="0"/>
            </a:xfrm>
            <a:prstGeom prst="line">
              <a:avLst/>
            </a:prstGeom>
            <a:ln w="12700">
              <a:solidFill>
                <a:srgbClr val="EE1C23"/>
              </a:solidFill>
            </a:ln>
          </p:spPr>
          <p:style>
            <a:lnRef idx="1">
              <a:schemeClr val="accent1"/>
            </a:lnRef>
            <a:fillRef idx="0">
              <a:schemeClr val="accent1"/>
            </a:fillRef>
            <a:effectRef idx="0">
              <a:schemeClr val="accent1"/>
            </a:effectRef>
            <a:fontRef idx="minor">
              <a:schemeClr val="tx1"/>
            </a:fontRef>
          </p:style>
        </p:cxnSp>
      </p:grpSp>
      <p:sp>
        <p:nvSpPr>
          <p:cNvPr id="26"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smtClean="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27" name="Slide Number Placeholder 5"/>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a:t>
            </a:fld>
            <a:endParaRPr kumimoji="1" lang="ja-JP" altLang="en-US" dirty="0" smtClean="0">
              <a:latin typeface="メイリオ" panose="020B0604030504040204" pitchFamily="50" charset="-128"/>
              <a:ea typeface="メイリオ" panose="020B0604030504040204" pitchFamily="50" charset="-128"/>
            </a:endParaRPr>
          </a:p>
        </p:txBody>
      </p:sp>
      <p:sp>
        <p:nvSpPr>
          <p:cNvPr id="19" name="角丸四角形 18"/>
          <p:cNvSpPr/>
          <p:nvPr userDrawn="1"/>
        </p:nvSpPr>
        <p:spPr>
          <a:xfrm>
            <a:off x="9040598" y="164083"/>
            <a:ext cx="828000" cy="223025"/>
          </a:xfrm>
          <a:prstGeom prst="roundRect">
            <a:avLst>
              <a:gd name="adj" fmla="val 10709"/>
            </a:avLst>
          </a:prstGeom>
          <a:solidFill>
            <a:schemeClr val="bg1"/>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bg1"/>
              </a:solidFill>
              <a:latin typeface="メイリオ" pitchFamily="50" charset="-128"/>
              <a:ea typeface="メイリオ" pitchFamily="50" charset="-128"/>
              <a:cs typeface="メイリオ" pitchFamily="50" charset="-128"/>
            </a:endParaRPr>
          </a:p>
        </p:txBody>
      </p:sp>
      <p:sp>
        <p:nvSpPr>
          <p:cNvPr id="20" name="テキスト ボックス 19"/>
          <p:cNvSpPr txBox="1"/>
          <p:nvPr userDrawn="1"/>
        </p:nvSpPr>
        <p:spPr>
          <a:xfrm>
            <a:off x="9093609" y="157490"/>
            <a:ext cx="721978" cy="261610"/>
          </a:xfrm>
          <a:prstGeom prst="rect">
            <a:avLst/>
          </a:prstGeom>
          <a:noFill/>
        </p:spPr>
        <p:txBody>
          <a:bodyPr wrap="non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rgbClr val="6B6B6B"/>
                </a:solidFill>
                <a:latin typeface="メイリオ" pitchFamily="50" charset="-128"/>
                <a:ea typeface="メイリオ" pitchFamily="50" charset="-128"/>
                <a:cs typeface="メイリオ" pitchFamily="50" charset="-128"/>
              </a:rPr>
              <a:t>御社限り</a:t>
            </a:r>
            <a:endParaRPr kumimoji="1" lang="ja-JP" altLang="en-US" sz="1100" b="1" dirty="0">
              <a:solidFill>
                <a:srgbClr val="6B6B6B"/>
              </a:solidFill>
              <a:latin typeface="メイリオ" pitchFamily="50" charset="-128"/>
              <a:ea typeface="メイリオ" pitchFamily="50" charset="-128"/>
              <a:cs typeface="メイリオ" pitchFamily="50"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メインページ">
    <p:spTree>
      <p:nvGrpSpPr>
        <p:cNvPr id="1" name=""/>
        <p:cNvGrpSpPr/>
        <p:nvPr/>
      </p:nvGrpSpPr>
      <p:grpSpPr>
        <a:xfrm>
          <a:off x="0" y="0"/>
          <a:ext cx="0" cy="0"/>
          <a:chOff x="0" y="0"/>
          <a:chExt cx="0" cy="0"/>
        </a:xfrm>
      </p:grpSpPr>
      <p:sp>
        <p:nvSpPr>
          <p:cNvPr id="24"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smtClean="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25" name="Slide Number Placeholder 5"/>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a:t>
            </a:fld>
            <a:endParaRPr kumimoji="1" lang="ja-JP" altLang="en-US" dirty="0" smtClean="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7E66D7C-B19C-4071-8CFE-BAB218D46E8A}"/>
              </a:ext>
            </a:extLst>
          </p:cNvPr>
          <p:cNvPicPr>
            <a:picLocks noChangeAspect="1"/>
          </p:cNvPicPr>
          <p:nvPr userDrawn="1"/>
        </p:nvPicPr>
        <p:blipFill>
          <a:blip r:embed="rId2"/>
          <a:stretch>
            <a:fillRect/>
          </a:stretch>
        </p:blipFill>
        <p:spPr>
          <a:xfrm>
            <a:off x="-1" y="0"/>
            <a:ext cx="9906001" cy="344251"/>
          </a:xfrm>
          <a:prstGeom prst="rect">
            <a:avLst/>
          </a:prstGeom>
        </p:spPr>
      </p:pic>
      <p:sp>
        <p:nvSpPr>
          <p:cNvPr id="13" name="角丸四角形 12"/>
          <p:cNvSpPr/>
          <p:nvPr userDrawn="1"/>
        </p:nvSpPr>
        <p:spPr>
          <a:xfrm>
            <a:off x="9040598" y="164083"/>
            <a:ext cx="828000" cy="223025"/>
          </a:xfrm>
          <a:prstGeom prst="roundRect">
            <a:avLst>
              <a:gd name="adj" fmla="val 10709"/>
            </a:avLst>
          </a:prstGeom>
          <a:solidFill>
            <a:schemeClr val="bg1"/>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bg1"/>
              </a:solidFill>
              <a:latin typeface="メイリオ" pitchFamily="50" charset="-128"/>
              <a:ea typeface="メイリオ" pitchFamily="50" charset="-128"/>
              <a:cs typeface="メイリオ" pitchFamily="50" charset="-128"/>
            </a:endParaRPr>
          </a:p>
        </p:txBody>
      </p:sp>
      <p:sp>
        <p:nvSpPr>
          <p:cNvPr id="14" name="テキスト ボックス 13"/>
          <p:cNvSpPr txBox="1"/>
          <p:nvPr userDrawn="1"/>
        </p:nvSpPr>
        <p:spPr>
          <a:xfrm>
            <a:off x="9093609" y="157490"/>
            <a:ext cx="721978" cy="261610"/>
          </a:xfrm>
          <a:prstGeom prst="rect">
            <a:avLst/>
          </a:prstGeom>
          <a:noFill/>
        </p:spPr>
        <p:txBody>
          <a:bodyPr wrap="non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rgbClr val="6B6B6B"/>
                </a:solidFill>
                <a:latin typeface="メイリオ" pitchFamily="50" charset="-128"/>
                <a:ea typeface="メイリオ" pitchFamily="50" charset="-128"/>
                <a:cs typeface="メイリオ" pitchFamily="50" charset="-128"/>
              </a:rPr>
              <a:t>御社限り</a:t>
            </a:r>
            <a:endParaRPr kumimoji="1" lang="ja-JP" altLang="en-US" sz="1100" b="1" dirty="0">
              <a:solidFill>
                <a:srgbClr val="6B6B6B"/>
              </a:solidFill>
              <a:latin typeface="メイリオ" pitchFamily="50" charset="-128"/>
              <a:ea typeface="メイリオ" pitchFamily="50" charset="-128"/>
              <a:cs typeface="メイリオ" pitchFamily="50" charset="-128"/>
            </a:endParaRPr>
          </a:p>
        </p:txBody>
      </p:sp>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9600" y="6414637"/>
            <a:ext cx="1676400" cy="443363"/>
          </a:xfrm>
          <a:prstGeom prst="rect">
            <a:avLst/>
          </a:prstGeom>
        </p:spPr>
      </p:pic>
    </p:spTree>
    <p:extLst>
      <p:ext uri="{BB962C8B-B14F-4D97-AF65-F5344CB8AC3E}">
        <p14:creationId xmlns:p14="http://schemas.microsoft.com/office/powerpoint/2010/main" val="363070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背表紙">
    <p:spTree>
      <p:nvGrpSpPr>
        <p:cNvPr id="1" name=""/>
        <p:cNvGrpSpPr/>
        <p:nvPr/>
      </p:nvGrpSpPr>
      <p:grpSpPr>
        <a:xfrm>
          <a:off x="0" y="0"/>
          <a:ext cx="0" cy="0"/>
          <a:chOff x="0" y="0"/>
          <a:chExt cx="0" cy="0"/>
        </a:xfrm>
      </p:grpSpPr>
      <p:sp>
        <p:nvSpPr>
          <p:cNvPr id="21"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smtClean="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20" name="テキスト ボックス 19"/>
          <p:cNvSpPr txBox="1"/>
          <p:nvPr userDrawn="1"/>
        </p:nvSpPr>
        <p:spPr>
          <a:xfrm>
            <a:off x="1651000" y="4000500"/>
            <a:ext cx="6604000" cy="307777"/>
          </a:xfrm>
          <a:prstGeom prst="rect">
            <a:avLst/>
          </a:prstGeom>
          <a:noFill/>
        </p:spPr>
        <p:txBody>
          <a:bodyPr wrap="square" rtlCol="0">
            <a:spAutoFit/>
          </a:bodyPr>
          <a:lstStyle/>
          <a:p>
            <a:pPr algn="ctr"/>
            <a:r>
              <a:rPr lang="ja-JP" altLang="en-US" sz="1400" b="0" i="0" kern="1200" dirty="0" smtClean="0">
                <a:solidFill>
                  <a:schemeClr val="tx1"/>
                </a:solidFill>
                <a:latin typeface="メイリオ" pitchFamily="50" charset="-128"/>
                <a:ea typeface="メイリオ" pitchFamily="50" charset="-128"/>
                <a:cs typeface="メイリオ" pitchFamily="50" charset="-128"/>
              </a:rPr>
              <a:t>本資料は弊社の許可無く対外的に参照・配布しないようお願い申し上げます。</a:t>
            </a:r>
            <a:endParaRPr kumimoji="1" lang="ja-JP" altLang="en-US" sz="1400" dirty="0">
              <a:latin typeface="メイリオ" pitchFamily="50" charset="-128"/>
              <a:ea typeface="メイリオ" pitchFamily="50" charset="-128"/>
              <a:cs typeface="メイリオ" pitchFamily="50" charset="-128"/>
            </a:endParaRPr>
          </a:p>
        </p:txBody>
      </p:sp>
      <p:sp>
        <p:nvSpPr>
          <p:cNvPr id="16" name="角丸四角形 15"/>
          <p:cNvSpPr/>
          <p:nvPr userDrawn="1"/>
        </p:nvSpPr>
        <p:spPr>
          <a:xfrm>
            <a:off x="9040598" y="164083"/>
            <a:ext cx="828000" cy="223025"/>
          </a:xfrm>
          <a:prstGeom prst="roundRect">
            <a:avLst>
              <a:gd name="adj" fmla="val 10709"/>
            </a:avLst>
          </a:prstGeom>
          <a:solidFill>
            <a:schemeClr val="bg1"/>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bg1"/>
              </a:solidFill>
              <a:latin typeface="メイリオ" pitchFamily="50" charset="-128"/>
              <a:ea typeface="メイリオ" pitchFamily="50" charset="-128"/>
              <a:cs typeface="メイリオ" pitchFamily="50" charset="-128"/>
            </a:endParaRPr>
          </a:p>
        </p:txBody>
      </p:sp>
      <p:sp>
        <p:nvSpPr>
          <p:cNvPr id="18" name="テキスト ボックス 17"/>
          <p:cNvSpPr txBox="1"/>
          <p:nvPr userDrawn="1"/>
        </p:nvSpPr>
        <p:spPr>
          <a:xfrm>
            <a:off x="9093609" y="157490"/>
            <a:ext cx="721978" cy="261610"/>
          </a:xfrm>
          <a:prstGeom prst="rect">
            <a:avLst/>
          </a:prstGeom>
          <a:noFill/>
        </p:spPr>
        <p:txBody>
          <a:bodyPr wrap="none"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rgbClr val="6B6B6B"/>
                </a:solidFill>
                <a:latin typeface="メイリオ" pitchFamily="50" charset="-128"/>
                <a:ea typeface="メイリオ" pitchFamily="50" charset="-128"/>
                <a:cs typeface="メイリオ" pitchFamily="50" charset="-128"/>
              </a:rPr>
              <a:t>御社限り</a:t>
            </a:r>
            <a:endParaRPr kumimoji="1" lang="ja-JP" altLang="en-US" sz="1100" b="1" dirty="0">
              <a:solidFill>
                <a:srgbClr val="6B6B6B"/>
              </a:solidFill>
              <a:latin typeface="メイリオ" pitchFamily="50" charset="-128"/>
              <a:ea typeface="メイリオ" pitchFamily="50" charset="-128"/>
              <a:cs typeface="メイリオ" pitchFamily="50" charset="-128"/>
            </a:endParaRPr>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5844" y="2298307"/>
            <a:ext cx="2714312" cy="717863"/>
          </a:xfrm>
          <a:prstGeom prst="rect">
            <a:avLst/>
          </a:prstGeom>
        </p:spPr>
      </p:pic>
    </p:spTree>
    <p:extLst>
      <p:ext uri="{BB962C8B-B14F-4D97-AF65-F5344CB8AC3E}">
        <p14:creationId xmlns:p14="http://schemas.microsoft.com/office/powerpoint/2010/main" val="15202400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latin typeface="Meiryo UI" pitchFamily="50" charset="-128"/>
                <a:ea typeface="Meiryo UI" pitchFamily="50" charset="-128"/>
                <a:cs typeface="Meiryo UI" pitchFamily="50" charset="-128"/>
              </a:defRPr>
            </a:lvl1pPr>
          </a:lstStyle>
          <a:p>
            <a:r>
              <a:rPr lang="en-US" altLang="ja-JP" sz="800" smtClean="0">
                <a:solidFill>
                  <a:prstClr val="black">
                    <a:lumMod val="75000"/>
                    <a:lumOff val="25000"/>
                  </a:prstClr>
                </a:solidFill>
              </a:rPr>
              <a:t>© SHIDAX</a:t>
            </a:r>
            <a:r>
              <a:rPr lang="ja-JP" altLang="en-US" sz="800" smtClean="0">
                <a:solidFill>
                  <a:prstClr val="black">
                    <a:lumMod val="75000"/>
                    <a:lumOff val="25000"/>
                  </a:prstClr>
                </a:solidFill>
              </a:rPr>
              <a:t> </a:t>
            </a:r>
            <a:r>
              <a:rPr lang="en-US" altLang="ja-JP" sz="800" smtClean="0">
                <a:solidFill>
                  <a:prstClr val="black">
                    <a:lumMod val="75000"/>
                    <a:lumOff val="25000"/>
                  </a:prstClr>
                </a:solidFill>
              </a:rPr>
              <a:t>CORPORATION. All Right Reserved.</a:t>
            </a:r>
            <a:endParaRPr lang="ja-JP" altLang="en-US" sz="800" dirty="0">
              <a:solidFill>
                <a:prstClr val="black">
                  <a:lumMod val="75000"/>
                  <a:lumOff val="25000"/>
                </a:prstClr>
              </a:solidFill>
            </a:endParaRPr>
          </a:p>
        </p:txBody>
      </p:sp>
      <p:sp>
        <p:nvSpPr>
          <p:cNvPr id="6" name="Slide Number Placeholder 5"/>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latin typeface="Meiryo UI" pitchFamily="50" charset="-128"/>
                <a:ea typeface="Meiryo UI" pitchFamily="50" charset="-128"/>
                <a:cs typeface="Meiryo UI" pitchFamily="50" charset="-128"/>
              </a:defRPr>
            </a:lvl1pPr>
          </a:lstStyle>
          <a:p>
            <a:pPr algn="ctr"/>
            <a:fld id="{825C9FE8-E417-42BD-83E2-1B4172A7035A}" type="slidenum">
              <a:rPr kumimoji="1" lang="ja-JP" altLang="en-US" smtClean="0"/>
              <a:pPr algn="ctr"/>
              <a:t>‹#›</a:t>
            </a:fld>
            <a:endParaRPr kumimoji="1" lang="ja-JP" altLang="en-US" dirty="0" smtClean="0"/>
          </a:p>
        </p:txBody>
      </p:sp>
    </p:spTree>
    <p:extLst>
      <p:ext uri="{BB962C8B-B14F-4D97-AF65-F5344CB8AC3E}">
        <p14:creationId xmlns:p14="http://schemas.microsoft.com/office/powerpoint/2010/main" val="2249305899"/>
      </p:ext>
    </p:extLst>
  </p:cSld>
  <p:clrMap bg1="lt1" tx1="dk1" bg2="lt2" tx2="dk2" accent1="accent1" accent2="accent2" accent3="accent3" accent4="accent4" accent5="accent5" accent6="accent6" hlink="hlink" folHlink="folHlink"/>
  <p:sldLayoutIdLst>
    <p:sldLayoutId id="2147483696" r:id="rId1"/>
    <p:sldLayoutId id="2147483701" r:id="rId2"/>
    <p:sldLayoutId id="2147483700" r:id="rId3"/>
    <p:sldLayoutId id="2147483699" r:id="rId4"/>
    <p:sldLayoutId id="2147483697" r:id="rId5"/>
  </p:sldLayoutIdLst>
  <p:hf hdr="0" dt="0"/>
  <p:txStyles>
    <p:titleStyle>
      <a:lvl1pPr algn="l" defTabSz="742950" rtl="0" eaLnBrk="1" latinLnBrk="0" hangingPunct="1">
        <a:lnSpc>
          <a:spcPct val="90000"/>
        </a:lnSpc>
        <a:spcBef>
          <a:spcPct val="0"/>
        </a:spcBef>
        <a:buNone/>
        <a:defRPr kumimoji="1" sz="3575" kern="1200">
          <a:solidFill>
            <a:schemeClr val="tx1"/>
          </a:solidFill>
          <a:latin typeface="Meiryo UI" pitchFamily="50" charset="-128"/>
          <a:ea typeface="Meiryo UI" pitchFamily="50" charset="-128"/>
          <a:cs typeface="Meiryo UI" pitchFamily="50" charset="-128"/>
        </a:defRPr>
      </a:lvl1pPr>
    </p:titleStyle>
    <p:body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itchFamily="50" charset="-128"/>
          <a:ea typeface="Meiryo UI" pitchFamily="50" charset="-128"/>
          <a:cs typeface="Meiryo UI" pitchFamily="50" charset="-128"/>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itchFamily="50" charset="-128"/>
          <a:ea typeface="Meiryo UI" pitchFamily="50" charset="-128"/>
          <a:cs typeface="Meiryo UI" pitchFamily="50" charset="-128"/>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itchFamily="50" charset="-128"/>
          <a:ea typeface="Meiryo UI" pitchFamily="50" charset="-128"/>
          <a:cs typeface="Meiryo UI" pitchFamily="50" charset="-128"/>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itchFamily="50" charset="-128"/>
          <a:ea typeface="Meiryo UI" pitchFamily="50" charset="-128"/>
          <a:cs typeface="Meiryo UI" pitchFamily="50" charset="-128"/>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itchFamily="50" charset="-128"/>
          <a:ea typeface="Meiryo UI" pitchFamily="50" charset="-128"/>
          <a:cs typeface="Meiryo UI" pitchFamily="50" charset="-128"/>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 1"/>
          <p:cNvSpPr>
            <a:spLocks noGrp="1"/>
          </p:cNvSpPr>
          <p:nvPr>
            <p:ph type="ftr" sz="quarter" idx="3"/>
          </p:nvPr>
        </p:nvSpPr>
        <p:spPr/>
        <p:txBody>
          <a:bodyPr/>
          <a:lstStyle/>
          <a:p>
            <a:r>
              <a:rPr lang="en-US" altLang="ja-JP" sz="800" smtClean="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smtClean="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smtClean="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3" name="スライド番号プレースホルダ 2"/>
          <p:cNvSpPr>
            <a:spLocks noGrp="1"/>
          </p:cNvSpPr>
          <p:nvPr>
            <p:ph type="sldNum" sz="quarter" idx="4"/>
          </p:nvPr>
        </p:nvSpPr>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0</a:t>
            </a:fld>
            <a:endParaRPr kumimoji="1" lang="ja-JP" altLang="en-US" dirty="0" smtClean="0">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D3F74DB5-A424-445D-922D-1DF81F24C852}"/>
              </a:ext>
            </a:extLst>
          </p:cNvPr>
          <p:cNvGrpSpPr/>
          <p:nvPr/>
        </p:nvGrpSpPr>
        <p:grpSpPr>
          <a:xfrm>
            <a:off x="278999" y="432000"/>
            <a:ext cx="2278606" cy="615553"/>
            <a:chOff x="201168" y="139730"/>
            <a:chExt cx="2278606" cy="615553"/>
          </a:xfrm>
        </p:grpSpPr>
        <p:sp>
          <p:nvSpPr>
            <p:cNvPr id="6" name="テキスト ボックス 5">
              <a:extLst>
                <a:ext uri="{FF2B5EF4-FFF2-40B4-BE49-F238E27FC236}">
                  <a16:creationId xmlns:a16="http://schemas.microsoft.com/office/drawing/2014/main" id="{FE3EFF1D-5C8D-4769-9E02-371200105127}"/>
                </a:ext>
              </a:extLst>
            </p:cNvPr>
            <p:cNvSpPr txBox="1"/>
            <p:nvPr/>
          </p:nvSpPr>
          <p:spPr>
            <a:xfrm>
              <a:off x="243264" y="139730"/>
              <a:ext cx="2236510" cy="615553"/>
            </a:xfrm>
            <a:prstGeom prst="rect">
              <a:avLst/>
            </a:prstGeom>
            <a:noFill/>
          </p:spPr>
          <p:txBody>
            <a:bodyPr wrap="none" rtlCol="0">
              <a:spAutoFit/>
            </a:bodyPr>
            <a:lstStyle/>
            <a:p>
              <a:r>
                <a:rPr lang="ja-JP" altLang="en-US" sz="2000" b="1" u="sng" dirty="0" smtClean="0">
                  <a:solidFill>
                    <a:schemeClr val="tx1">
                      <a:lumMod val="65000"/>
                      <a:lumOff val="35000"/>
                    </a:schemeClr>
                  </a:solidFill>
                  <a:latin typeface="メイリオ" panose="020B0604030504040204" pitchFamily="50" charset="-128"/>
                  <a:ea typeface="メイリオ" panose="020B0604030504040204" pitchFamily="50" charset="-128"/>
                </a:rPr>
                <a:t>免疫力を備えよう</a:t>
              </a:r>
              <a:endParaRPr lang="en-US" altLang="ja-JP" sz="2000" b="1" u="sng"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F6097D4A-35C2-4A58-9FC4-51226061252B}"/>
                </a:ext>
              </a:extLst>
            </p:cNvPr>
            <p:cNvSpPr/>
            <p:nvPr/>
          </p:nvSpPr>
          <p:spPr>
            <a:xfrm>
              <a:off x="201168" y="192022"/>
              <a:ext cx="72000" cy="46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kumimoji="1" lang="ja-JP" altLang="en-US" sz="2400" dirty="0">
                <a:solidFill>
                  <a:schemeClr val="tx1">
                    <a:lumMod val="65000"/>
                    <a:lumOff val="35000"/>
                  </a:schemeClr>
                </a:solidFill>
                <a:latin typeface="+mn-ea"/>
              </a:endParaRPr>
            </a:p>
          </p:txBody>
        </p:sp>
      </p:grpSp>
      <p:sp>
        <p:nvSpPr>
          <p:cNvPr id="8" name="テキスト ボックス 7"/>
          <p:cNvSpPr txBox="1"/>
          <p:nvPr/>
        </p:nvSpPr>
        <p:spPr>
          <a:xfrm>
            <a:off x="5113264" y="376143"/>
            <a:ext cx="876299" cy="230832"/>
          </a:xfrm>
          <a:prstGeom prst="rect">
            <a:avLst/>
          </a:prstGeom>
          <a:noFill/>
        </p:spPr>
        <p:txBody>
          <a:bodyPr wrap="square" rtlCol="0">
            <a:spAutoFit/>
          </a:bodyPr>
          <a:lstStyle/>
          <a:p>
            <a:pPr algn="ctr"/>
            <a:r>
              <a:rPr kumimoji="1" lang="ja-JP" altLang="en-US" sz="900" b="1" dirty="0" smtClean="0">
                <a:solidFill>
                  <a:schemeClr val="bg1"/>
                </a:solidFill>
              </a:rPr>
              <a:t>フェア</a:t>
            </a:r>
            <a:endParaRPr kumimoji="1" lang="en-US" altLang="ja-JP" sz="900" b="1" dirty="0" smtClean="0">
              <a:solidFill>
                <a:schemeClr val="bg1"/>
              </a:solidFill>
            </a:endParaRPr>
          </a:p>
        </p:txBody>
      </p:sp>
      <p:sp>
        <p:nvSpPr>
          <p:cNvPr id="9" name="テキスト ボックス 8"/>
          <p:cNvSpPr txBox="1"/>
          <p:nvPr/>
        </p:nvSpPr>
        <p:spPr>
          <a:xfrm>
            <a:off x="3820327" y="386493"/>
            <a:ext cx="876299" cy="230832"/>
          </a:xfrm>
          <a:prstGeom prst="rect">
            <a:avLst/>
          </a:prstGeom>
          <a:noFill/>
        </p:spPr>
        <p:txBody>
          <a:bodyPr wrap="square" rtlCol="0">
            <a:spAutoFit/>
          </a:bodyPr>
          <a:lstStyle/>
          <a:p>
            <a:pPr algn="ctr"/>
            <a:r>
              <a:rPr kumimoji="1" lang="ja-JP" altLang="en-US" sz="900" b="1" dirty="0" smtClean="0">
                <a:solidFill>
                  <a:schemeClr val="bg1"/>
                </a:solidFill>
              </a:rPr>
              <a:t>特選麺</a:t>
            </a:r>
            <a:endParaRPr kumimoji="1" lang="en-US" altLang="ja-JP" sz="900" b="1" dirty="0" smtClean="0">
              <a:solidFill>
                <a:schemeClr val="bg1"/>
              </a:solidFill>
            </a:endParaRPr>
          </a:p>
        </p:txBody>
      </p:sp>
      <p:sp>
        <p:nvSpPr>
          <p:cNvPr id="12" name="テキスト ボックス 11"/>
          <p:cNvSpPr txBox="1"/>
          <p:nvPr/>
        </p:nvSpPr>
        <p:spPr>
          <a:xfrm>
            <a:off x="199654" y="1284225"/>
            <a:ext cx="9836976" cy="1323439"/>
          </a:xfrm>
          <a:prstGeom prst="rect">
            <a:avLst/>
          </a:prstGeom>
          <a:noFill/>
        </p:spPr>
        <p:txBody>
          <a:bodyPr wrap="square" rtlCol="0">
            <a:spAutoFit/>
          </a:bodyPr>
          <a:lstStyle/>
          <a:p>
            <a:r>
              <a:rPr lang="ja-JP" altLang="en-US" sz="1600" dirty="0" smtClean="0">
                <a:latin typeface="メイリオ" pitchFamily="50" charset="-128"/>
                <a:ea typeface="メイリオ" pitchFamily="50" charset="-128"/>
                <a:cs typeface="メイリオ" pitchFamily="50" charset="-128"/>
              </a:rPr>
              <a:t>免疫力は複数の食品を食べることにより多種多様な栄養素が総合的に作用しながら作られます。</a:t>
            </a:r>
            <a:endParaRPr lang="en-US" altLang="ja-JP" sz="1600" dirty="0" smtClean="0">
              <a:latin typeface="メイリオ" pitchFamily="50" charset="-128"/>
              <a:ea typeface="メイリオ" pitchFamily="50" charset="-128"/>
              <a:cs typeface="メイリオ" pitchFamily="50" charset="-128"/>
            </a:endParaRPr>
          </a:p>
          <a:p>
            <a:r>
              <a:rPr kumimoji="1" lang="ja-JP" altLang="en-US" sz="1600" dirty="0" smtClean="0">
                <a:latin typeface="メイリオ" pitchFamily="50" charset="-128"/>
                <a:ea typeface="メイリオ" pitchFamily="50" charset="-128"/>
                <a:cs typeface="メイリオ" pitchFamily="50" charset="-128"/>
              </a:rPr>
              <a:t>感染症予防（風邪、インフルエンザ、コロナなど）</a:t>
            </a:r>
            <a:r>
              <a:rPr lang="ja-JP" altLang="en-US" sz="1600" dirty="0" smtClean="0">
                <a:latin typeface="メイリオ" pitchFamily="50" charset="-128"/>
                <a:ea typeface="メイリオ" pitchFamily="50" charset="-128"/>
                <a:cs typeface="メイリオ" pitchFamily="50" charset="-128"/>
              </a:rPr>
              <a:t>として注目されている「免疫力」をテーマに４つの　</a:t>
            </a:r>
            <a:endParaRPr lang="en-US" altLang="ja-JP" sz="1600" dirty="0" smtClean="0">
              <a:latin typeface="メイリオ" pitchFamily="50" charset="-128"/>
              <a:ea typeface="メイリオ" pitchFamily="50" charset="-128"/>
              <a:cs typeface="メイリオ" pitchFamily="50" charset="-128"/>
            </a:endParaRPr>
          </a:p>
          <a:p>
            <a:r>
              <a:rPr lang="ja-JP" altLang="en-US" sz="1600" dirty="0" smtClean="0">
                <a:latin typeface="メイリオ" pitchFamily="50" charset="-128"/>
                <a:ea typeface="メイリオ" pitchFamily="50" charset="-128"/>
                <a:cs typeface="メイリオ" pitchFamily="50" charset="-128"/>
              </a:rPr>
              <a:t>栄養素を組み合わせた毎月おすすめメニューを提供いたします。　</a:t>
            </a:r>
            <a:endParaRPr lang="en-US" altLang="ja-JP" sz="1600" dirty="0" smtClean="0">
              <a:latin typeface="メイリオ" pitchFamily="50" charset="-128"/>
              <a:ea typeface="メイリオ" pitchFamily="50" charset="-128"/>
              <a:cs typeface="メイリオ" pitchFamily="50" charset="-128"/>
            </a:endParaRPr>
          </a:p>
          <a:p>
            <a:endParaRPr lang="en-US" altLang="ja-JP" sz="1600" dirty="0" smtClean="0">
              <a:latin typeface="メイリオ" pitchFamily="50" charset="-128"/>
              <a:ea typeface="メイリオ" pitchFamily="50" charset="-128"/>
              <a:cs typeface="メイリオ" pitchFamily="50" charset="-128"/>
            </a:endParaRPr>
          </a:p>
          <a:p>
            <a:r>
              <a:rPr lang="ja-JP" altLang="en-US" sz="1600" dirty="0" smtClean="0">
                <a:latin typeface="メイリオ" pitchFamily="50" charset="-128"/>
                <a:ea typeface="メイリオ" pitchFamily="50" charset="-128"/>
                <a:cs typeface="メイリオ" pitchFamily="50" charset="-128"/>
              </a:rPr>
              <a:t>提供頻度：数回</a:t>
            </a:r>
            <a:r>
              <a:rPr lang="en-US" altLang="ja-JP" sz="1600" dirty="0" smtClean="0">
                <a:latin typeface="メイリオ" pitchFamily="50" charset="-128"/>
                <a:ea typeface="メイリオ" pitchFamily="50" charset="-128"/>
                <a:cs typeface="メイリオ" pitchFamily="50" charset="-128"/>
              </a:rPr>
              <a:t>/</a:t>
            </a:r>
            <a:r>
              <a:rPr lang="ja-JP" altLang="en-US" sz="1600" dirty="0" smtClean="0">
                <a:latin typeface="メイリオ" pitchFamily="50" charset="-128"/>
                <a:ea typeface="メイリオ" pitchFamily="50" charset="-128"/>
                <a:cs typeface="メイリオ" pitchFamily="50" charset="-128"/>
              </a:rPr>
              <a:t>月</a:t>
            </a:r>
            <a:endParaRPr lang="en-US" altLang="ja-JP" sz="1600" dirty="0" smtClean="0">
              <a:latin typeface="メイリオ" pitchFamily="50" charset="-128"/>
              <a:ea typeface="メイリオ" pitchFamily="50" charset="-128"/>
              <a:cs typeface="メイリオ" pitchFamily="50" charset="-128"/>
            </a:endParaRPr>
          </a:p>
        </p:txBody>
      </p:sp>
      <p:graphicFrame>
        <p:nvGraphicFramePr>
          <p:cNvPr id="13" name="表 12"/>
          <p:cNvGraphicFramePr>
            <a:graphicFrameLocks noGrp="1"/>
          </p:cNvGraphicFramePr>
          <p:nvPr/>
        </p:nvGraphicFramePr>
        <p:xfrm>
          <a:off x="314018" y="3063921"/>
          <a:ext cx="5884553" cy="3114654"/>
        </p:xfrm>
        <a:graphic>
          <a:graphicData uri="http://schemas.openxmlformats.org/drawingml/2006/table">
            <a:tbl>
              <a:tblPr firstRow="1" bandRow="1">
                <a:tableStyleId>{5940675A-B579-460E-94D1-54222C63F5DA}</a:tableStyleId>
              </a:tblPr>
              <a:tblGrid>
                <a:gridCol w="1294325">
                  <a:extLst>
                    <a:ext uri="{9D8B030D-6E8A-4147-A177-3AD203B41FA5}">
                      <a16:colId xmlns:a16="http://schemas.microsoft.com/office/drawing/2014/main" val="20000"/>
                    </a:ext>
                  </a:extLst>
                </a:gridCol>
                <a:gridCol w="4590228">
                  <a:extLst>
                    <a:ext uri="{9D8B030D-6E8A-4147-A177-3AD203B41FA5}">
                      <a16:colId xmlns:a16="http://schemas.microsoft.com/office/drawing/2014/main" val="20001"/>
                    </a:ext>
                  </a:extLst>
                </a:gridCol>
              </a:tblGrid>
              <a:tr h="421065">
                <a:tc gridSpan="2">
                  <a:txBody>
                    <a:bodyPr/>
                    <a:lstStyle/>
                    <a:p>
                      <a:r>
                        <a:rPr kumimoji="1" lang="ja-JP" altLang="en-US" sz="1400" dirty="0" smtClean="0"/>
                        <a:t>免疫力に備えよう！</a:t>
                      </a:r>
                      <a:endParaRPr kumimoji="1" lang="en-US" altLang="ja-JP" sz="1400" dirty="0" smtClean="0"/>
                    </a:p>
                  </a:txBody>
                  <a:tcPr anchor="ctr">
                    <a:solidFill>
                      <a:schemeClr val="tx2">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10000"/>
                  </a:ext>
                </a:extLst>
              </a:tr>
              <a:tr h="610111">
                <a:tc>
                  <a:txBody>
                    <a:bodyPr/>
                    <a:lstStyle/>
                    <a:p>
                      <a:pPr lvl="0" algn="l"/>
                      <a:r>
                        <a:rPr kumimoji="1" lang="ja-JP" altLang="en-US" sz="1400" dirty="0" smtClean="0"/>
                        <a:t>たんぱく質</a:t>
                      </a:r>
                      <a:endParaRPr kumimoji="1" lang="ja-JP" altLang="en-US" sz="1400" dirty="0"/>
                    </a:p>
                  </a:txBody>
                  <a:tcPr anchor="ctr"/>
                </a:tc>
                <a:tc>
                  <a:txBody>
                    <a:bodyPr/>
                    <a:lstStyle/>
                    <a:p>
                      <a:pPr lvl="0" algn="l"/>
                      <a:r>
                        <a:rPr kumimoji="1" lang="ja-JP" altLang="en-US" sz="1400" dirty="0" smtClean="0"/>
                        <a:t>たんぱく質は、免疫細胞をつくる元です。</a:t>
                      </a:r>
                      <a:endParaRPr kumimoji="1" lang="en-US" altLang="ja-JP" sz="1400" dirty="0" smtClean="0"/>
                    </a:p>
                    <a:p>
                      <a:pPr lvl="0" algn="l"/>
                      <a:r>
                        <a:rPr kumimoji="1" lang="ja-JP" altLang="en-US" sz="1400" dirty="0" smtClean="0"/>
                        <a:t>基準：たんぱく質</a:t>
                      </a:r>
                      <a:r>
                        <a:rPr kumimoji="1" lang="en-US" altLang="ja-JP" sz="1400" dirty="0" smtClean="0"/>
                        <a:t>10</a:t>
                      </a:r>
                      <a:r>
                        <a:rPr kumimoji="1" lang="ja-JP" altLang="en-US" sz="1400" dirty="0" err="1" smtClean="0"/>
                        <a:t>ｇ</a:t>
                      </a:r>
                      <a:r>
                        <a:rPr kumimoji="1" lang="ja-JP" altLang="en-US" sz="1400" dirty="0" smtClean="0"/>
                        <a:t>以上</a:t>
                      </a:r>
                      <a:endParaRPr kumimoji="1" lang="en-US" altLang="ja-JP" sz="1400" dirty="0" smtClean="0"/>
                    </a:p>
                  </a:txBody>
                  <a:tcPr anchor="ctr"/>
                </a:tc>
                <a:extLst>
                  <a:ext uri="{0D108BD9-81ED-4DB2-BD59-A6C34878D82A}">
                    <a16:rowId xmlns:a16="http://schemas.microsoft.com/office/drawing/2014/main" val="10001"/>
                  </a:ext>
                </a:extLst>
              </a:tr>
              <a:tr h="610111">
                <a:tc>
                  <a:txBody>
                    <a:bodyPr/>
                    <a:lstStyle/>
                    <a:p>
                      <a:pPr lvl="0" algn="l"/>
                      <a:r>
                        <a:rPr kumimoji="1" lang="ja-JP" altLang="en-US" sz="1400" dirty="0" smtClean="0"/>
                        <a:t>食物繊維</a:t>
                      </a:r>
                      <a:endParaRPr kumimoji="1" lang="ja-JP" altLang="en-US" sz="1400" dirty="0"/>
                    </a:p>
                  </a:txBody>
                  <a:tcPr anchor="ctr"/>
                </a:tc>
                <a:tc>
                  <a:txBody>
                    <a:bodyPr/>
                    <a:lstStyle/>
                    <a:p>
                      <a:pPr lvl="0" algn="l"/>
                      <a:r>
                        <a:rPr kumimoji="1" lang="ja-JP" altLang="en-US" sz="1400" dirty="0" smtClean="0"/>
                        <a:t>食物繊維は腸内環境を整えるのに役立ちます。</a:t>
                      </a:r>
                      <a:endParaRPr kumimoji="1" lang="en-US" altLang="ja-JP" sz="1400" dirty="0" smtClean="0"/>
                    </a:p>
                    <a:p>
                      <a:pPr lvl="0" algn="l"/>
                      <a:r>
                        <a:rPr kumimoji="1" lang="ja-JP" altLang="en-US" sz="1400" dirty="0" smtClean="0"/>
                        <a:t>基準・食物繊維</a:t>
                      </a:r>
                      <a:r>
                        <a:rPr kumimoji="1" lang="en-US" altLang="ja-JP" sz="1400" dirty="0" smtClean="0"/>
                        <a:t>2.0g</a:t>
                      </a:r>
                      <a:endParaRPr kumimoji="1" lang="ja-JP" altLang="en-US" sz="1400" dirty="0"/>
                    </a:p>
                  </a:txBody>
                  <a:tcPr anchor="ctr"/>
                </a:tc>
                <a:extLst>
                  <a:ext uri="{0D108BD9-81ED-4DB2-BD59-A6C34878D82A}">
                    <a16:rowId xmlns:a16="http://schemas.microsoft.com/office/drawing/2014/main" val="10002"/>
                  </a:ext>
                </a:extLst>
              </a:tr>
              <a:tr h="610111">
                <a:tc>
                  <a:txBody>
                    <a:bodyPr/>
                    <a:lstStyle/>
                    <a:p>
                      <a:pPr lvl="0" algn="l"/>
                      <a:r>
                        <a:rPr kumimoji="1" lang="ja-JP" altLang="en-US" sz="1400" dirty="0" smtClean="0"/>
                        <a:t>発酵食品</a:t>
                      </a:r>
                      <a:endParaRPr kumimoji="1" lang="ja-JP" altLang="en-US" sz="1400" dirty="0"/>
                    </a:p>
                  </a:txBody>
                  <a:tcPr anchor="ct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発酵食品は腸内環境を整えるのに役立ちます。</a:t>
                      </a:r>
                      <a:endParaRPr kumimoji="1" lang="en-US" altLang="ja-JP" sz="1400" dirty="0" smtClean="0"/>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基準：みそ、麹、甘酒、納豆、ヨーグルト、キムチ</a:t>
                      </a:r>
                      <a:endParaRPr kumimoji="1" lang="ja-JP" altLang="en-US" sz="1400" dirty="0"/>
                    </a:p>
                  </a:txBody>
                  <a:tcPr anchor="ctr"/>
                </a:tc>
                <a:extLst>
                  <a:ext uri="{0D108BD9-81ED-4DB2-BD59-A6C34878D82A}">
                    <a16:rowId xmlns:a16="http://schemas.microsoft.com/office/drawing/2014/main" val="10003"/>
                  </a:ext>
                </a:extLst>
              </a:tr>
              <a:tr h="863256">
                <a:tc>
                  <a:txBody>
                    <a:bodyPr/>
                    <a:lstStyle/>
                    <a:p>
                      <a:pPr lvl="0" algn="l"/>
                      <a:r>
                        <a:rPr kumimoji="1" lang="ja-JP" altLang="en-US" sz="1400" dirty="0" smtClean="0"/>
                        <a:t>抗酸化</a:t>
                      </a:r>
                      <a:endParaRPr kumimoji="1" lang="en-US" altLang="ja-JP" sz="1400" dirty="0" smtClean="0"/>
                    </a:p>
                    <a:p>
                      <a:pPr lvl="0" algn="l"/>
                      <a:r>
                        <a:rPr kumimoji="1" lang="ja-JP" altLang="en-US" sz="1400" dirty="0" smtClean="0"/>
                        <a:t>ビタミン</a:t>
                      </a:r>
                      <a:endParaRPr kumimoji="1" lang="ja-JP" altLang="en-US" sz="1400" dirty="0"/>
                    </a:p>
                  </a:txBody>
                  <a:tcPr anchor="ctr"/>
                </a:tc>
                <a:tc>
                  <a:txBody>
                    <a:bodyPr/>
                    <a:lstStyle/>
                    <a:p>
                      <a:pPr lvl="0" algn="l"/>
                      <a:r>
                        <a:rPr kumimoji="1" lang="ja-JP" altLang="en-US" sz="1400" dirty="0" smtClean="0"/>
                        <a:t>ビタミン</a:t>
                      </a:r>
                      <a:r>
                        <a:rPr kumimoji="1" lang="en-US" altLang="ja-JP" sz="1400" dirty="0" smtClean="0"/>
                        <a:t>A</a:t>
                      </a:r>
                      <a:r>
                        <a:rPr kumimoji="1" lang="ja-JP" altLang="en-US" sz="1400" dirty="0" err="1" smtClean="0"/>
                        <a:t>、</a:t>
                      </a:r>
                      <a:r>
                        <a:rPr kumimoji="1" lang="ja-JP" altLang="en-US" sz="1400" dirty="0" smtClean="0"/>
                        <a:t>ビタミン</a:t>
                      </a:r>
                      <a:r>
                        <a:rPr kumimoji="1" lang="en-US" altLang="ja-JP" sz="1400" dirty="0" smtClean="0"/>
                        <a:t>C</a:t>
                      </a:r>
                      <a:r>
                        <a:rPr kumimoji="1" lang="ja-JP" altLang="en-US" sz="1400" dirty="0" smtClean="0"/>
                        <a:t>は、</a:t>
                      </a:r>
                      <a:endParaRPr kumimoji="1" lang="en-US" altLang="ja-JP" sz="1400" dirty="0" smtClean="0"/>
                    </a:p>
                    <a:p>
                      <a:pPr lvl="0" algn="l"/>
                      <a:r>
                        <a:rPr kumimoji="1" lang="ja-JP" altLang="en-US" sz="1400" dirty="0" smtClean="0"/>
                        <a:t>皮膚や粘膜の健康維持を助けます。</a:t>
                      </a:r>
                      <a:endParaRPr kumimoji="1" lang="en-US" altLang="ja-JP" sz="1400" dirty="0" smtClean="0"/>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基準：ビタミン</a:t>
                      </a:r>
                      <a:r>
                        <a:rPr kumimoji="1" lang="en-US" altLang="ja-JP" sz="1400" dirty="0" smtClean="0"/>
                        <a:t>A150μ</a:t>
                      </a:r>
                      <a:r>
                        <a:rPr kumimoji="1" lang="ja-JP" altLang="en-US" sz="1400" dirty="0" smtClean="0"/>
                        <a:t>ｇ＋ビタミン</a:t>
                      </a:r>
                      <a:r>
                        <a:rPr kumimoji="1" lang="en-US" altLang="ja-JP" sz="1400" dirty="0" smtClean="0"/>
                        <a:t>C10mg</a:t>
                      </a:r>
                      <a:endParaRPr kumimoji="1" lang="ja-JP" altLang="en-US" sz="1400" dirty="0"/>
                    </a:p>
                  </a:txBody>
                  <a:tcPr anchor="ctr"/>
                </a:tc>
                <a:extLst>
                  <a:ext uri="{0D108BD9-81ED-4DB2-BD59-A6C34878D82A}">
                    <a16:rowId xmlns:a16="http://schemas.microsoft.com/office/drawing/2014/main" val="10004"/>
                  </a:ext>
                </a:extLst>
              </a:tr>
            </a:tbl>
          </a:graphicData>
        </a:graphic>
      </p:graphicFrame>
      <p:sp>
        <p:nvSpPr>
          <p:cNvPr id="18" name="四角形吹き出し 17"/>
          <p:cNvSpPr/>
          <p:nvPr/>
        </p:nvSpPr>
        <p:spPr>
          <a:xfrm>
            <a:off x="-2568302" y="2587172"/>
            <a:ext cx="1778000" cy="1342139"/>
          </a:xfrm>
          <a:prstGeom prst="wedgeRectCallout">
            <a:avLst>
              <a:gd name="adj1" fmla="val 128452"/>
              <a:gd name="adj2" fmla="val -43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SV</a:t>
            </a:r>
            <a:r>
              <a:rPr kumimoji="1" lang="ja-JP" altLang="en-US" dirty="0" smtClean="0"/>
              <a:t>記入</a:t>
            </a:r>
            <a:endParaRPr kumimoji="1" lang="ja-JP" altLang="en-US" dirty="0"/>
          </a:p>
        </p:txBody>
      </p:sp>
      <p:pic>
        <p:nvPicPr>
          <p:cNvPr id="4" name="Picture 2"/>
          <p:cNvPicPr>
            <a:picLocks noChangeAspect="1" noChangeArrowheads="1"/>
          </p:cNvPicPr>
          <p:nvPr/>
        </p:nvPicPr>
        <p:blipFill>
          <a:blip r:embed="rId2"/>
          <a:srcRect l="36896" t="21719" r="37060" b="8823"/>
          <a:stretch>
            <a:fillRect/>
          </a:stretch>
        </p:blipFill>
        <p:spPr bwMode="auto">
          <a:xfrm>
            <a:off x="8066285" y="4223142"/>
            <a:ext cx="1526908" cy="2170188"/>
          </a:xfrm>
          <a:prstGeom prst="rect">
            <a:avLst/>
          </a:prstGeom>
          <a:noFill/>
          <a:ln w="9525">
            <a:solidFill>
              <a:schemeClr val="tx1">
                <a:lumMod val="75000"/>
                <a:lumOff val="25000"/>
              </a:schemeClr>
            </a:solidFill>
            <a:miter lim="800000"/>
            <a:headEnd/>
            <a:tailEnd/>
          </a:ln>
        </p:spPr>
      </p:pic>
      <p:pic>
        <p:nvPicPr>
          <p:cNvPr id="10" name="Picture 3"/>
          <p:cNvPicPr>
            <a:picLocks noChangeAspect="1" noChangeArrowheads="1"/>
          </p:cNvPicPr>
          <p:nvPr/>
        </p:nvPicPr>
        <p:blipFill>
          <a:blip r:embed="rId3"/>
          <a:srcRect l="39040" t="21460" r="40579" b="23155"/>
          <a:stretch>
            <a:fillRect/>
          </a:stretch>
        </p:blipFill>
        <p:spPr bwMode="auto">
          <a:xfrm>
            <a:off x="8059752" y="1933301"/>
            <a:ext cx="1498455" cy="2170189"/>
          </a:xfrm>
          <a:prstGeom prst="rect">
            <a:avLst/>
          </a:prstGeom>
          <a:noFill/>
          <a:ln w="9525">
            <a:solidFill>
              <a:schemeClr val="tx1">
                <a:lumMod val="75000"/>
                <a:lumOff val="25000"/>
              </a:schemeClr>
            </a:solidFill>
            <a:miter lim="800000"/>
            <a:headEnd/>
            <a:tailEnd/>
          </a:ln>
        </p:spPr>
      </p:pic>
      <p:pic>
        <p:nvPicPr>
          <p:cNvPr id="1028" name="Picture 4"/>
          <p:cNvPicPr>
            <a:picLocks noChangeAspect="1" noChangeArrowheads="1"/>
          </p:cNvPicPr>
          <p:nvPr/>
        </p:nvPicPr>
        <p:blipFill>
          <a:blip r:embed="rId4"/>
          <a:srcRect l="38940" t="21837" r="40479" b="23344"/>
          <a:stretch>
            <a:fillRect/>
          </a:stretch>
        </p:blipFill>
        <p:spPr bwMode="auto">
          <a:xfrm>
            <a:off x="6426896" y="1959427"/>
            <a:ext cx="1528838" cy="2170189"/>
          </a:xfrm>
          <a:prstGeom prst="rect">
            <a:avLst/>
          </a:prstGeom>
          <a:noFill/>
          <a:ln w="9525">
            <a:solidFill>
              <a:schemeClr val="tx1">
                <a:lumMod val="75000"/>
                <a:lumOff val="25000"/>
              </a:schemeClr>
            </a:solidFill>
            <a:miter lim="800000"/>
            <a:headEnd/>
            <a:tailEnd/>
          </a:ln>
        </p:spPr>
      </p:pic>
      <p:pic>
        <p:nvPicPr>
          <p:cNvPr id="1030" name="Picture 6"/>
          <p:cNvPicPr>
            <a:picLocks noChangeAspect="1" noChangeArrowheads="1"/>
          </p:cNvPicPr>
          <p:nvPr/>
        </p:nvPicPr>
        <p:blipFill>
          <a:blip r:embed="rId5"/>
          <a:srcRect l="39140" t="31444" r="40379" b="13548"/>
          <a:stretch>
            <a:fillRect/>
          </a:stretch>
        </p:blipFill>
        <p:spPr bwMode="auto">
          <a:xfrm>
            <a:off x="6444313" y="4232362"/>
            <a:ext cx="1516179" cy="2170189"/>
          </a:xfrm>
          <a:prstGeom prst="rect">
            <a:avLst/>
          </a:prstGeom>
          <a:noFill/>
          <a:ln w="9525">
            <a:solidFill>
              <a:schemeClr val="tx1">
                <a:lumMod val="75000"/>
                <a:lumOff val="25000"/>
              </a:schemeClr>
            </a:solidFill>
            <a:miter lim="800000"/>
            <a:headEnd/>
            <a:tailEnd/>
          </a:ln>
        </p:spPr>
      </p:pic>
      <p:sp>
        <p:nvSpPr>
          <p:cNvPr id="23" name="正方形/長方形 22"/>
          <p:cNvSpPr/>
          <p:nvPr/>
        </p:nvSpPr>
        <p:spPr>
          <a:xfrm>
            <a:off x="6753497" y="3892731"/>
            <a:ext cx="901337" cy="10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709954" y="6161314"/>
            <a:ext cx="901337" cy="10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8286205" y="6156960"/>
            <a:ext cx="901337" cy="10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8347165" y="3853543"/>
            <a:ext cx="901337" cy="10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TM02900722[[fn=イオン ボードルーム]]</Template>
  <TotalTime>1657</TotalTime>
  <Words>153</Words>
  <Application>Microsoft Office PowerPoint</Application>
  <PresentationFormat>A4 210 x 297 mm</PresentationFormat>
  <Paragraphs>26</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メイリオ</vt:lpstr>
      <vt:lpstr>Calibri</vt:lpstr>
      <vt:lpstr>Wingdings 2</vt:lpstr>
      <vt:lpstr>HDOfficeLightV0</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SHIDAX</dc:creator>
  <cp:lastModifiedBy>夫松 遥那</cp:lastModifiedBy>
  <cp:revision>111</cp:revision>
  <dcterms:created xsi:type="dcterms:W3CDTF">2019-03-20T08:45:32Z</dcterms:created>
  <dcterms:modified xsi:type="dcterms:W3CDTF">2022-08-08T00:33:24Z</dcterms:modified>
</cp:coreProperties>
</file>