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70" r:id="rId2"/>
  </p:sldIdLst>
  <p:sldSz cx="6858000" cy="9906000" type="A4"/>
  <p:notesSz cx="6735763" cy="9866313"/>
  <p:defaultTextStyle>
    <a:defPPr>
      <a:defRPr lang="ja-JP"/>
    </a:defPPr>
    <a:lvl1pPr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6565" indent="-309483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3640" indent="-619478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715" indent="-929472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791" indent="-1239466" algn="l" defTabSz="913640" rtl="0" fontAlgn="base">
      <a:spcBef>
        <a:spcPct val="0"/>
      </a:spcBef>
      <a:spcAft>
        <a:spcPct val="0"/>
      </a:spcAft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735406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882487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1029569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1176650" algn="l" defTabSz="294162" rtl="0" eaLnBrk="1" latinLnBrk="0" hangingPunct="1">
      <a:defRPr kumimoji="1" sz="1802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A5A"/>
    <a:srgbClr val="E4E1D4"/>
    <a:srgbClr val="D8261D"/>
    <a:srgbClr val="46805A"/>
    <a:srgbClr val="B48F43"/>
    <a:srgbClr val="6A6800"/>
    <a:srgbClr val="FFFFCC"/>
    <a:srgbClr val="975E0B"/>
    <a:srgbClr val="FCECD5"/>
    <a:srgbClr val="FFC8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89163" autoAdjust="0"/>
  </p:normalViewPr>
  <p:slideViewPr>
    <p:cSldViewPr snapToGrid="0">
      <p:cViewPr>
        <p:scale>
          <a:sx n="110" d="100"/>
          <a:sy n="110" d="100"/>
        </p:scale>
        <p:origin x="1598" y="-715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/>
          <a:lstStyle>
            <a:lvl1pPr algn="l" defTabSz="281793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836" y="5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/>
          <a:lstStyle>
            <a:lvl1pPr algn="r" defTabSz="281793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3CA139E-2583-4B26-A050-17747ADD8A08}" type="datetimeFigureOut">
              <a:rPr lang="ja-JP" altLang="en-US"/>
              <a:pPr>
                <a:defRPr/>
              </a:pPr>
              <a:t>2023/7/4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1900"/>
            <a:ext cx="23066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3" tIns="45341" rIns="90683" bIns="4534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9" y="4748521"/>
            <a:ext cx="5388609" cy="3885294"/>
          </a:xfrm>
          <a:prstGeom prst="rect">
            <a:avLst/>
          </a:prstGeom>
        </p:spPr>
        <p:txBody>
          <a:bodyPr vert="horz" lIns="90683" tIns="45341" rIns="90683" bIns="4534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0793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 anchor="b"/>
          <a:lstStyle>
            <a:lvl1pPr algn="l" defTabSz="281793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836" y="9370793"/>
            <a:ext cx="2919356" cy="495525"/>
          </a:xfrm>
          <a:prstGeom prst="rect">
            <a:avLst/>
          </a:prstGeom>
        </p:spPr>
        <p:txBody>
          <a:bodyPr vert="horz" lIns="90683" tIns="45341" rIns="90683" bIns="45341" rtlCol="0" anchor="b"/>
          <a:lstStyle>
            <a:lvl1pPr algn="r" defTabSz="281793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6DF0DD7-F0C1-4171-8C83-683C50B84A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2357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2pPr>
    <a:lvl3pPr marL="913640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3pPr>
    <a:lvl4pPr marL="1370715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4pPr>
    <a:lvl5pPr marL="1827791" algn="l" defTabSz="913640" rtl="0" fontAlgn="base">
      <a:spcBef>
        <a:spcPct val="30000"/>
      </a:spcBef>
      <a:spcAft>
        <a:spcPct val="0"/>
      </a:spcAft>
      <a:defRPr kumimoji="1" sz="1190" kern="1200">
        <a:solidFill>
          <a:schemeClr val="tx1"/>
        </a:solidFill>
        <a:latin typeface="+mn-lt"/>
        <a:ea typeface="+mn-ea"/>
        <a:cs typeface="+mn-cs"/>
      </a:defRPr>
    </a:lvl5pPr>
    <a:lvl6pPr marL="2285278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6pPr>
    <a:lvl7pPr marL="2742334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7pPr>
    <a:lvl8pPr marL="3199389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8pPr>
    <a:lvl9pPr marL="3656444" algn="l" defTabSz="914111" rtl="0" eaLnBrk="1" latinLnBrk="0" hangingPunct="1">
      <a:defRPr kumimoji="1" sz="119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F0DD7-F0C1-4171-8C83-683C50B84A60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698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71714" y="9181485"/>
            <a:ext cx="1542647" cy="527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32FDE-4578-4267-A660-EDCD7A5684F2}" type="datetimeFigureOut">
              <a:rPr lang="en-US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889" y="9181485"/>
            <a:ext cx="2314222" cy="527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639" y="9181485"/>
            <a:ext cx="1542647" cy="527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B6610-1176-4175-8DD0-33F8C8E427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6858000" cy="9905999"/>
          </a:xfrm>
          <a:prstGeom prst="rect">
            <a:avLst/>
          </a:prstGeom>
          <a:solidFill>
            <a:srgbClr val="E4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31AD6D"/>
              </a:solidFill>
            </a:endParaRPr>
          </a:p>
        </p:txBody>
      </p:sp>
      <p:sp>
        <p:nvSpPr>
          <p:cNvPr id="6" name="角丸四角形 5"/>
          <p:cNvSpPr/>
          <p:nvPr userDrawn="1"/>
        </p:nvSpPr>
        <p:spPr>
          <a:xfrm>
            <a:off x="84826" y="423480"/>
            <a:ext cx="6700553" cy="526612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2pPr>
      <a:lvl3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3pPr>
      <a:lvl4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4pPr>
      <a:lvl5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5pPr>
      <a:lvl6pPr marL="4572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6pPr>
      <a:lvl7pPr marL="9144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7pPr>
      <a:lvl8pPr marL="13716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8pPr>
      <a:lvl9pPr marL="18288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9pPr>
    </p:titleStyle>
    <p:bodyStyle>
      <a:lvl1pPr marL="541338" indent="-541338" algn="l" defTabSz="2166938" rtl="0" fontAlgn="base">
        <a:lnSpc>
          <a:spcPct val="90000"/>
        </a:lnSpc>
        <a:spcBef>
          <a:spcPts val="2375"/>
        </a:spcBef>
        <a:spcAft>
          <a:spcPct val="0"/>
        </a:spcAft>
        <a:buFont typeface="Arial" charset="0"/>
        <a:buChar char="•"/>
        <a:defRPr kumimoji="1"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256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709863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794125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96227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7046322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8130371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921442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4049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80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521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361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202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04296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88345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72394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正方形/長方形 109"/>
          <p:cNvSpPr/>
          <p:nvPr/>
        </p:nvSpPr>
        <p:spPr>
          <a:xfrm>
            <a:off x="3458643" y="5736824"/>
            <a:ext cx="3323539" cy="236606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55" b="16650"/>
          <a:stretch/>
        </p:blipFill>
        <p:spPr>
          <a:xfrm>
            <a:off x="3498636" y="6298437"/>
            <a:ext cx="1933173" cy="1396472"/>
          </a:xfrm>
          <a:prstGeom prst="rect">
            <a:avLst/>
          </a:prstGeom>
        </p:spPr>
      </p:pic>
      <p:sp>
        <p:nvSpPr>
          <p:cNvPr id="106" name="正方形/長方形 105"/>
          <p:cNvSpPr/>
          <p:nvPr/>
        </p:nvSpPr>
        <p:spPr>
          <a:xfrm>
            <a:off x="82280" y="5736824"/>
            <a:ext cx="3323539" cy="236606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8" b="14009"/>
          <a:stretch/>
        </p:blipFill>
        <p:spPr>
          <a:xfrm>
            <a:off x="111521" y="6517988"/>
            <a:ext cx="2117197" cy="1577573"/>
          </a:xfrm>
          <a:prstGeom prst="rect">
            <a:avLst/>
          </a:prstGeom>
        </p:spPr>
      </p:pic>
      <p:sp>
        <p:nvSpPr>
          <p:cNvPr id="92" name="正方形/長方形 91"/>
          <p:cNvSpPr/>
          <p:nvPr/>
        </p:nvSpPr>
        <p:spPr>
          <a:xfrm>
            <a:off x="164399" y="1840607"/>
            <a:ext cx="1840045" cy="3676550"/>
          </a:xfrm>
          <a:prstGeom prst="rect">
            <a:avLst/>
          </a:prstGeom>
          <a:solidFill>
            <a:srgbClr val="1C4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83291" y="2050928"/>
            <a:ext cx="2135093" cy="153388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3291" y="3954009"/>
            <a:ext cx="2161997" cy="1431973"/>
          </a:xfrm>
          <a:prstGeom prst="rect">
            <a:avLst/>
          </a:prstGeom>
        </p:spPr>
      </p:pic>
      <p:sp>
        <p:nvSpPr>
          <p:cNvPr id="160" name="正方形/長方形 159"/>
          <p:cNvSpPr/>
          <p:nvPr/>
        </p:nvSpPr>
        <p:spPr>
          <a:xfrm>
            <a:off x="2083291" y="5395629"/>
            <a:ext cx="4562754" cy="115132"/>
          </a:xfrm>
          <a:prstGeom prst="rect">
            <a:avLst/>
          </a:prstGeom>
          <a:solidFill>
            <a:srgbClr val="1C4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正方形/長方形 160"/>
          <p:cNvSpPr/>
          <p:nvPr/>
        </p:nvSpPr>
        <p:spPr>
          <a:xfrm>
            <a:off x="2083291" y="3501872"/>
            <a:ext cx="4562754" cy="115132"/>
          </a:xfrm>
          <a:prstGeom prst="rect">
            <a:avLst/>
          </a:prstGeom>
          <a:solidFill>
            <a:srgbClr val="1C4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3470705" y="5751204"/>
            <a:ext cx="3299415" cy="420652"/>
          </a:xfrm>
          <a:prstGeom prst="rect">
            <a:avLst/>
          </a:prstGeom>
          <a:solidFill>
            <a:srgbClr val="E4E1D4"/>
          </a:solidFill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lvl="0" algn="ctr"/>
            <a:endParaRPr lang="en-US" altLang="ja-JP" sz="1600" b="1" dirty="0">
              <a:solidFill>
                <a:srgbClr val="F7B62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222165" y="1263455"/>
            <a:ext cx="6348394" cy="7449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4" name="正方形/長方形 103"/>
          <p:cNvSpPr/>
          <p:nvPr/>
        </p:nvSpPr>
        <p:spPr>
          <a:xfrm>
            <a:off x="1251872" y="-902"/>
            <a:ext cx="4659908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3200" b="1" dirty="0" smtClean="0">
                <a:solidFill>
                  <a:srgbClr val="20204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Fair Menu</a:t>
            </a:r>
            <a:r>
              <a:rPr lang="ja-JP" altLang="en-US" sz="3200" b="1" dirty="0" smtClean="0">
                <a:solidFill>
                  <a:srgbClr val="20204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200" b="1" dirty="0" smtClean="0">
                <a:solidFill>
                  <a:srgbClr val="20204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2023.09</a:t>
            </a:r>
          </a:p>
        </p:txBody>
      </p:sp>
      <p:sp>
        <p:nvSpPr>
          <p:cNvPr id="112" name="正方形/長方形 111"/>
          <p:cNvSpPr/>
          <p:nvPr/>
        </p:nvSpPr>
        <p:spPr>
          <a:xfrm>
            <a:off x="85486" y="8153933"/>
            <a:ext cx="2196780" cy="420652"/>
          </a:xfrm>
          <a:prstGeom prst="rect">
            <a:avLst/>
          </a:prstGeom>
          <a:solidFill>
            <a:srgbClr val="E4E1D4"/>
          </a:solidFill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endParaRPr lang="en-US" altLang="ja-JP" sz="1600" b="1" dirty="0">
              <a:solidFill>
                <a:srgbClr val="F7B62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2143035" y="931844"/>
            <a:ext cx="2786867" cy="161965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マンスリーフェア</a:t>
            </a:r>
          </a:p>
        </p:txBody>
      </p:sp>
      <p:sp>
        <p:nvSpPr>
          <p:cNvPr id="121" name="正方形/長方形 120"/>
          <p:cNvSpPr/>
          <p:nvPr/>
        </p:nvSpPr>
        <p:spPr>
          <a:xfrm>
            <a:off x="917972" y="400784"/>
            <a:ext cx="5310962" cy="5614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/>
            <a:r>
              <a:rPr lang="ja-JP" altLang="en-US" sz="3600" b="1" dirty="0" smtClean="0">
                <a:ln>
                  <a:noFill/>
                </a:ln>
                <a:solidFill>
                  <a:schemeClr val="tx1"/>
                </a:solidFill>
                <a:latin typeface="ﾒｲﾘｵ"/>
                <a:ea typeface="Meiryo UI" panose="020B0604030504040204" pitchFamily="50" charset="-128"/>
              </a:rPr>
              <a:t>料理コンテスト</a:t>
            </a:r>
            <a:endParaRPr lang="ja-JP" altLang="en-US" sz="3600" b="1" dirty="0">
              <a:ln>
                <a:noFill/>
              </a:ln>
              <a:solidFill>
                <a:schemeClr val="tx1"/>
              </a:solidFill>
              <a:latin typeface="ﾒｲﾘｵ"/>
              <a:ea typeface="Meiryo UI" panose="020B0604030504040204" pitchFamily="50" charset="-128"/>
            </a:endParaRPr>
          </a:p>
        </p:txBody>
      </p:sp>
      <p:pic>
        <p:nvPicPr>
          <p:cNvPr id="79" name="図 7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80" y="122377"/>
            <a:ext cx="1725191" cy="1181626"/>
          </a:xfrm>
          <a:prstGeom prst="rect">
            <a:avLst/>
          </a:prstGeom>
        </p:spPr>
      </p:pic>
      <p:sp>
        <p:nvSpPr>
          <p:cNvPr id="46" name="テキスト ボックス 45"/>
          <p:cNvSpPr txBox="1"/>
          <p:nvPr/>
        </p:nvSpPr>
        <p:spPr>
          <a:xfrm>
            <a:off x="1999181" y="3195659"/>
            <a:ext cx="4680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おいしく食べて元気に</a:t>
            </a:r>
            <a:r>
              <a:rPr lang="ja-JP" altLang="en-US" sz="1400" b="1" dirty="0" smtClean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育む</a:t>
            </a:r>
            <a:r>
              <a:rPr lang="ja-JP" altLang="en-US" sz="2000" b="1" dirty="0" smtClean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桃</a:t>
            </a:r>
            <a:r>
              <a:rPr lang="ja-JP" altLang="en-US" sz="2000" b="1" dirty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豚のはぐくむビンダルー</a:t>
            </a:r>
            <a:endParaRPr lang="en-US" altLang="ja-JP" sz="1400" b="1" dirty="0" smtClean="0">
              <a:ln w="38100">
                <a:solidFill>
                  <a:srgbClr val="1C4A5A"/>
                </a:solidFill>
              </a:ln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984115" y="5083350"/>
            <a:ext cx="4662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やわらか桃豚とザーサイ</a:t>
            </a:r>
            <a:r>
              <a:rPr lang="ja-JP" altLang="en-US" sz="2000" b="1" dirty="0" smtClean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のスパイシー炒め</a:t>
            </a:r>
            <a:endParaRPr lang="en-US" altLang="ja-JP" sz="1600" b="1" dirty="0" smtClean="0">
              <a:ln w="38100">
                <a:solidFill>
                  <a:srgbClr val="1C4A5A"/>
                </a:solidFill>
              </a:ln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58063" y="2217202"/>
            <a:ext cx="1039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SCF</a:t>
            </a:r>
            <a:r>
              <a:rPr lang="ja-JP" altLang="en-US" sz="1600" b="1" dirty="0" smtClean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部門</a:t>
            </a:r>
            <a:endParaRPr lang="en-US" altLang="ja-JP" sz="1600" b="1" dirty="0" smtClean="0">
              <a:ln w="38100">
                <a:solidFill>
                  <a:srgbClr val="1C4A5A"/>
                </a:solidFill>
              </a:ln>
              <a:solidFill>
                <a:srgbClr val="1C4A5A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n w="38100">
                  <a:solidFill>
                    <a:srgbClr val="1C4A5A"/>
                  </a:solidFill>
                </a:ln>
                <a:solidFill>
                  <a:srgbClr val="1C4A5A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最優秀賞</a:t>
            </a:r>
            <a:endParaRPr lang="en-US" altLang="ja-JP" sz="1100" b="1" dirty="0" smtClean="0">
              <a:ln w="38100">
                <a:solidFill>
                  <a:srgbClr val="1C4A5A"/>
                </a:solidFill>
              </a:ln>
              <a:solidFill>
                <a:srgbClr val="1C4A5A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4875890" y="2080613"/>
            <a:ext cx="19430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東京支店　大塚麻理</a:t>
            </a:r>
            <a:r>
              <a:rPr lang="ja-JP" altLang="en-US" sz="900" b="1" dirty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さん</a:t>
            </a:r>
            <a:endParaRPr lang="en-US" altLang="ja-JP" sz="900" b="1" dirty="0" smtClean="0"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938395" y="3957541"/>
            <a:ext cx="14834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近畿支店　岩崎民奈子</a:t>
            </a:r>
            <a:r>
              <a:rPr lang="ja-JP" altLang="en-US" sz="900" b="1" dirty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さん</a:t>
            </a:r>
            <a:endParaRPr lang="en-US" altLang="ja-JP" sz="900" b="1" dirty="0" smtClean="0"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23404" y="3229093"/>
            <a:ext cx="1712213" cy="2116705"/>
          </a:xfrm>
          <a:prstGeom prst="roundRect">
            <a:avLst>
              <a:gd name="adj" fmla="val 4327"/>
            </a:avLst>
          </a:prstGeom>
          <a:solidFill>
            <a:srgbClr val="E4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46"/>
          <p:cNvSpPr>
            <a:spLocks noChangeArrowheads="1"/>
          </p:cNvSpPr>
          <p:nvPr/>
        </p:nvSpPr>
        <p:spPr bwMode="auto">
          <a:xfrm>
            <a:off x="4929902" y="2327012"/>
            <a:ext cx="1749442" cy="91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100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いつも</a:t>
            </a:r>
            <a:r>
              <a:rPr lang="ja-JP" altLang="en-US" sz="1100" dirty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のカレーとはちょっと違う</a:t>
            </a:r>
            <a:r>
              <a:rPr lang="ja-JP" altLang="en-US" sz="1100" dirty="0" err="1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すっぱ</a:t>
            </a:r>
            <a:r>
              <a:rPr lang="ja-JP" altLang="en-US" sz="1100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辛いポークビンダルー</a:t>
            </a:r>
            <a:r>
              <a:rPr lang="ja-JP" altLang="en-US" sz="1100" dirty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に生姜を</a:t>
            </a:r>
            <a:r>
              <a:rPr lang="ja-JP" altLang="en-US" sz="1100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きかせ、和</a:t>
            </a:r>
            <a:r>
              <a:rPr lang="ja-JP" altLang="en-US" sz="1100" dirty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感じを取り入れ香味野菜をトッピングしました。</a:t>
            </a:r>
            <a:endParaRPr lang="ja-JP" altLang="en-US" sz="1100" dirty="0"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正方形/長方形 46"/>
          <p:cNvSpPr>
            <a:spLocks noChangeArrowheads="1"/>
          </p:cNvSpPr>
          <p:nvPr/>
        </p:nvSpPr>
        <p:spPr bwMode="auto">
          <a:xfrm>
            <a:off x="4938395" y="4216152"/>
            <a:ext cx="1783249" cy="88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100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桃豚にザーサイで食感をプラスしました。</a:t>
            </a:r>
            <a:endParaRPr lang="en-US" altLang="ja-JP" sz="1100" dirty="0" smtClean="0"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山椒・一味・ガーリック香るサクサクパン粉がアクセントのごはんが進む１品です。</a:t>
            </a:r>
            <a:endParaRPr lang="en-US" altLang="ja-JP" sz="1100" dirty="0" smtClean="0"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1984115" y="5078270"/>
            <a:ext cx="4662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やわらか桃豚とザーサイ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のスパイシー炒め</a:t>
            </a:r>
            <a:endParaRPr lang="en-US" altLang="ja-JP" sz="1600" b="1" dirty="0" smtClean="0">
              <a:solidFill>
                <a:schemeClr val="bg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2083291" y="1883737"/>
            <a:ext cx="4562754" cy="0"/>
          </a:xfrm>
          <a:prstGeom prst="line">
            <a:avLst/>
          </a:prstGeom>
          <a:ln w="28575">
            <a:solidFill>
              <a:srgbClr val="1C4A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テキスト ボックス 162"/>
          <p:cNvSpPr txBox="1"/>
          <p:nvPr/>
        </p:nvSpPr>
        <p:spPr>
          <a:xfrm>
            <a:off x="558046" y="2217477"/>
            <a:ext cx="1039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SCF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部門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最優秀賞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5740003" y="51056"/>
            <a:ext cx="906042" cy="1184106"/>
            <a:chOff x="4434840" y="4779128"/>
            <a:chExt cx="859085" cy="1237624"/>
          </a:xfrm>
        </p:grpSpPr>
        <p:sp>
          <p:nvSpPr>
            <p:cNvPr id="138" name="正方形/長方形 137"/>
            <p:cNvSpPr/>
            <p:nvPr/>
          </p:nvSpPr>
          <p:spPr>
            <a:xfrm>
              <a:off x="4434840" y="5912210"/>
              <a:ext cx="859085" cy="10454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台形 138"/>
            <p:cNvSpPr/>
            <p:nvPr/>
          </p:nvSpPr>
          <p:spPr>
            <a:xfrm>
              <a:off x="4484207" y="5627623"/>
              <a:ext cx="739376" cy="284587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40" name="図 139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651868" flipH="1">
              <a:off x="4766135" y="4814927"/>
              <a:ext cx="216010" cy="857669"/>
            </a:xfrm>
            <a:prstGeom prst="rect">
              <a:avLst/>
            </a:prstGeom>
          </p:spPr>
        </p:pic>
        <p:pic>
          <p:nvPicPr>
            <p:cNvPr id="141" name="図 140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258904" flipH="1">
              <a:off x="4715675" y="4779128"/>
              <a:ext cx="165807" cy="898954"/>
            </a:xfrm>
            <a:prstGeom prst="rect">
              <a:avLst/>
            </a:prstGeom>
          </p:spPr>
        </p:pic>
        <p:sp>
          <p:nvSpPr>
            <p:cNvPr id="142" name="角丸四角形 141"/>
            <p:cNvSpPr/>
            <p:nvPr/>
          </p:nvSpPr>
          <p:spPr>
            <a:xfrm>
              <a:off x="4628438" y="5697027"/>
              <a:ext cx="447693" cy="179077"/>
            </a:xfrm>
            <a:prstGeom prst="roundRect">
              <a:avLst/>
            </a:prstGeom>
            <a:solidFill>
              <a:srgbClr val="CDB55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楕円 11"/>
          <p:cNvSpPr/>
          <p:nvPr/>
        </p:nvSpPr>
        <p:spPr>
          <a:xfrm>
            <a:off x="253014" y="3263647"/>
            <a:ext cx="45719" cy="45719"/>
          </a:xfrm>
          <a:prstGeom prst="ellipse">
            <a:avLst/>
          </a:prstGeom>
          <a:solidFill>
            <a:srgbClr val="1C4A5A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楕円 166"/>
          <p:cNvSpPr/>
          <p:nvPr/>
        </p:nvSpPr>
        <p:spPr>
          <a:xfrm>
            <a:off x="253014" y="5252323"/>
            <a:ext cx="45719" cy="45719"/>
          </a:xfrm>
          <a:prstGeom prst="ellipse">
            <a:avLst/>
          </a:prstGeom>
          <a:solidFill>
            <a:srgbClr val="1C4A5A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楕円 167"/>
          <p:cNvSpPr/>
          <p:nvPr/>
        </p:nvSpPr>
        <p:spPr>
          <a:xfrm>
            <a:off x="1859572" y="3263647"/>
            <a:ext cx="45719" cy="45719"/>
          </a:xfrm>
          <a:prstGeom prst="ellipse">
            <a:avLst/>
          </a:prstGeom>
          <a:solidFill>
            <a:srgbClr val="1C4A5A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楕円 169"/>
          <p:cNvSpPr/>
          <p:nvPr/>
        </p:nvSpPr>
        <p:spPr>
          <a:xfrm>
            <a:off x="1859572" y="5252323"/>
            <a:ext cx="45719" cy="45719"/>
          </a:xfrm>
          <a:prstGeom prst="ellipse">
            <a:avLst/>
          </a:prstGeom>
          <a:solidFill>
            <a:srgbClr val="1C4A5A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435935" y="7703920"/>
            <a:ext cx="2138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サステナブルフード</a:t>
            </a:r>
            <a:r>
              <a:rPr lang="ja-JP" altLang="en-US" sz="7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（大豆ミート）</a:t>
            </a:r>
            <a:r>
              <a:rPr lang="ja-JP" altLang="en-US" sz="7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</a:t>
            </a:r>
            <a:r>
              <a:rPr lang="ja-JP" altLang="en-US" sz="7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使用</a:t>
            </a:r>
            <a:endParaRPr lang="ja-JP" altLang="en-US" sz="700" b="1" dirty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5" name="Rectangle 64"/>
          <p:cNvSpPr>
            <a:spLocks noChangeArrowheads="1"/>
          </p:cNvSpPr>
          <p:nvPr/>
        </p:nvSpPr>
        <p:spPr bwMode="auto">
          <a:xfrm>
            <a:off x="3420427" y="7811500"/>
            <a:ext cx="3339405" cy="44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5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大豆</a:t>
            </a:r>
            <a:r>
              <a:rPr lang="ja-JP" altLang="en-US" sz="500" dirty="0">
                <a:latin typeface="游明朝" panose="02020400000000000000" pitchFamily="18" charset="-128"/>
                <a:ea typeface="游明朝" panose="02020400000000000000" pitchFamily="18" charset="-128"/>
              </a:rPr>
              <a:t>は、寒冷地から熱帯まで広い地域で栽培でき、わずかな肥料で多くの量を収穫することができます</a:t>
            </a:r>
            <a:r>
              <a:rPr lang="ja-JP" altLang="en-US" sz="5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。また</a:t>
            </a:r>
            <a:r>
              <a:rPr lang="ja-JP" altLang="en-US" sz="500" dirty="0">
                <a:latin typeface="游明朝" panose="02020400000000000000" pitchFamily="18" charset="-128"/>
                <a:ea typeface="游明朝" panose="02020400000000000000" pitchFamily="18" charset="-128"/>
              </a:rPr>
              <a:t>、資源の利用効率が高く、同じたんぱく源である牛肉などと比べ、同量の水やエネルギーではるかに多くの収穫が得られます。 大豆は、サステナブルな食の未来を守るエコな食物です。</a:t>
            </a: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444965" y="6276331"/>
            <a:ext cx="2590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サステなコロッケ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野菜いっぱい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デミグライス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3406302" y="5700226"/>
            <a:ext cx="3325397" cy="4206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ベジめし・サステナブル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4" name="図 12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0427" y="5781209"/>
            <a:ext cx="689155" cy="673710"/>
          </a:xfrm>
          <a:prstGeom prst="rect">
            <a:avLst/>
          </a:prstGeom>
        </p:spPr>
      </p:pic>
      <p:sp>
        <p:nvSpPr>
          <p:cNvPr id="132" name="Rectangle 39"/>
          <p:cNvSpPr>
            <a:spLocks noChangeArrowheads="1"/>
          </p:cNvSpPr>
          <p:nvPr/>
        </p:nvSpPr>
        <p:spPr bwMode="auto">
          <a:xfrm>
            <a:off x="4046885" y="5922102"/>
            <a:ext cx="2273287" cy="29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845708"/>
            <a:r>
              <a:rPr kumimoji="0" lang="ja-JP" altLang="en-US" sz="600" b="1" u="sng" dirty="0">
                <a:solidFill>
                  <a:srgbClr val="CF762D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一皿で野菜1７５ｇ以上摂取</a:t>
            </a:r>
            <a:r>
              <a:rPr kumimoji="0" lang="ja-JP" altLang="en-US" sz="600" b="1" u="sng" dirty="0" smtClean="0">
                <a:solidFill>
                  <a:srgbClr val="CF762D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！野菜</a:t>
            </a:r>
            <a:r>
              <a:rPr kumimoji="0" lang="ja-JP" altLang="en-US" sz="600" b="1" u="sng" dirty="0">
                <a:solidFill>
                  <a:srgbClr val="CF762D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不足の方におすすめです。</a:t>
            </a:r>
          </a:p>
        </p:txBody>
      </p:sp>
      <p:pic>
        <p:nvPicPr>
          <p:cNvPr id="143" name="図 14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14243">
            <a:off x="6303153" y="5762468"/>
            <a:ext cx="504877" cy="473476"/>
          </a:xfrm>
          <a:prstGeom prst="rect">
            <a:avLst/>
          </a:prstGeom>
        </p:spPr>
      </p:pic>
      <p:grpSp>
        <p:nvGrpSpPr>
          <p:cNvPr id="145" name="グループ化 144"/>
          <p:cNvGrpSpPr/>
          <p:nvPr/>
        </p:nvGrpSpPr>
        <p:grpSpPr>
          <a:xfrm>
            <a:off x="5986271" y="6211688"/>
            <a:ext cx="770611" cy="223939"/>
            <a:chOff x="7850589" y="6255117"/>
            <a:chExt cx="1769935" cy="468391"/>
          </a:xfrm>
        </p:grpSpPr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50589" y="6255117"/>
              <a:ext cx="1769935" cy="431753"/>
            </a:xfrm>
            <a:prstGeom prst="rect">
              <a:avLst/>
            </a:prstGeom>
          </p:spPr>
        </p:pic>
        <p:pic>
          <p:nvPicPr>
            <p:cNvPr id="147" name="図 146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73297" y="6558167"/>
              <a:ext cx="554498" cy="165341"/>
            </a:xfrm>
            <a:prstGeom prst="rect">
              <a:avLst/>
            </a:prstGeom>
          </p:spPr>
        </p:pic>
      </p:grpSp>
      <p:sp>
        <p:nvSpPr>
          <p:cNvPr id="108" name="正方形/長方形 46"/>
          <p:cNvSpPr>
            <a:spLocks noChangeArrowheads="1"/>
          </p:cNvSpPr>
          <p:nvPr/>
        </p:nvSpPr>
        <p:spPr bwMode="auto">
          <a:xfrm>
            <a:off x="5243881" y="7076330"/>
            <a:ext cx="2163962" cy="4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レンコン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や白菜など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の野菜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たっぷりのデミソースは、ご飯と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ソイミートコロッケ、どちらも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相性ピッタリ。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正方形/長方形 46"/>
          <p:cNvSpPr>
            <a:spLocks noChangeArrowheads="1"/>
          </p:cNvSpPr>
          <p:nvPr/>
        </p:nvSpPr>
        <p:spPr bwMode="auto">
          <a:xfrm>
            <a:off x="177422" y="3460679"/>
            <a:ext cx="1800807" cy="44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JGAP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を認証取得の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/>
            <a:r>
              <a:rPr lang="en-US" altLang="ja-JP" sz="9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SPF</a:t>
            </a:r>
            <a:r>
              <a:rPr lang="ja-JP" altLang="en-US" sz="9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桃豚</a:t>
            </a:r>
            <a:endParaRPr kumimoji="0"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4574412" y="8153933"/>
            <a:ext cx="2196780" cy="420652"/>
          </a:xfrm>
          <a:prstGeom prst="rect">
            <a:avLst/>
          </a:prstGeom>
          <a:solidFill>
            <a:srgbClr val="E4E1D4"/>
          </a:solidFill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endParaRPr lang="en-US" altLang="ja-JP" sz="1600" b="1" dirty="0">
              <a:solidFill>
                <a:srgbClr val="F7B62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94342" y="5751204"/>
            <a:ext cx="3299415" cy="420652"/>
          </a:xfrm>
          <a:prstGeom prst="rect">
            <a:avLst/>
          </a:prstGeom>
          <a:solidFill>
            <a:srgbClr val="E4E1D4"/>
          </a:solidFill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lvl="0" algn="ctr"/>
            <a:endParaRPr lang="en-US" altLang="ja-JP" sz="1600" b="1" dirty="0">
              <a:solidFill>
                <a:srgbClr val="F7B62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428450" y="5751204"/>
            <a:ext cx="2640828" cy="4206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三陸・常磐も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の応援メニュー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1" name="正方形/長方形 200"/>
          <p:cNvSpPr/>
          <p:nvPr/>
        </p:nvSpPr>
        <p:spPr>
          <a:xfrm>
            <a:off x="84826" y="8144858"/>
            <a:ext cx="3323539" cy="163476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2" name="正方形/長方形 201"/>
          <p:cNvSpPr/>
          <p:nvPr/>
        </p:nvSpPr>
        <p:spPr>
          <a:xfrm>
            <a:off x="96888" y="8168652"/>
            <a:ext cx="3299415" cy="420652"/>
          </a:xfrm>
          <a:prstGeom prst="rect">
            <a:avLst/>
          </a:prstGeom>
          <a:solidFill>
            <a:srgbClr val="E4E1D4"/>
          </a:solidFill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endParaRPr lang="en-US" altLang="ja-JP" sz="1600" b="1" dirty="0">
              <a:solidFill>
                <a:srgbClr val="F7B62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正方形/長方形 202"/>
          <p:cNvSpPr/>
          <p:nvPr/>
        </p:nvSpPr>
        <p:spPr>
          <a:xfrm>
            <a:off x="3453604" y="8148192"/>
            <a:ext cx="3323539" cy="163699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3465666" y="8168652"/>
            <a:ext cx="3299415" cy="420652"/>
          </a:xfrm>
          <a:prstGeom prst="rect">
            <a:avLst/>
          </a:prstGeom>
          <a:solidFill>
            <a:srgbClr val="E4E1D4"/>
          </a:solidFill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endParaRPr lang="en-US" altLang="ja-JP" sz="1600" b="1" dirty="0">
              <a:solidFill>
                <a:srgbClr val="F7B62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05" name="図 204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3389" y="9571205"/>
            <a:ext cx="713885" cy="200260"/>
          </a:xfrm>
          <a:prstGeom prst="rect">
            <a:avLst/>
          </a:prstGeom>
        </p:spPr>
      </p:pic>
      <p:sp>
        <p:nvSpPr>
          <p:cNvPr id="206" name="正方形/長方形 205"/>
          <p:cNvSpPr/>
          <p:nvPr/>
        </p:nvSpPr>
        <p:spPr>
          <a:xfrm>
            <a:off x="144488" y="8164114"/>
            <a:ext cx="3346940" cy="4206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特選麺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7" name="正方形/長方形 206"/>
          <p:cNvSpPr/>
          <p:nvPr/>
        </p:nvSpPr>
        <p:spPr>
          <a:xfrm>
            <a:off x="3530090" y="8164114"/>
            <a:ext cx="3270407" cy="42065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おすすめごはん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5014561" y="8589304"/>
            <a:ext cx="1707082" cy="350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まつたけ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ごはん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9" name="正方形/長方形 34"/>
          <p:cNvSpPr>
            <a:spLocks noChangeArrowheads="1"/>
          </p:cNvSpPr>
          <p:nvPr/>
        </p:nvSpPr>
        <p:spPr bwMode="auto">
          <a:xfrm>
            <a:off x="5026424" y="8877369"/>
            <a:ext cx="1791148" cy="117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kumimoji="0"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香り豊かな松茸とたけのこ、油揚げが入った炊き込みご飯。</a:t>
            </a:r>
            <a:endParaRPr kumimoji="0"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kumimoji="0" lang="ja-JP" altLang="en-US" sz="10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一粒一粒</a:t>
            </a:r>
            <a:r>
              <a:rPr kumimoji="0"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にまで醤油の風味がしみこみ、噛むほどに味わい深く、口に広がります。</a:t>
            </a:r>
            <a:endParaRPr kumimoji="0" lang="ja-JP" altLang="en-US" sz="1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1583617" y="8843641"/>
            <a:ext cx="17448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横浜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家系ラーメン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2" name="正方形/長方形 211"/>
          <p:cNvSpPr/>
          <p:nvPr/>
        </p:nvSpPr>
        <p:spPr>
          <a:xfrm>
            <a:off x="1583617" y="9238378"/>
            <a:ext cx="1756678" cy="748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神奈川県横浜市発祥の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、豚骨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醤油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とコシのある太麺が特徴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一杯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pic>
        <p:nvPicPr>
          <p:cNvPr id="216" name="図 215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5776" y="8102884"/>
            <a:ext cx="895458" cy="704443"/>
          </a:xfrm>
          <a:prstGeom prst="rect">
            <a:avLst/>
          </a:prstGeom>
        </p:spPr>
      </p:pic>
      <p:sp>
        <p:nvSpPr>
          <p:cNvPr id="217" name="テキスト ボックス 216"/>
          <p:cNvSpPr txBox="1"/>
          <p:nvPr/>
        </p:nvSpPr>
        <p:spPr>
          <a:xfrm>
            <a:off x="1139343" y="6322548"/>
            <a:ext cx="3273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気仙沼産カツオカツの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ソース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8" name="正方形/長方形 46"/>
          <p:cNvSpPr>
            <a:spLocks noChangeArrowheads="1"/>
          </p:cNvSpPr>
          <p:nvPr/>
        </p:nvSpPr>
        <p:spPr bwMode="auto">
          <a:xfrm>
            <a:off x="1820200" y="6885970"/>
            <a:ext cx="1594977" cy="114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kumimoji="0"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気仙沼産のカツオカツに粒マスタードタルタルとカレー風味オーロラソースをかけました。２種類のソースでお楽しみいただけます。</a:t>
            </a:r>
            <a:endParaRPr kumimoji="0"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kumimoji="0"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さっぱりとしたトマト</a:t>
            </a:r>
            <a:r>
              <a:rPr kumimoji="0"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と玉ねぎの</a:t>
            </a:r>
            <a:r>
              <a:rPr kumimoji="0"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マリネがよく合います。</a:t>
            </a:r>
            <a:endParaRPr kumimoji="0"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9664" y="3385247"/>
            <a:ext cx="1384385" cy="46329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46"/>
          <p:cNvSpPr>
            <a:spLocks noChangeArrowheads="1"/>
          </p:cNvSpPr>
          <p:nvPr/>
        </p:nvSpPr>
        <p:spPr bwMode="auto">
          <a:xfrm>
            <a:off x="203637" y="3978763"/>
            <a:ext cx="1800807" cy="131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kumimoji="0" lang="ja-JP" altLang="ja-JP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JGAP</a:t>
            </a:r>
            <a:r>
              <a:rPr kumimoji="0" lang="ja-JP" altLang="ja-JP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とは、農林水産省が導入を推奨する農業生産工程管理方法の</a:t>
            </a:r>
            <a:r>
              <a:rPr kumimoji="0" lang="ja-JP" altLang="ja-JP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r>
              <a:rPr kumimoji="0" lang="ja-JP" altLang="en-US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0" lang="ja-JP" altLang="ja-JP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JGAP</a:t>
            </a:r>
            <a:r>
              <a:rPr kumimoji="0" lang="ja-JP" altLang="ja-JP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は「安全・安心な農産物の証」「信頼</a:t>
            </a:r>
            <a:r>
              <a:rPr kumimoji="0" lang="ja-JP" altLang="ja-JP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Specific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（特定の）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Pathogen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（病原菌）を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Free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（もっていない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0" lang="ja-JP" altLang="ja-JP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農場</a:t>
            </a:r>
            <a:r>
              <a:rPr kumimoji="0" lang="ja-JP" altLang="ja-JP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の目印</a:t>
            </a:r>
            <a:r>
              <a:rPr kumimoji="0" lang="ja-JP" altLang="ja-JP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0" lang="ja-JP" altLang="en-US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</a:t>
            </a:r>
            <a:r>
              <a:rPr kumimoji="0" lang="ja-JP" altLang="ja-JP" sz="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 </a:t>
            </a:r>
            <a:r>
              <a:rPr lang="ja-JP" altLang="en-US" sz="9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豚</a:t>
            </a:r>
            <a:r>
              <a:rPr lang="ja-JP" altLang="en-US" sz="9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で、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特有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の臭み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がなく、筋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繊維自体も繊細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でキメ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細かく、加熱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しても柔らかく、冷めても固くなりにくい美味しい豚肉です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0"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999181" y="3190579"/>
            <a:ext cx="4680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おいしく食べて元気に</a:t>
            </a:r>
            <a:r>
              <a:rPr lang="ja-JP" altLang="en-US" sz="1400" b="1" dirty="0" smtClean="0">
                <a:solidFill>
                  <a:schemeClr val="bg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育む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桃</a:t>
            </a:r>
            <a:r>
              <a:rPr lang="ja-JP" altLang="en-US" sz="2000" b="1" dirty="0">
                <a:solidFill>
                  <a:schemeClr val="bg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豚のはぐくむビンダルー</a:t>
            </a:r>
            <a:endParaRPr lang="en-US" altLang="ja-JP" sz="1400" b="1" dirty="0" smtClean="0">
              <a:solidFill>
                <a:schemeClr val="bg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7710" y="1250488"/>
            <a:ext cx="5474042" cy="5008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defRPr/>
            </a:pPr>
            <a:r>
              <a:rPr kumimoji="0"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シダックスグループ料理コンテストにおいて</a:t>
            </a:r>
            <a:r>
              <a:rPr kumimoji="0" lang="en-US" altLang="ja-JP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1,046</a:t>
            </a:r>
            <a:r>
              <a:rPr kumimoji="0"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作品の中から受賞した作品です。</a:t>
            </a:r>
            <a:endParaRPr kumimoji="0"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defRPr/>
            </a:pPr>
            <a:r>
              <a:rPr kumimoji="0"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テーマ食材「十和田湖</a:t>
            </a:r>
            <a:r>
              <a:rPr kumimoji="0"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高原ポーク</a:t>
            </a:r>
            <a:r>
              <a:rPr kumimoji="0" lang="en-US" altLang="ja-JP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SPF </a:t>
            </a:r>
            <a:r>
              <a:rPr kumimoji="0"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桃豚（ももぶた</a:t>
            </a:r>
            <a:r>
              <a:rPr kumimoji="0"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）」の柔らかくて臭みがない特徴を</a:t>
            </a:r>
            <a:endParaRPr kumimoji="0"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defRPr/>
            </a:pPr>
            <a:r>
              <a:rPr kumimoji="0"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活かしたバラエティ豊かな豚肉料理をお楽しみください。</a:t>
            </a:r>
            <a:endParaRPr kumimoji="0"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2922" y="6194154"/>
            <a:ext cx="1092306" cy="329998"/>
            <a:chOff x="-670299" y="6577325"/>
            <a:chExt cx="1718151" cy="519073"/>
          </a:xfrm>
        </p:grpSpPr>
        <p:sp>
          <p:nvSpPr>
            <p:cNvPr id="76" name="角丸四角形 75"/>
            <p:cNvSpPr/>
            <p:nvPr/>
          </p:nvSpPr>
          <p:spPr>
            <a:xfrm>
              <a:off x="-622532" y="6577325"/>
              <a:ext cx="1670384" cy="519073"/>
            </a:xfrm>
            <a:prstGeom prst="roundRect">
              <a:avLst>
                <a:gd name="adj" fmla="val 11423"/>
              </a:avLst>
            </a:prstGeom>
            <a:solidFill>
              <a:schemeClr val="bg1"/>
            </a:solidFill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0299" y="6580464"/>
              <a:ext cx="1705368" cy="512794"/>
            </a:xfrm>
            <a:prstGeom prst="rect">
              <a:avLst/>
            </a:prstGeom>
          </p:spPr>
        </p:pic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083" y="8631982"/>
            <a:ext cx="1278823" cy="111146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9" b="13004"/>
          <a:stretch/>
        </p:blipFill>
        <p:spPr>
          <a:xfrm>
            <a:off x="109461" y="8148069"/>
            <a:ext cx="1723312" cy="1623396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811803" y="3033810"/>
            <a:ext cx="535414" cy="310597"/>
          </a:xfrm>
          <a:prstGeom prst="roundRect">
            <a:avLst/>
          </a:prstGeom>
          <a:solidFill>
            <a:srgbClr val="E4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46"/>
          <p:cNvSpPr>
            <a:spLocks noChangeArrowheads="1"/>
          </p:cNvSpPr>
          <p:nvPr/>
        </p:nvSpPr>
        <p:spPr bwMode="auto">
          <a:xfrm>
            <a:off x="808435" y="3021644"/>
            <a:ext cx="538782" cy="44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/>
            <a:r>
              <a:rPr lang="ja-JP" altLang="en-US" sz="900" b="1" dirty="0" smtClean="0">
                <a:solidFill>
                  <a:srgbClr val="1C4A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テーマ食材</a:t>
            </a:r>
            <a:endParaRPr kumimoji="0" lang="ja-JP" altLang="ja-JP" sz="1600" dirty="0">
              <a:solidFill>
                <a:srgbClr val="1C4A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4976581" y="4154990"/>
            <a:ext cx="1391447" cy="45719"/>
          </a:xfrm>
          <a:prstGeom prst="rect">
            <a:avLst/>
          </a:prstGeom>
          <a:solidFill>
            <a:srgbClr val="1C4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4721802" y="2267016"/>
            <a:ext cx="1442777" cy="45719"/>
          </a:xfrm>
          <a:prstGeom prst="rect">
            <a:avLst/>
          </a:prstGeom>
          <a:solidFill>
            <a:srgbClr val="1C4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033" y="3788085"/>
            <a:ext cx="846179" cy="111212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331" y="1988974"/>
            <a:ext cx="846180" cy="1105214"/>
          </a:xfrm>
          <a:prstGeom prst="rect">
            <a:avLst/>
          </a:prstGeom>
        </p:spPr>
      </p:pic>
      <p:pic>
        <p:nvPicPr>
          <p:cNvPr id="93" name="図 92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21" t="62450" b="1"/>
          <a:stretch/>
        </p:blipFill>
        <p:spPr>
          <a:xfrm rot="630188">
            <a:off x="4228506" y="2648915"/>
            <a:ext cx="723648" cy="488980"/>
          </a:xfrm>
          <a:prstGeom prst="rect">
            <a:avLst/>
          </a:prstGeom>
        </p:spPr>
      </p:pic>
      <p:pic>
        <p:nvPicPr>
          <p:cNvPr id="94" name="図 93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21" t="62450" b="1"/>
          <a:stretch/>
        </p:blipFill>
        <p:spPr>
          <a:xfrm rot="630188">
            <a:off x="4606963" y="2810873"/>
            <a:ext cx="337107" cy="227788"/>
          </a:xfrm>
          <a:prstGeom prst="rect">
            <a:avLst/>
          </a:prstGeom>
        </p:spPr>
      </p:pic>
      <p:pic>
        <p:nvPicPr>
          <p:cNvPr id="96" name="図 95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21" t="62450" b="1"/>
          <a:stretch/>
        </p:blipFill>
        <p:spPr>
          <a:xfrm rot="630188">
            <a:off x="4228506" y="4449396"/>
            <a:ext cx="723648" cy="488980"/>
          </a:xfrm>
          <a:prstGeom prst="rect">
            <a:avLst/>
          </a:prstGeom>
        </p:spPr>
      </p:pic>
      <p:pic>
        <p:nvPicPr>
          <p:cNvPr id="97" name="図 96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21" t="62450" b="1"/>
          <a:stretch/>
        </p:blipFill>
        <p:spPr>
          <a:xfrm rot="630188">
            <a:off x="4606963" y="4611354"/>
            <a:ext cx="337107" cy="22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43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会社指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85ADC12-09E9-4162-BF4B-DA7AAD490AEA}" vid="{B7C32699-F9B0-4000-B132-E7DE21CD53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0</TotalTime>
  <Words>482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ﾒｲﾘｵ</vt:lpstr>
      <vt:lpstr>メイリオ</vt:lpstr>
      <vt:lpstr>游ゴシック</vt:lpstr>
      <vt:lpstr>游ゴシック Medium</vt:lpstr>
      <vt:lpstr>游明朝</vt:lpstr>
      <vt:lpstr>Arial</vt:lpstr>
      <vt:lpstr>Calibri</vt:lpstr>
      <vt:lpstr>Calibri Light</vt:lpstr>
      <vt:lpstr>5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2016-07-14T11:01:02Z</dcterms:created>
  <dcterms:modified xsi:type="dcterms:W3CDTF">2023-07-04T09:23:24Z</dcterms:modified>
</cp:coreProperties>
</file>