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81" r:id="rId2"/>
  </p:sldIdLst>
  <p:sldSz cx="6858000" cy="9906000" type="A4"/>
  <p:notesSz cx="6735763" cy="9866313"/>
  <p:defaultTextStyle>
    <a:defPPr>
      <a:defRPr lang="ja-JP"/>
    </a:defPPr>
    <a:lvl1pPr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496" indent="-309436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02" indent="-619384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507" indent="-929331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514" indent="-1239278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295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353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412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471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03D"/>
    <a:srgbClr val="FFC000"/>
    <a:srgbClr val="8888A0"/>
    <a:srgbClr val="E6E6E6"/>
    <a:srgbClr val="D78723"/>
    <a:srgbClr val="E69B5A"/>
    <a:srgbClr val="EAB534"/>
    <a:srgbClr val="F0CFA6"/>
    <a:srgbClr val="D08122"/>
    <a:srgbClr val="F0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" autoAdjust="0"/>
    <p:restoredTop sz="94890" autoAdjust="0"/>
  </p:normalViewPr>
  <p:slideViewPr>
    <p:cSldViewPr snapToGrid="0">
      <p:cViewPr varScale="1">
        <p:scale>
          <a:sx n="76" d="100"/>
          <a:sy n="76" d="100"/>
        </p:scale>
        <p:origin x="3894" y="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19413" cy="495300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6"/>
            <a:ext cx="2919412" cy="495300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3F235523-651B-4648-B782-E69D79AB55B1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371013"/>
            <a:ext cx="2919413" cy="495300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F7189824-23DF-45DE-838E-834FAA33C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781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19356" cy="495525"/>
          </a:xfrm>
          <a:prstGeom prst="rect">
            <a:avLst/>
          </a:prstGeom>
        </p:spPr>
        <p:txBody>
          <a:bodyPr vert="horz" lIns="90659" tIns="45329" rIns="90659" bIns="45329" rtlCol="0"/>
          <a:lstStyle>
            <a:lvl1pPr algn="l" defTabSz="28171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42" y="5"/>
            <a:ext cx="2919356" cy="495525"/>
          </a:xfrm>
          <a:prstGeom prst="rect">
            <a:avLst/>
          </a:prstGeom>
        </p:spPr>
        <p:txBody>
          <a:bodyPr vert="horz" lIns="90659" tIns="45329" rIns="90659" bIns="45329" rtlCol="0"/>
          <a:lstStyle>
            <a:lvl1pPr algn="r" defTabSz="281717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2026/3/31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9" tIns="45329" rIns="90659" bIns="45329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85" y="4748521"/>
            <a:ext cx="5388609" cy="3885294"/>
          </a:xfrm>
          <a:prstGeom prst="rect">
            <a:avLst/>
          </a:prstGeom>
        </p:spPr>
        <p:txBody>
          <a:bodyPr vert="horz" lIns="90659" tIns="45329" rIns="90659" bIns="45329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0799"/>
            <a:ext cx="2919356" cy="495525"/>
          </a:xfrm>
          <a:prstGeom prst="rect">
            <a:avLst/>
          </a:prstGeom>
        </p:spPr>
        <p:txBody>
          <a:bodyPr vert="horz" lIns="90659" tIns="45329" rIns="90659" bIns="45329" rtlCol="0" anchor="b"/>
          <a:lstStyle>
            <a:lvl1pPr algn="l" defTabSz="28171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42" y="9370799"/>
            <a:ext cx="2919356" cy="495525"/>
          </a:xfrm>
          <a:prstGeom prst="rect">
            <a:avLst/>
          </a:prstGeom>
        </p:spPr>
        <p:txBody>
          <a:bodyPr vert="horz" lIns="90659" tIns="45329" rIns="90659" bIns="45329" rtlCol="0" anchor="b"/>
          <a:lstStyle>
            <a:lvl1pPr algn="r" defTabSz="281717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496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502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507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514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4931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microsoft.com/office/2007/relationships/hdphoto" Target="../media/hdphoto4.wdp"/><Relationship Id="rId26" Type="http://schemas.microsoft.com/office/2007/relationships/hdphoto" Target="../media/hdphoto6.wdp"/><Relationship Id="rId39" Type="http://schemas.openxmlformats.org/officeDocument/2006/relationships/image" Target="../media/image27.png"/><Relationship Id="rId21" Type="http://schemas.microsoft.com/office/2007/relationships/hdphoto" Target="../media/hdphoto5.wdp"/><Relationship Id="rId34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12.jpg"/><Relationship Id="rId20" Type="http://schemas.openxmlformats.org/officeDocument/2006/relationships/image" Target="../media/image15.png"/><Relationship Id="rId29" Type="http://schemas.microsoft.com/office/2007/relationships/hdphoto" Target="../media/hdphoto7.wdp"/><Relationship Id="rId41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18.jpeg"/><Relationship Id="rId32" Type="http://schemas.openxmlformats.org/officeDocument/2006/relationships/image" Target="../media/image23.png"/><Relationship Id="rId37" Type="http://schemas.openxmlformats.org/officeDocument/2006/relationships/image" Target="../media/image26.png"/><Relationship Id="rId40" Type="http://schemas.microsoft.com/office/2007/relationships/hdphoto" Target="../media/hdphoto12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28" Type="http://schemas.openxmlformats.org/officeDocument/2006/relationships/image" Target="../media/image21.png"/><Relationship Id="rId36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openxmlformats.org/officeDocument/2006/relationships/image" Target="../media/image14.jpg"/><Relationship Id="rId31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6.jp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25.png"/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33" Type="http://schemas.microsoft.com/office/2007/relationships/hdphoto" Target="../media/hdphoto9.wdp"/><Relationship Id="rId38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-35493" y="0"/>
            <a:ext cx="6896439" cy="99833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7"/>
          <p:cNvSpPr/>
          <p:nvPr/>
        </p:nvSpPr>
        <p:spPr>
          <a:xfrm>
            <a:off x="-62245" y="4111035"/>
            <a:ext cx="6945646" cy="5774049"/>
          </a:xfrm>
          <a:custGeom>
            <a:avLst/>
            <a:gdLst>
              <a:gd name="connsiteX0" fmla="*/ 0 w 6928239"/>
              <a:gd name="connsiteY0" fmla="*/ 0 h 9905999"/>
              <a:gd name="connsiteX1" fmla="*/ 6928239 w 6928239"/>
              <a:gd name="connsiteY1" fmla="*/ 0 h 9905999"/>
              <a:gd name="connsiteX2" fmla="*/ 6928239 w 6928239"/>
              <a:gd name="connsiteY2" fmla="*/ 9905999 h 9905999"/>
              <a:gd name="connsiteX3" fmla="*/ 0 w 6928239"/>
              <a:gd name="connsiteY3" fmla="*/ 9905999 h 9905999"/>
              <a:gd name="connsiteX4" fmla="*/ 0 w 6928239"/>
              <a:gd name="connsiteY4" fmla="*/ 0 h 9905999"/>
              <a:gd name="connsiteX0" fmla="*/ 29028 w 6928239"/>
              <a:gd name="connsiteY0" fmla="*/ 986972 h 9905999"/>
              <a:gd name="connsiteX1" fmla="*/ 6928239 w 6928239"/>
              <a:gd name="connsiteY1" fmla="*/ 0 h 9905999"/>
              <a:gd name="connsiteX2" fmla="*/ 6928239 w 6928239"/>
              <a:gd name="connsiteY2" fmla="*/ 9905999 h 9905999"/>
              <a:gd name="connsiteX3" fmla="*/ 0 w 6928239"/>
              <a:gd name="connsiteY3" fmla="*/ 9905999 h 9905999"/>
              <a:gd name="connsiteX4" fmla="*/ 29028 w 6928239"/>
              <a:gd name="connsiteY4" fmla="*/ 986972 h 9905999"/>
              <a:gd name="connsiteX0" fmla="*/ 29028 w 6928239"/>
              <a:gd name="connsiteY0" fmla="*/ 3709515 h 9905999"/>
              <a:gd name="connsiteX1" fmla="*/ 6928239 w 6928239"/>
              <a:gd name="connsiteY1" fmla="*/ 0 h 9905999"/>
              <a:gd name="connsiteX2" fmla="*/ 6928239 w 6928239"/>
              <a:gd name="connsiteY2" fmla="*/ 9905999 h 9905999"/>
              <a:gd name="connsiteX3" fmla="*/ 0 w 6928239"/>
              <a:gd name="connsiteY3" fmla="*/ 9905999 h 9905999"/>
              <a:gd name="connsiteX4" fmla="*/ 29028 w 6928239"/>
              <a:gd name="connsiteY4" fmla="*/ 3709515 h 9905999"/>
              <a:gd name="connsiteX0" fmla="*/ 29028 w 6928239"/>
              <a:gd name="connsiteY0" fmla="*/ 4217723 h 9905999"/>
              <a:gd name="connsiteX1" fmla="*/ 6928239 w 6928239"/>
              <a:gd name="connsiteY1" fmla="*/ 0 h 9905999"/>
              <a:gd name="connsiteX2" fmla="*/ 6928239 w 6928239"/>
              <a:gd name="connsiteY2" fmla="*/ 9905999 h 9905999"/>
              <a:gd name="connsiteX3" fmla="*/ 0 w 6928239"/>
              <a:gd name="connsiteY3" fmla="*/ 9905999 h 9905999"/>
              <a:gd name="connsiteX4" fmla="*/ 29028 w 6928239"/>
              <a:gd name="connsiteY4" fmla="*/ 4217723 h 9905999"/>
              <a:gd name="connsiteX0" fmla="*/ 29028 w 6928239"/>
              <a:gd name="connsiteY0" fmla="*/ 2109055 h 7797331"/>
              <a:gd name="connsiteX1" fmla="*/ 6915539 w 6928239"/>
              <a:gd name="connsiteY1" fmla="*/ 0 h 7797331"/>
              <a:gd name="connsiteX2" fmla="*/ 6928239 w 6928239"/>
              <a:gd name="connsiteY2" fmla="*/ 7797331 h 7797331"/>
              <a:gd name="connsiteX3" fmla="*/ 0 w 6928239"/>
              <a:gd name="connsiteY3" fmla="*/ 7797331 h 7797331"/>
              <a:gd name="connsiteX4" fmla="*/ 29028 w 6928239"/>
              <a:gd name="connsiteY4" fmla="*/ 2109055 h 779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239" h="7797331">
                <a:moveTo>
                  <a:pt x="29028" y="2109055"/>
                </a:moveTo>
                <a:lnTo>
                  <a:pt x="6915539" y="0"/>
                </a:lnTo>
                <a:cubicBezTo>
                  <a:pt x="6919772" y="2599110"/>
                  <a:pt x="6924006" y="5198221"/>
                  <a:pt x="6928239" y="7797331"/>
                </a:cubicBezTo>
                <a:lnTo>
                  <a:pt x="0" y="7797331"/>
                </a:lnTo>
                <a:lnTo>
                  <a:pt x="29028" y="2109055"/>
                </a:lnTo>
                <a:close/>
              </a:path>
            </a:pathLst>
          </a:custGeom>
          <a:solidFill>
            <a:srgbClr val="2E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2186366" y="3901768"/>
            <a:ext cx="4697036" cy="1319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5" name="図 19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25" b="92250" l="125" r="99875">
                        <a14:backgroundMark x1="41000" y1="68375" x2="41000" y2="68375"/>
                        <a14:backgroundMark x1="59750" y1="68875" x2="59750" y2="68875"/>
                        <a14:backgroundMark x1="84000" y1="65375" x2="84000" y2="65375"/>
                        <a14:backgroundMark x1="79250" y1="67750" x2="79250" y2="67750"/>
                        <a14:backgroundMark x1="90625" y1="66125" x2="90625" y2="66125"/>
                        <a14:backgroundMark x1="86625" y1="65875" x2="86625" y2="65875"/>
                        <a14:backgroundMark x1="80375" y1="65500" x2="80375" y2="65500"/>
                        <a14:backgroundMark x1="69375" y1="68500" x2="69375" y2="68500"/>
                        <a14:backgroundMark x1="55875" y1="69125" x2="55875" y2="69125"/>
                        <a14:backgroundMark x1="49625" y1="68875" x2="49625" y2="68875"/>
                        <a14:backgroundMark x1="46125" y1="69000" x2="46125" y2="69000"/>
                        <a14:backgroundMark x1="21125" y1="66125" x2="21125" y2="66125"/>
                        <a14:backgroundMark x1="7375" y1="65875" x2="7375" y2="65875"/>
                        <a14:backgroundMark x1="16500" y1="67500" x2="16500" y2="67500"/>
                        <a14:backgroundMark x1="36000" y1="68875" x2="36000" y2="68875"/>
                        <a14:backgroundMark x1="98625" y1="64500" x2="98625" y2="64500"/>
                        <a14:backgroundMark x1="11125" y1="66875" x2="11125" y2="6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6" t="48975" r="21319" b="25848"/>
          <a:stretch/>
        </p:blipFill>
        <p:spPr>
          <a:xfrm>
            <a:off x="2866795" y="-204813"/>
            <a:ext cx="4016606" cy="1321850"/>
          </a:xfrm>
          <a:prstGeom prst="rect">
            <a:avLst/>
          </a:prstGeom>
        </p:spPr>
      </p:pic>
      <p:sp>
        <p:nvSpPr>
          <p:cNvPr id="23" name="台形 22"/>
          <p:cNvSpPr/>
          <p:nvPr/>
        </p:nvSpPr>
        <p:spPr>
          <a:xfrm rot="3084146">
            <a:off x="2834034" y="-400052"/>
            <a:ext cx="1047188" cy="1542376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3" name="図 112"/>
          <p:cNvPicPr>
            <a:picLocks noChangeAspect="1"/>
          </p:cNvPicPr>
          <p:nvPr/>
        </p:nvPicPr>
        <p:blipFill rotWithShape="1">
          <a:blip r:embed="rId4"/>
          <a:srcRect l="-5160" t="2209" r="-1" b="7522"/>
          <a:stretch/>
        </p:blipFill>
        <p:spPr>
          <a:xfrm>
            <a:off x="3112706" y="7471626"/>
            <a:ext cx="1679540" cy="2031901"/>
          </a:xfrm>
          <a:prstGeom prst="rect">
            <a:avLst/>
          </a:prstGeom>
        </p:spPr>
      </p:pic>
      <p:grpSp>
        <p:nvGrpSpPr>
          <p:cNvPr id="129" name="グループ化 128"/>
          <p:cNvGrpSpPr/>
          <p:nvPr/>
        </p:nvGrpSpPr>
        <p:grpSpPr>
          <a:xfrm rot="21259569">
            <a:off x="5570831" y="6896338"/>
            <a:ext cx="1270872" cy="302080"/>
            <a:chOff x="80253" y="8658800"/>
            <a:chExt cx="1270872" cy="302080"/>
          </a:xfrm>
        </p:grpSpPr>
        <p:sp>
          <p:nvSpPr>
            <p:cNvPr id="130" name="フリーフォーム 129"/>
            <p:cNvSpPr/>
            <p:nvPr/>
          </p:nvSpPr>
          <p:spPr>
            <a:xfrm>
              <a:off x="114436" y="8658800"/>
              <a:ext cx="1233825" cy="283362"/>
            </a:xfrm>
            <a:custGeom>
              <a:avLst/>
              <a:gdLst>
                <a:gd name="connsiteX0" fmla="*/ 0 w 1233825"/>
                <a:gd name="connsiteY0" fmla="*/ 0 h 273349"/>
                <a:gd name="connsiteX1" fmla="*/ 1233825 w 1233825"/>
                <a:gd name="connsiteY1" fmla="*/ 0 h 273349"/>
                <a:gd name="connsiteX2" fmla="*/ 1233825 w 1233825"/>
                <a:gd name="connsiteY2" fmla="*/ 9626 h 273349"/>
                <a:gd name="connsiteX3" fmla="*/ 1072430 w 1233825"/>
                <a:gd name="connsiteY3" fmla="*/ 139982 h 273349"/>
                <a:gd name="connsiteX4" fmla="*/ 1233825 w 1233825"/>
                <a:gd name="connsiteY4" fmla="*/ 270338 h 273349"/>
                <a:gd name="connsiteX5" fmla="*/ 1233825 w 1233825"/>
                <a:gd name="connsiteY5" fmla="*/ 273349 h 273349"/>
                <a:gd name="connsiteX6" fmla="*/ 0 w 1233825"/>
                <a:gd name="connsiteY6" fmla="*/ 273349 h 2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3825" h="273349">
                  <a:moveTo>
                    <a:pt x="0" y="0"/>
                  </a:moveTo>
                  <a:lnTo>
                    <a:pt x="1233825" y="0"/>
                  </a:lnTo>
                  <a:lnTo>
                    <a:pt x="1233825" y="9626"/>
                  </a:lnTo>
                  <a:lnTo>
                    <a:pt x="1072430" y="139982"/>
                  </a:lnTo>
                  <a:lnTo>
                    <a:pt x="1233825" y="270338"/>
                  </a:lnTo>
                  <a:lnTo>
                    <a:pt x="1233825" y="273349"/>
                  </a:lnTo>
                  <a:lnTo>
                    <a:pt x="0" y="2733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Rectangle 39"/>
            <p:cNvSpPr>
              <a:spLocks noChangeArrowheads="1"/>
            </p:cNvSpPr>
            <p:nvPr/>
          </p:nvSpPr>
          <p:spPr bwMode="auto">
            <a:xfrm>
              <a:off x="80253" y="8666507"/>
              <a:ext cx="1270872" cy="294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1845708"/>
              <a:r>
                <a:rPr kumimoji="0" lang="ja-JP" altLang="en-US" sz="600" b="1" dirty="0" smtClean="0">
                  <a:solidFill>
                    <a:srgbClr val="017D47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一皿で野菜1７５ｇ以上摂取！</a:t>
              </a:r>
              <a:endParaRPr kumimoji="0" lang="en-US" altLang="ja-JP" sz="600" b="1" dirty="0" smtClean="0">
                <a:solidFill>
                  <a:srgbClr val="017D47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pPr defTabSz="1845708"/>
              <a:r>
                <a:rPr kumimoji="0" lang="ja-JP" altLang="en-US" sz="600" b="1" dirty="0" smtClean="0">
                  <a:solidFill>
                    <a:srgbClr val="017D47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野菜不足の方におすすめです。</a:t>
              </a:r>
              <a:endParaRPr kumimoji="0" lang="ja-JP" altLang="en-US" sz="600" b="1" dirty="0">
                <a:solidFill>
                  <a:srgbClr val="017D47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pic>
        <p:nvPicPr>
          <p:cNvPr id="133" name="図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38" y="5170383"/>
            <a:ext cx="888408" cy="833155"/>
          </a:xfrm>
          <a:prstGeom prst="rect">
            <a:avLst/>
          </a:prstGeom>
        </p:spPr>
      </p:pic>
      <p:sp>
        <p:nvSpPr>
          <p:cNvPr id="199" name="正方形/長方形 198"/>
          <p:cNvSpPr/>
          <p:nvPr/>
        </p:nvSpPr>
        <p:spPr>
          <a:xfrm>
            <a:off x="-41489" y="9604149"/>
            <a:ext cx="6924890" cy="36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0" name="図 1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73" y="9715405"/>
            <a:ext cx="652875" cy="183146"/>
          </a:xfrm>
          <a:prstGeom prst="rect">
            <a:avLst/>
          </a:prstGeom>
        </p:spPr>
      </p:pic>
      <p:sp>
        <p:nvSpPr>
          <p:cNvPr id="201" name="角丸四角形 200"/>
          <p:cNvSpPr/>
          <p:nvPr/>
        </p:nvSpPr>
        <p:spPr>
          <a:xfrm>
            <a:off x="2186365" y="9692866"/>
            <a:ext cx="1118530" cy="205789"/>
          </a:xfrm>
          <a:prstGeom prst="roundRect">
            <a:avLst/>
          </a:prstGeom>
          <a:solidFill>
            <a:srgbClr val="C0713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2154834" y="9674539"/>
            <a:ext cx="1033885" cy="23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</a:p>
        </p:txBody>
      </p:sp>
      <p:pic>
        <p:nvPicPr>
          <p:cNvPr id="203" name="図 20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3105187" y="9616955"/>
            <a:ext cx="337868" cy="3378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4" name="正方形/長方形 46"/>
          <p:cNvSpPr>
            <a:spLocks noChangeArrowheads="1"/>
          </p:cNvSpPr>
          <p:nvPr/>
        </p:nvSpPr>
        <p:spPr bwMode="auto">
          <a:xfrm>
            <a:off x="3375264" y="9699816"/>
            <a:ext cx="1866639" cy="18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000" b="1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桜えび</a:t>
            </a:r>
            <a:r>
              <a:rPr lang="ja-JP" altLang="en-US" sz="10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入りクリーコロッケ</a:t>
            </a:r>
          </a:p>
        </p:txBody>
      </p:sp>
      <p:sp>
        <p:nvSpPr>
          <p:cNvPr id="125" name="正方形/長方形 46"/>
          <p:cNvSpPr>
            <a:spLocks noChangeArrowheads="1"/>
          </p:cNvSpPr>
          <p:nvPr/>
        </p:nvSpPr>
        <p:spPr bwMode="auto">
          <a:xfrm>
            <a:off x="4879752" y="8273661"/>
            <a:ext cx="2006998" cy="1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１．北海道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（米みそ）</a:t>
            </a:r>
            <a:endParaRPr lang="en-US" altLang="ja-JP" sz="9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岩手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（米みそ）</a:t>
            </a:r>
            <a:endParaRPr lang="en-US" altLang="ja-JP" sz="9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新潟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米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みそ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４．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静岡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（米みそ）</a:t>
            </a:r>
            <a:endParaRPr lang="en-US" altLang="ja-JP" sz="9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５．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京都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（米豆合わせみそ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岡山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（米みそ）</a:t>
            </a:r>
            <a:endParaRPr lang="en-US" altLang="ja-JP" sz="9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７．宮崎</a:t>
            </a:r>
            <a:r>
              <a:rPr lang="ja-JP" altLang="en-US" sz="9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（麦みそ）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角丸四角形 127"/>
          <p:cNvSpPr/>
          <p:nvPr/>
        </p:nvSpPr>
        <p:spPr>
          <a:xfrm>
            <a:off x="4934942" y="7818710"/>
            <a:ext cx="1751623" cy="457510"/>
          </a:xfrm>
          <a:prstGeom prst="roundRect">
            <a:avLst/>
          </a:prstGeom>
          <a:solidFill>
            <a:srgbClr val="A18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4994900" y="7835501"/>
            <a:ext cx="1748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種類のご当地味噌を</a:t>
            </a:r>
            <a:endParaRPr lang="en-US" altLang="ja-JP" sz="11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ご堪能ください！</a:t>
            </a:r>
            <a:endParaRPr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" name="角丸四角形 139"/>
          <p:cNvSpPr/>
          <p:nvPr/>
        </p:nvSpPr>
        <p:spPr>
          <a:xfrm>
            <a:off x="4976233" y="7848208"/>
            <a:ext cx="1669040" cy="395948"/>
          </a:xfrm>
          <a:prstGeom prst="roundRect">
            <a:avLst>
              <a:gd name="adj" fmla="val 118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3" name="図 1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8427" y="-135323"/>
            <a:ext cx="3904195" cy="2886734"/>
          </a:xfrm>
          <a:prstGeom prst="rect">
            <a:avLst/>
          </a:prstGeom>
        </p:spPr>
      </p:pic>
      <p:pic>
        <p:nvPicPr>
          <p:cNvPr id="164" name="Picture 2" descr="サッカーボールのイラスト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" y="1487796"/>
            <a:ext cx="809660" cy="8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正方形/長方形 164"/>
          <p:cNvSpPr/>
          <p:nvPr/>
        </p:nvSpPr>
        <p:spPr>
          <a:xfrm>
            <a:off x="389329" y="954219"/>
            <a:ext cx="26613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4000" b="1" spc="-150" dirty="0" smtClean="0">
                <a:ln w="152400">
                  <a:solidFill>
                    <a:srgbClr val="204132"/>
                  </a:solidFill>
                </a:ln>
                <a:solidFill>
                  <a:srgbClr val="20413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南アメリカ</a:t>
            </a:r>
            <a:endParaRPr lang="en-US" altLang="ja-JP" sz="4000" b="1" spc="-150" dirty="0" smtClean="0">
              <a:ln w="152400">
                <a:solidFill>
                  <a:srgbClr val="204132"/>
                </a:solidFill>
              </a:ln>
              <a:solidFill>
                <a:srgbClr val="20413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4000" b="1" spc="-150" dirty="0" smtClean="0">
                <a:ln w="152400">
                  <a:solidFill>
                    <a:srgbClr val="204132"/>
                  </a:solidFill>
                </a:ln>
                <a:solidFill>
                  <a:srgbClr val="20413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大陸</a:t>
            </a:r>
            <a:endParaRPr lang="en-US" altLang="ja-JP" sz="4000" b="1" spc="-150" dirty="0" smtClean="0">
              <a:ln w="152400">
                <a:solidFill>
                  <a:srgbClr val="204132"/>
                </a:solidFill>
              </a:ln>
              <a:solidFill>
                <a:srgbClr val="20413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377676" y="951884"/>
            <a:ext cx="26613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4000" b="1" spc="-15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北アメリカ</a:t>
            </a:r>
            <a:endParaRPr lang="en-US" altLang="ja-JP" sz="4000" b="1" spc="-15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80000"/>
              </a:lnSpc>
            </a:pPr>
            <a:r>
              <a:rPr lang="ja-JP" altLang="en-US" sz="4000" b="1" spc="-15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大陸 </a:t>
            </a:r>
            <a:endParaRPr lang="en-US" altLang="ja-JP" sz="4000" b="1" spc="-15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7" name="正方形/長方形 166"/>
          <p:cNvSpPr/>
          <p:nvPr/>
        </p:nvSpPr>
        <p:spPr>
          <a:xfrm>
            <a:off x="2077735" y="1484292"/>
            <a:ext cx="901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spc="-15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フェア</a:t>
            </a:r>
            <a:endParaRPr lang="en-US" altLang="ja-JP" sz="2000" b="1" spc="-15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8" name="二等辺三角形 167"/>
          <p:cNvSpPr/>
          <p:nvPr/>
        </p:nvSpPr>
        <p:spPr>
          <a:xfrm rot="14690197">
            <a:off x="1388090" y="1018698"/>
            <a:ext cx="114300" cy="228358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二等辺三角形 168"/>
          <p:cNvSpPr/>
          <p:nvPr/>
        </p:nvSpPr>
        <p:spPr>
          <a:xfrm rot="14233423">
            <a:off x="1417091" y="947568"/>
            <a:ext cx="114300" cy="228358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二等辺三角形 170"/>
          <p:cNvSpPr/>
          <p:nvPr/>
        </p:nvSpPr>
        <p:spPr>
          <a:xfrm rot="14233423">
            <a:off x="1464006" y="1665492"/>
            <a:ext cx="58581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/>
          <p:cNvSpPr/>
          <p:nvPr/>
        </p:nvSpPr>
        <p:spPr>
          <a:xfrm rot="14233423">
            <a:off x="1517990" y="1687731"/>
            <a:ext cx="58581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二等辺三角形 172"/>
          <p:cNvSpPr/>
          <p:nvPr/>
        </p:nvSpPr>
        <p:spPr>
          <a:xfrm rot="14233423">
            <a:off x="1512013" y="1523013"/>
            <a:ext cx="58581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二等辺三角形 173"/>
          <p:cNvSpPr/>
          <p:nvPr/>
        </p:nvSpPr>
        <p:spPr>
          <a:xfrm rot="14233423">
            <a:off x="1330325" y="1396147"/>
            <a:ext cx="58581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/>
          <p:cNvSpPr/>
          <p:nvPr/>
        </p:nvSpPr>
        <p:spPr>
          <a:xfrm rot="14233423">
            <a:off x="1727447" y="1388091"/>
            <a:ext cx="58581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二等辺三角形 176"/>
          <p:cNvSpPr/>
          <p:nvPr/>
        </p:nvSpPr>
        <p:spPr>
          <a:xfrm rot="14233423">
            <a:off x="2058018" y="1851394"/>
            <a:ext cx="58581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二等辺三角形 178"/>
          <p:cNvSpPr/>
          <p:nvPr/>
        </p:nvSpPr>
        <p:spPr>
          <a:xfrm rot="14233423">
            <a:off x="2029905" y="1411111"/>
            <a:ext cx="58581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二等辺三角形 179"/>
          <p:cNvSpPr/>
          <p:nvPr/>
        </p:nvSpPr>
        <p:spPr>
          <a:xfrm rot="14233423">
            <a:off x="2330068" y="1016373"/>
            <a:ext cx="106450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二等辺三角形 180"/>
          <p:cNvSpPr/>
          <p:nvPr/>
        </p:nvSpPr>
        <p:spPr>
          <a:xfrm rot="14961304">
            <a:off x="2263453" y="1275461"/>
            <a:ext cx="106450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二等辺三角形 183"/>
          <p:cNvSpPr/>
          <p:nvPr/>
        </p:nvSpPr>
        <p:spPr>
          <a:xfrm rot="14233423">
            <a:off x="2503774" y="1013964"/>
            <a:ext cx="76014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二等辺三角形 184"/>
          <p:cNvSpPr/>
          <p:nvPr/>
        </p:nvSpPr>
        <p:spPr>
          <a:xfrm rot="14892485">
            <a:off x="889844" y="1341246"/>
            <a:ext cx="76014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二等辺三角形 185"/>
          <p:cNvSpPr/>
          <p:nvPr/>
        </p:nvSpPr>
        <p:spPr>
          <a:xfrm rot="14233423">
            <a:off x="796766" y="948629"/>
            <a:ext cx="76014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二等辺三角形 186"/>
          <p:cNvSpPr/>
          <p:nvPr/>
        </p:nvSpPr>
        <p:spPr>
          <a:xfrm rot="14233423">
            <a:off x="804055" y="1211884"/>
            <a:ext cx="45719" cy="99174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二等辺三角形 187"/>
          <p:cNvSpPr/>
          <p:nvPr/>
        </p:nvSpPr>
        <p:spPr>
          <a:xfrm rot="15270989">
            <a:off x="1815779" y="1035475"/>
            <a:ext cx="114300" cy="228358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二等辺三角形 188"/>
          <p:cNvSpPr/>
          <p:nvPr/>
        </p:nvSpPr>
        <p:spPr>
          <a:xfrm rot="14690197">
            <a:off x="1841340" y="1017034"/>
            <a:ext cx="49570" cy="137224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二等辺三角形 189"/>
          <p:cNvSpPr/>
          <p:nvPr/>
        </p:nvSpPr>
        <p:spPr>
          <a:xfrm rot="15743353">
            <a:off x="1592537" y="1287059"/>
            <a:ext cx="114300" cy="228358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3620013" y="1104051"/>
            <a:ext cx="3805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spc="200" dirty="0" smtClean="0">
                <a:solidFill>
                  <a:srgbClr val="2E503D"/>
                </a:solidFill>
              </a:rPr>
              <a:t>世界的サッカー大会を盛り上げよう！！</a:t>
            </a:r>
            <a:endParaRPr kumimoji="1" lang="en-US" altLang="ja-JP" sz="1000" b="1" spc="200" dirty="0" smtClean="0">
              <a:solidFill>
                <a:srgbClr val="2E503D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000" b="1" spc="200" dirty="0" smtClean="0">
                <a:solidFill>
                  <a:srgbClr val="2E503D"/>
                </a:solidFill>
              </a:rPr>
              <a:t>日本戦が繰り広げられる</a:t>
            </a:r>
            <a:endParaRPr lang="en-US" altLang="ja-JP" sz="1000" b="1" spc="200" dirty="0" smtClean="0">
              <a:solidFill>
                <a:srgbClr val="2E503D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000" b="1" spc="200" dirty="0" smtClean="0">
                <a:solidFill>
                  <a:srgbClr val="2E503D"/>
                </a:solidFill>
              </a:rPr>
              <a:t>スタジアムのメキシコ州とテキサス州の</a:t>
            </a:r>
            <a:endParaRPr lang="en-US" altLang="ja-JP" sz="1000" b="1" spc="200" dirty="0" smtClean="0">
              <a:solidFill>
                <a:srgbClr val="2E503D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000" b="1" spc="200" dirty="0" smtClean="0">
                <a:solidFill>
                  <a:srgbClr val="2E503D"/>
                </a:solidFill>
              </a:rPr>
              <a:t>代表的料理で応援しましょう！</a:t>
            </a:r>
            <a:endParaRPr lang="ja-JP" altLang="en-US" sz="1000" b="1" spc="200" dirty="0">
              <a:solidFill>
                <a:srgbClr val="2E503D"/>
              </a:solidFill>
            </a:endParaRPr>
          </a:p>
        </p:txBody>
      </p:sp>
      <p:grpSp>
        <p:nvGrpSpPr>
          <p:cNvPr id="205" name="グループ化 204"/>
          <p:cNvGrpSpPr/>
          <p:nvPr/>
        </p:nvGrpSpPr>
        <p:grpSpPr>
          <a:xfrm>
            <a:off x="4900396" y="7522924"/>
            <a:ext cx="1336761" cy="279905"/>
            <a:chOff x="7622616" y="6935069"/>
            <a:chExt cx="995317" cy="342645"/>
          </a:xfrm>
          <a:solidFill>
            <a:srgbClr val="06A881"/>
          </a:solidFill>
        </p:grpSpPr>
        <p:sp>
          <p:nvSpPr>
            <p:cNvPr id="207" name="正方形/長方形 206"/>
            <p:cNvSpPr/>
            <p:nvPr/>
          </p:nvSpPr>
          <p:spPr>
            <a:xfrm>
              <a:off x="7623927" y="6950132"/>
              <a:ext cx="994006" cy="309606"/>
            </a:xfrm>
            <a:prstGeom prst="rect">
              <a:avLst/>
            </a:prstGeom>
            <a:solidFill>
              <a:srgbClr val="EA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二等辺三角形 207"/>
            <p:cNvSpPr/>
            <p:nvPr/>
          </p:nvSpPr>
          <p:spPr>
            <a:xfrm rot="5400000" flipH="1">
              <a:off x="7706588" y="6851097"/>
              <a:ext cx="342645" cy="510590"/>
            </a:xfrm>
            <a:prstGeom prst="triangle">
              <a:avLst>
                <a:gd name="adj" fmla="val 100000"/>
              </a:avLst>
            </a:prstGeom>
            <a:solidFill>
              <a:srgbClr val="2E5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9" name="テキスト ボックス 208"/>
          <p:cNvSpPr txBox="1"/>
          <p:nvPr/>
        </p:nvSpPr>
        <p:spPr>
          <a:xfrm>
            <a:off x="5319733" y="7526287"/>
            <a:ext cx="100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2E503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味噌汁紀行</a:t>
            </a:r>
            <a:endParaRPr lang="en-US" altLang="ja-JP" sz="1200" b="1" dirty="0" smtClean="0">
              <a:solidFill>
                <a:srgbClr val="2E503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二等辺三角形 147"/>
          <p:cNvSpPr/>
          <p:nvPr/>
        </p:nvSpPr>
        <p:spPr>
          <a:xfrm rot="14892485">
            <a:off x="924283" y="1252639"/>
            <a:ext cx="76014" cy="143363"/>
          </a:xfrm>
          <a:prstGeom prst="triangle">
            <a:avLst/>
          </a:prstGeom>
          <a:solidFill>
            <a:srgbClr val="20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3228147" y="6997963"/>
            <a:ext cx="1467677" cy="272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2" name="グループ化 281"/>
          <p:cNvGrpSpPr/>
          <p:nvPr/>
        </p:nvGrpSpPr>
        <p:grpSpPr>
          <a:xfrm>
            <a:off x="3775473" y="7035907"/>
            <a:ext cx="896597" cy="237273"/>
            <a:chOff x="7850589" y="6255117"/>
            <a:chExt cx="1769935" cy="468391"/>
          </a:xfrm>
        </p:grpSpPr>
        <p:pic>
          <p:nvPicPr>
            <p:cNvPr id="283" name="図 2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89" y="6255117"/>
              <a:ext cx="1769935" cy="431753"/>
            </a:xfrm>
            <a:prstGeom prst="rect">
              <a:avLst/>
            </a:prstGeom>
          </p:spPr>
        </p:pic>
        <p:pic>
          <p:nvPicPr>
            <p:cNvPr id="284" name="図 28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73297" y="6558167"/>
              <a:ext cx="554498" cy="165341"/>
            </a:xfrm>
            <a:prstGeom prst="rect">
              <a:avLst/>
            </a:prstGeom>
          </p:spPr>
        </p:pic>
      </p:grpSp>
      <p:pic>
        <p:nvPicPr>
          <p:cNvPr id="288" name="図 28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04" b="94815" l="82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600">
            <a:off x="6036157" y="572768"/>
            <a:ext cx="636523" cy="788354"/>
          </a:xfrm>
          <a:prstGeom prst="rect">
            <a:avLst/>
          </a:prstGeom>
        </p:spPr>
      </p:pic>
      <p:pic>
        <p:nvPicPr>
          <p:cNvPr id="299" name="図 29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69" b="98462" l="306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4559">
            <a:off x="6152349" y="1929303"/>
            <a:ext cx="310569" cy="41164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4299" y="-765615"/>
            <a:ext cx="6315030" cy="746643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16101" r="9899" b="13174"/>
          <a:stretch/>
        </p:blipFill>
        <p:spPr>
          <a:xfrm>
            <a:off x="151774" y="2557921"/>
            <a:ext cx="3001991" cy="1791927"/>
          </a:xfrm>
          <a:custGeom>
            <a:avLst/>
            <a:gdLst>
              <a:gd name="connsiteX0" fmla="*/ 1397488 w 3001991"/>
              <a:gd name="connsiteY0" fmla="*/ 22 h 1791927"/>
              <a:gd name="connsiteX1" fmla="*/ 1551128 w 3001991"/>
              <a:gd name="connsiteY1" fmla="*/ 4038 h 1791927"/>
              <a:gd name="connsiteX2" fmla="*/ 3001138 w 3001991"/>
              <a:gd name="connsiteY2" fmla="*/ 980282 h 1791927"/>
              <a:gd name="connsiteX3" fmla="*/ 1450864 w 3001991"/>
              <a:gd name="connsiteY3" fmla="*/ 1787890 h 1791927"/>
              <a:gd name="connsiteX4" fmla="*/ 854 w 3001991"/>
              <a:gd name="connsiteY4" fmla="*/ 811647 h 1791927"/>
              <a:gd name="connsiteX5" fmla="*/ 1397488 w 3001991"/>
              <a:gd name="connsiteY5" fmla="*/ 22 h 179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1991" h="1791927">
                <a:moveTo>
                  <a:pt x="1397488" y="22"/>
                </a:moveTo>
                <a:cubicBezTo>
                  <a:pt x="1448090" y="-189"/>
                  <a:pt x="1499346" y="1127"/>
                  <a:pt x="1551128" y="4038"/>
                </a:cubicBezTo>
                <a:cubicBezTo>
                  <a:pt x="2379633" y="50605"/>
                  <a:pt x="3028825" y="487684"/>
                  <a:pt x="3001138" y="980282"/>
                </a:cubicBezTo>
                <a:cubicBezTo>
                  <a:pt x="2973451" y="1472879"/>
                  <a:pt x="2279369" y="1834458"/>
                  <a:pt x="1450864" y="1787890"/>
                </a:cubicBezTo>
                <a:cubicBezTo>
                  <a:pt x="622359" y="1741323"/>
                  <a:pt x="-26833" y="1304244"/>
                  <a:pt x="854" y="811647"/>
                </a:cubicBezTo>
                <a:cubicBezTo>
                  <a:pt x="26811" y="349837"/>
                  <a:pt x="638466" y="3180"/>
                  <a:pt x="1397488" y="22"/>
                </a:cubicBezTo>
                <a:close/>
              </a:path>
            </a:pathLst>
          </a:cu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263" b="99624" l="15000" r="86500">
                        <a14:foregroundMark x1="16750" y1="48496" x2="16750" y2="48496"/>
                        <a14:foregroundMark x1="17500" y1="57519" x2="17500" y2="57519"/>
                        <a14:foregroundMark x1="19000" y1="63158" x2="19000" y2="63158"/>
                        <a14:foregroundMark x1="19000" y1="37218" x2="19000" y2="37218"/>
                        <a14:foregroundMark x1="20750" y1="28571" x2="20750" y2="28571"/>
                        <a14:foregroundMark x1="26500" y1="19925" x2="26500" y2="19925"/>
                        <a14:foregroundMark x1="31000" y1="15414" x2="31000" y2="15414"/>
                        <a14:foregroundMark x1="39750" y1="8647" x2="39750" y2="8647"/>
                        <a14:foregroundMark x1="47500" y1="6391" x2="47500" y2="6391"/>
                        <a14:foregroundMark x1="56750" y1="9023" x2="56750" y2="9023"/>
                        <a14:foregroundMark x1="62750" y1="10902" x2="62750" y2="10902"/>
                        <a14:foregroundMark x1="66000" y1="15789" x2="66000" y2="15789"/>
                        <a14:foregroundMark x1="68750" y1="16917" x2="68750" y2="16917"/>
                        <a14:foregroundMark x1="73250" y1="23684" x2="73250" y2="23684"/>
                        <a14:foregroundMark x1="78750" y1="38722" x2="78750" y2="38722"/>
                        <a14:foregroundMark x1="44000" y1="9774" x2="44000" y2="9774"/>
                        <a14:foregroundMark x1="59500" y1="10902" x2="59500" y2="10902"/>
                        <a14:foregroundMark x1="24000" y1="24812" x2="24000" y2="24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12952"/>
          <a:stretch/>
        </p:blipFill>
        <p:spPr>
          <a:xfrm>
            <a:off x="3624221" y="1898856"/>
            <a:ext cx="3163248" cy="27407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r="9085" b="13541"/>
          <a:stretch/>
        </p:blipFill>
        <p:spPr>
          <a:xfrm>
            <a:off x="3230043" y="5594350"/>
            <a:ext cx="1461590" cy="1406199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7847" l="12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434">
            <a:off x="3626149" y="3377034"/>
            <a:ext cx="2742132" cy="2364598"/>
          </a:xfrm>
          <a:prstGeom prst="rect">
            <a:avLst/>
          </a:prstGeom>
        </p:spPr>
      </p:pic>
      <p:sp>
        <p:nvSpPr>
          <p:cNvPr id="109" name="テキスト ボックス 108"/>
          <p:cNvSpPr txBox="1"/>
          <p:nvPr/>
        </p:nvSpPr>
        <p:spPr>
          <a:xfrm>
            <a:off x="3905797" y="4713092"/>
            <a:ext cx="260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スパイシーな衣をさっくり香ばしく揚げた</a:t>
            </a:r>
            <a:endParaRPr lang="en-US" altLang="ja-JP" sz="1000" b="1" dirty="0" smtClean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  <a:p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フライドチキンに肉汁の旨味を凝縮した</a:t>
            </a:r>
            <a:endParaRPr lang="en-US" altLang="ja-JP" sz="1000" b="1" dirty="0" smtClean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  <a:p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グレイビーホワイトソースをたっぷりかけて</a:t>
            </a:r>
            <a:endParaRPr lang="en-US" altLang="ja-JP" sz="1000" b="1" dirty="0" smtClean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  <a:p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召し上がれ。</a:t>
            </a:r>
            <a:endParaRPr kumimoji="1" lang="en-US" altLang="ja-JP" sz="1000" b="1" dirty="0" smtClean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001646" y="4092801"/>
            <a:ext cx="313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400" b="1" spc="300" dirty="0" smtClean="0">
                <a:ln w="7620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テキサス風</a:t>
            </a:r>
            <a:endParaRPr lang="en-US" altLang="ja-JP" sz="1400" b="1" spc="300" dirty="0" smtClean="0">
              <a:ln w="7620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b="1" spc="600" dirty="0" smtClean="0">
                <a:ln w="7620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フライドチキン　</a:t>
            </a:r>
            <a:endParaRPr lang="en-US" altLang="ja-JP" sz="1400" b="1" spc="600" dirty="0" smtClean="0">
              <a:ln w="7620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001007" y="4500797"/>
            <a:ext cx="3139841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spc="-150" dirty="0" smtClean="0">
                <a:ln w="7620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グレイビーホワイトソースがけ</a:t>
            </a:r>
            <a:endParaRPr lang="en-US" altLang="ja-JP" sz="1200" b="1" spc="-150" dirty="0" smtClean="0">
              <a:ln w="7620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3994497" y="4099064"/>
            <a:ext cx="313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400" b="1" spc="300" dirty="0" smtClean="0">
                <a:solidFill>
                  <a:srgbClr val="20413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テキサス風</a:t>
            </a:r>
            <a:endParaRPr lang="en-US" altLang="ja-JP" sz="1400" b="1" spc="300" dirty="0" smtClean="0">
              <a:solidFill>
                <a:srgbClr val="20413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b="1" spc="600" dirty="0" smtClean="0">
                <a:solidFill>
                  <a:srgbClr val="20413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フライドチキン　</a:t>
            </a:r>
            <a:endParaRPr lang="en-US" altLang="ja-JP" sz="1400" b="1" spc="600" dirty="0" smtClean="0">
              <a:solidFill>
                <a:srgbClr val="20413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3998677" y="4494657"/>
            <a:ext cx="313569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200" b="1" spc="-150" dirty="0" smtClean="0">
                <a:solidFill>
                  <a:srgbClr val="20413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グレイビーホワイトソースがけ</a:t>
            </a:r>
            <a:endParaRPr lang="en-US" altLang="ja-JP" sz="1200" b="1" spc="-150" dirty="0" smtClean="0">
              <a:solidFill>
                <a:srgbClr val="20413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905038" y="4728578"/>
            <a:ext cx="260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rgbClr val="2E503D"/>
                </a:solidFill>
              </a:rPr>
              <a:t>スパイシーな衣でさっくり香ばしく揚げた</a:t>
            </a:r>
            <a:endParaRPr lang="en-US" altLang="ja-JP" sz="1000" b="1" dirty="0" smtClean="0">
              <a:solidFill>
                <a:srgbClr val="2E503D"/>
              </a:solidFill>
            </a:endParaRPr>
          </a:p>
          <a:p>
            <a:r>
              <a:rPr lang="ja-JP" altLang="en-US" sz="1000" b="1" dirty="0" smtClean="0">
                <a:solidFill>
                  <a:srgbClr val="2E503D"/>
                </a:solidFill>
              </a:rPr>
              <a:t>フライドチキンに肉汁の旨味を凝縮した</a:t>
            </a:r>
            <a:endParaRPr lang="en-US" altLang="ja-JP" sz="1000" b="1" dirty="0" smtClean="0">
              <a:solidFill>
                <a:srgbClr val="2E503D"/>
              </a:solidFill>
            </a:endParaRPr>
          </a:p>
          <a:p>
            <a:r>
              <a:rPr lang="ja-JP" altLang="en-US" sz="1000" b="1" dirty="0" smtClean="0">
                <a:solidFill>
                  <a:srgbClr val="2E503D"/>
                </a:solidFill>
              </a:rPr>
              <a:t>グレイビーホワイトソースをたっぷりかけて</a:t>
            </a:r>
            <a:endParaRPr lang="en-US" altLang="ja-JP" sz="1000" b="1" dirty="0" smtClean="0">
              <a:solidFill>
                <a:srgbClr val="2E503D"/>
              </a:solidFill>
            </a:endParaRPr>
          </a:p>
          <a:p>
            <a:r>
              <a:rPr lang="ja-JP" altLang="en-US" sz="1000" b="1" dirty="0" smtClean="0">
                <a:solidFill>
                  <a:srgbClr val="2E503D"/>
                </a:solidFill>
              </a:rPr>
              <a:t>召し上がれ。</a:t>
            </a:r>
            <a:endParaRPr kumimoji="1" lang="en-US" altLang="ja-JP" sz="1000" b="1" dirty="0" smtClean="0">
              <a:solidFill>
                <a:srgbClr val="2E503D"/>
              </a:solidFill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31117" y="7415052"/>
            <a:ext cx="2958134" cy="1362596"/>
            <a:chOff x="-261476" y="7315914"/>
            <a:chExt cx="3164696" cy="1457744"/>
          </a:xfrm>
        </p:grpSpPr>
        <p:pic>
          <p:nvPicPr>
            <p:cNvPr id="127" name="図 126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31" t="6046" r="17619" b="14994"/>
            <a:stretch/>
          </p:blipFill>
          <p:spPr>
            <a:xfrm>
              <a:off x="-261476" y="7315914"/>
              <a:ext cx="3146026" cy="1457744"/>
            </a:xfrm>
            <a:prstGeom prst="rect">
              <a:avLst/>
            </a:prstGeom>
          </p:spPr>
        </p:pic>
        <p:pic>
          <p:nvPicPr>
            <p:cNvPr id="132" name="図 131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42" t="6526" r="16444" b="19780"/>
            <a:stretch/>
          </p:blipFill>
          <p:spPr>
            <a:xfrm>
              <a:off x="377782" y="7315914"/>
              <a:ext cx="2525438" cy="1457744"/>
            </a:xfrm>
            <a:prstGeom prst="rect">
              <a:avLst/>
            </a:prstGeom>
          </p:spPr>
        </p:pic>
      </p:grpSp>
      <p:pic>
        <p:nvPicPr>
          <p:cNvPr id="134" name="図 1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6" y="7366918"/>
            <a:ext cx="871857" cy="773611"/>
          </a:xfrm>
          <a:prstGeom prst="rect">
            <a:avLst/>
          </a:prstGeom>
        </p:spPr>
      </p:pic>
      <p:sp>
        <p:nvSpPr>
          <p:cNvPr id="138" name="テキスト ボックス 137"/>
          <p:cNvSpPr txBox="1"/>
          <p:nvPr/>
        </p:nvSpPr>
        <p:spPr>
          <a:xfrm>
            <a:off x="243114" y="9021444"/>
            <a:ext cx="2821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豚肉にさっぱりと醤油ベースの大根おろしをかけてレモンの香りで頂く、爽やかな</a:t>
            </a:r>
            <a:endParaRPr lang="en-US" altLang="ja-JP" sz="1000" b="1" spc="12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000" b="1" spc="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みぞれそばをお楽しみください。</a:t>
            </a:r>
            <a:endParaRPr kumimoji="1" lang="ja-JP" altLang="en-US" sz="1000" b="1" spc="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43439" y="8748941"/>
            <a:ext cx="271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豚</a:t>
            </a:r>
            <a:r>
              <a:rPr lang="ja-JP" altLang="en-US" sz="1800" b="1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しゃぶみぞれ</a:t>
            </a:r>
            <a:r>
              <a:rPr lang="ja-JP" altLang="en-US" sz="1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そば</a:t>
            </a:r>
            <a:endParaRPr lang="en-US" altLang="ja-JP" sz="1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1" name="グループ化 140"/>
          <p:cNvGrpSpPr/>
          <p:nvPr/>
        </p:nvGrpSpPr>
        <p:grpSpPr>
          <a:xfrm>
            <a:off x="274622" y="8516104"/>
            <a:ext cx="969105" cy="279905"/>
            <a:chOff x="7622616" y="6938178"/>
            <a:chExt cx="969105" cy="342645"/>
          </a:xfrm>
          <a:solidFill>
            <a:srgbClr val="06A881"/>
          </a:solidFill>
        </p:grpSpPr>
        <p:sp>
          <p:nvSpPr>
            <p:cNvPr id="142" name="正方形/長方形 141"/>
            <p:cNvSpPr/>
            <p:nvPr/>
          </p:nvSpPr>
          <p:spPr>
            <a:xfrm>
              <a:off x="7623927" y="6950132"/>
              <a:ext cx="967794" cy="309607"/>
            </a:xfrm>
            <a:prstGeom prst="rect">
              <a:avLst/>
            </a:prstGeom>
            <a:solidFill>
              <a:srgbClr val="EA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二等辺三角形 142"/>
            <p:cNvSpPr/>
            <p:nvPr/>
          </p:nvSpPr>
          <p:spPr>
            <a:xfrm rot="5400000" flipH="1">
              <a:off x="7706588" y="6854206"/>
              <a:ext cx="342645" cy="510590"/>
            </a:xfrm>
            <a:prstGeom prst="triangle">
              <a:avLst>
                <a:gd name="adj" fmla="val 100000"/>
              </a:avLst>
            </a:prstGeom>
            <a:solidFill>
              <a:srgbClr val="2E5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4" name="テキスト ボックス 143"/>
          <p:cNvSpPr txBox="1"/>
          <p:nvPr/>
        </p:nvSpPr>
        <p:spPr>
          <a:xfrm>
            <a:off x="567175" y="8544697"/>
            <a:ext cx="90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spc="300" dirty="0">
                <a:solidFill>
                  <a:srgbClr val="2E503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特選麺</a:t>
            </a:r>
            <a:endParaRPr lang="en-US" altLang="ja-JP" sz="1200" b="1" spc="300" dirty="0" smtClean="0">
              <a:solidFill>
                <a:srgbClr val="2E503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657430" y="5876343"/>
            <a:ext cx="306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n w="38100">
                  <a:solidFill>
                    <a:srgbClr val="C2A80E"/>
                  </a:solidFill>
                </a:ln>
                <a:solidFill>
                  <a:srgbClr val="C2A80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新食感</a:t>
            </a:r>
            <a:r>
              <a:rPr lang="ja-JP" altLang="en-US" sz="1200" b="1" dirty="0">
                <a:ln w="38100">
                  <a:solidFill>
                    <a:srgbClr val="C2A80E"/>
                  </a:solidFill>
                </a:ln>
                <a:solidFill>
                  <a:srgbClr val="C2A80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！砕いて</a:t>
            </a:r>
            <a:r>
              <a:rPr lang="ja-JP" altLang="en-US" sz="1200" b="1" dirty="0" smtClean="0">
                <a:ln w="38100">
                  <a:solidFill>
                    <a:srgbClr val="C2A80E"/>
                  </a:solidFill>
                </a:ln>
                <a:solidFill>
                  <a:srgbClr val="C2A80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楽しい</a:t>
            </a:r>
            <a:endParaRPr lang="en-US" altLang="ja-JP" sz="1200" b="1" dirty="0" smtClean="0">
              <a:ln w="38100">
                <a:solidFill>
                  <a:srgbClr val="C2A80E"/>
                </a:solidFill>
              </a:ln>
              <a:solidFill>
                <a:srgbClr val="C2A80E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4656775" y="6367154"/>
            <a:ext cx="22280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食欲そそるキムチの香り。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揚げた韓国春雨を砕いてさっくり軽い新食感。ザクザク砕いて、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五感で頂く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新しい美味しさ。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4665544" y="6044339"/>
            <a:ext cx="30683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dirty="0" smtClean="0">
                <a:ln w="57150">
                  <a:solidFill>
                    <a:srgbClr val="2E503D"/>
                  </a:solidFill>
                </a:ln>
                <a:solidFill>
                  <a:srgbClr val="2E503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野菜</a:t>
            </a:r>
            <a:r>
              <a:rPr lang="ja-JP" altLang="en-US" sz="1700" b="1" dirty="0">
                <a:ln w="57150">
                  <a:solidFill>
                    <a:srgbClr val="2E503D"/>
                  </a:solidFill>
                </a:ln>
                <a:solidFill>
                  <a:srgbClr val="2E503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たっぷりキムチ炒め</a:t>
            </a:r>
            <a:endParaRPr lang="en-US" altLang="ja-JP" sz="1700" b="1" dirty="0" smtClean="0">
              <a:ln w="57150">
                <a:solidFill>
                  <a:srgbClr val="2E503D"/>
                </a:solidFill>
              </a:ln>
              <a:solidFill>
                <a:srgbClr val="2E503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5" name="グループ化 154"/>
          <p:cNvGrpSpPr/>
          <p:nvPr/>
        </p:nvGrpSpPr>
        <p:grpSpPr>
          <a:xfrm>
            <a:off x="4706524" y="5633019"/>
            <a:ext cx="969105" cy="279905"/>
            <a:chOff x="7622616" y="6935069"/>
            <a:chExt cx="969105" cy="342645"/>
          </a:xfrm>
          <a:solidFill>
            <a:srgbClr val="06A881"/>
          </a:solidFill>
        </p:grpSpPr>
        <p:sp>
          <p:nvSpPr>
            <p:cNvPr id="156" name="正方形/長方形 155"/>
            <p:cNvSpPr/>
            <p:nvPr/>
          </p:nvSpPr>
          <p:spPr>
            <a:xfrm>
              <a:off x="7623927" y="6950132"/>
              <a:ext cx="967794" cy="309607"/>
            </a:xfrm>
            <a:prstGeom prst="rect">
              <a:avLst/>
            </a:prstGeom>
            <a:solidFill>
              <a:srgbClr val="EAB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二等辺三角形 156"/>
            <p:cNvSpPr/>
            <p:nvPr/>
          </p:nvSpPr>
          <p:spPr>
            <a:xfrm rot="5400000" flipH="1">
              <a:off x="7706588" y="6851097"/>
              <a:ext cx="342645" cy="510590"/>
            </a:xfrm>
            <a:prstGeom prst="triangle">
              <a:avLst>
                <a:gd name="adj" fmla="val 100000"/>
              </a:avLst>
            </a:prstGeom>
            <a:solidFill>
              <a:srgbClr val="2E5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8" name="テキスト ボックス 157"/>
          <p:cNvSpPr txBox="1"/>
          <p:nvPr/>
        </p:nvSpPr>
        <p:spPr>
          <a:xfrm>
            <a:off x="4938117" y="5649082"/>
            <a:ext cx="90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spc="300" dirty="0" smtClean="0">
                <a:solidFill>
                  <a:srgbClr val="2E503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ベジめし</a:t>
            </a:r>
            <a:endParaRPr lang="en-US" altLang="ja-JP" sz="1200" b="1" spc="300" dirty="0" smtClean="0">
              <a:solidFill>
                <a:srgbClr val="2E503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665898" y="6055834"/>
            <a:ext cx="30683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野菜</a:t>
            </a:r>
            <a:r>
              <a:rPr lang="ja-JP" altLang="en-US" sz="1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たっぷりキムチ炒め</a:t>
            </a:r>
            <a:endParaRPr lang="en-US" altLang="ja-JP" sz="17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4654236" y="5875047"/>
            <a:ext cx="3068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新食感</a:t>
            </a:r>
            <a:r>
              <a:rPr lang="ja-JP" altLang="en-US" sz="1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！砕いて</a:t>
            </a:r>
            <a:r>
              <a:rPr lang="ja-JP" altLang="en-US" sz="1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楽しい</a:t>
            </a:r>
            <a:endParaRPr lang="en-US" altLang="ja-JP" sz="12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70" name="図 16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4"/>
          <a:stretch/>
        </p:blipFill>
        <p:spPr>
          <a:xfrm>
            <a:off x="2477306" y="6825877"/>
            <a:ext cx="519899" cy="445373"/>
          </a:xfrm>
          <a:prstGeom prst="rect">
            <a:avLst/>
          </a:prstGeom>
        </p:spPr>
      </p:pic>
      <p:grpSp>
        <p:nvGrpSpPr>
          <p:cNvPr id="197" name="グループ化 196"/>
          <p:cNvGrpSpPr/>
          <p:nvPr/>
        </p:nvGrpSpPr>
        <p:grpSpPr>
          <a:xfrm rot="20932795">
            <a:off x="2473965" y="2413515"/>
            <a:ext cx="726106" cy="501552"/>
            <a:chOff x="-16096" y="3151526"/>
            <a:chExt cx="860508" cy="594389"/>
          </a:xfrm>
        </p:grpSpPr>
        <p:grpSp>
          <p:nvGrpSpPr>
            <p:cNvPr id="198" name="グループ化 197"/>
            <p:cNvGrpSpPr/>
            <p:nvPr/>
          </p:nvGrpSpPr>
          <p:grpSpPr>
            <a:xfrm>
              <a:off x="30398" y="3151526"/>
              <a:ext cx="814014" cy="519474"/>
              <a:chOff x="-4616284" y="2119679"/>
              <a:chExt cx="2867639" cy="1830022"/>
            </a:xfrm>
          </p:grpSpPr>
          <p:sp>
            <p:nvSpPr>
              <p:cNvPr id="210" name="角丸四角形 209"/>
              <p:cNvSpPr/>
              <p:nvPr/>
            </p:nvSpPr>
            <p:spPr>
              <a:xfrm>
                <a:off x="-2924939" y="2297457"/>
                <a:ext cx="579027" cy="52778"/>
              </a:xfrm>
              <a:prstGeom prst="roundRect">
                <a:avLst/>
              </a:prstGeom>
              <a:solidFill>
                <a:srgbClr val="394E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1" name="図 210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5000" b="97500" l="0" r="96721">
                            <a14:foregroundMark x1="37705" y1="82500" x2="37705" y2="82500"/>
                            <a14:foregroundMark x1="55738" y1="82500" x2="55738" y2="82500"/>
                            <a14:foregroundMark x1="80328" y1="82500" x2="80328" y2="82500"/>
                            <a14:backgroundMark x1="1639" y1="25000" x2="1639" y2="25000"/>
                            <a14:backgroundMark x1="93443" y1="10000" x2="93443" y2="10000"/>
                            <a14:backgroundMark x1="98361" y1="92500" x2="98361" y2="92500"/>
                            <a14:backgroundMark x1="1639" y1="92500" x2="1639" y2="92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2857"/>
              <a:stretch/>
            </p:blipFill>
            <p:spPr>
              <a:xfrm>
                <a:off x="-4616284" y="2119679"/>
                <a:ext cx="2867639" cy="1830022"/>
              </a:xfrm>
              <a:prstGeom prst="rect">
                <a:avLst/>
              </a:prstGeom>
            </p:spPr>
          </p:pic>
        </p:grpSp>
        <p:pic>
          <p:nvPicPr>
            <p:cNvPr id="206" name="Picture 2" descr="サッカーボールのイラスト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6096" y="3580787"/>
              <a:ext cx="165128" cy="16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3" name="図 21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7847" l="12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705">
            <a:off x="216596" y="3563925"/>
            <a:ext cx="2695293" cy="2185339"/>
          </a:xfrm>
          <a:prstGeom prst="rect">
            <a:avLst/>
          </a:prstGeom>
        </p:spPr>
      </p:pic>
      <p:sp>
        <p:nvSpPr>
          <p:cNvPr id="214" name="テキスト ボックス 213"/>
          <p:cNvSpPr txBox="1"/>
          <p:nvPr/>
        </p:nvSpPr>
        <p:spPr>
          <a:xfrm>
            <a:off x="552097" y="4243791"/>
            <a:ext cx="305039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600" b="1" spc="-150" dirty="0" smtClean="0">
                <a:ln w="762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メキシカンチリコンカン</a:t>
            </a:r>
            <a:endParaRPr lang="en-US" altLang="ja-JP" sz="1600" b="1" spc="-150" dirty="0" smtClean="0">
              <a:ln w="7620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b="1" spc="600" dirty="0" smtClean="0">
                <a:ln w="762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ペッパーライス</a:t>
            </a:r>
            <a:endParaRPr lang="en-US" altLang="ja-JP" sz="1600" b="1" spc="600" dirty="0" smtClean="0">
              <a:ln w="7620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550205" y="4242656"/>
            <a:ext cx="305039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ja-JP" altLang="en-US" sz="1600" b="1" spc="-150" dirty="0" smtClean="0">
                <a:solidFill>
                  <a:srgbClr val="20413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メキシカンチリコンカン</a:t>
            </a:r>
            <a:endParaRPr lang="en-US" altLang="ja-JP" sz="1600" b="1" spc="-150" dirty="0" smtClean="0">
              <a:solidFill>
                <a:srgbClr val="20413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80000"/>
              </a:lnSpc>
            </a:pPr>
            <a:r>
              <a:rPr lang="ja-JP" altLang="en-US" sz="1600" b="1" spc="600" dirty="0" smtClean="0">
                <a:solidFill>
                  <a:srgbClr val="20413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ペッパーライス</a:t>
            </a:r>
            <a:endParaRPr lang="en-US" altLang="ja-JP" sz="1600" b="1" spc="600" dirty="0" smtClean="0">
              <a:solidFill>
                <a:srgbClr val="20413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216" name="グループ化 215"/>
          <p:cNvGrpSpPr/>
          <p:nvPr/>
        </p:nvGrpSpPr>
        <p:grpSpPr>
          <a:xfrm>
            <a:off x="274621" y="2477716"/>
            <a:ext cx="426050" cy="523365"/>
            <a:chOff x="6922256" y="4065650"/>
            <a:chExt cx="426050" cy="523365"/>
          </a:xfrm>
        </p:grpSpPr>
        <p:sp>
          <p:nvSpPr>
            <p:cNvPr id="217" name="角丸四角形 216"/>
            <p:cNvSpPr/>
            <p:nvPr/>
          </p:nvSpPr>
          <p:spPr>
            <a:xfrm rot="2199113">
              <a:off x="7002003" y="4065650"/>
              <a:ext cx="336454" cy="45201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8" name="図 217"/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2088" b="89011" l="44037" r="96330">
                          <a14:foregroundMark x1="62385" y1="63736" x2="62385" y2="637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6" t="17516" r="5984" b="19856"/>
            <a:stretch/>
          </p:blipFill>
          <p:spPr>
            <a:xfrm>
              <a:off x="6922256" y="4088296"/>
              <a:ext cx="426050" cy="500719"/>
            </a:xfrm>
            <a:prstGeom prst="rect">
              <a:avLst/>
            </a:prstGeom>
          </p:spPr>
        </p:pic>
      </p:grpSp>
      <p:sp>
        <p:nvSpPr>
          <p:cNvPr id="219" name="テキスト ボックス 218"/>
          <p:cNvSpPr txBox="1"/>
          <p:nvPr/>
        </p:nvSpPr>
        <p:spPr>
          <a:xfrm>
            <a:off x="561319" y="4759593"/>
            <a:ext cx="264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メキシコ料理のチリコンカンを</a:t>
            </a:r>
            <a:endParaRPr lang="en-US" altLang="ja-JP" sz="1000" b="1" dirty="0" smtClean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  <a:p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たっぷりとライスに混ぜながら</a:t>
            </a:r>
            <a:endParaRPr lang="en-US" altLang="ja-JP" sz="1000" b="1" dirty="0" smtClean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  <a:p>
            <a:r>
              <a:rPr lang="ja-JP" altLang="en-US" sz="1000" b="1" dirty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食べ進む</a:t>
            </a:r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と異国の香りが口いっぱいに</a:t>
            </a:r>
            <a:endParaRPr lang="en-US" altLang="ja-JP" sz="1000" b="1" dirty="0" smtClean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  <a:p>
            <a:r>
              <a:rPr lang="ja-JP" altLang="en-US" sz="1000" b="1" dirty="0" smtClean="0">
                <a:ln w="7620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広がります。</a:t>
            </a:r>
            <a:endParaRPr lang="ja-JP" altLang="en-US" sz="1000" b="1" dirty="0">
              <a:ln w="762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565059" y="4757721"/>
            <a:ext cx="264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solidFill>
                  <a:srgbClr val="2E503D"/>
                </a:solidFill>
              </a:rPr>
              <a:t>メキシコ料理のチリコンカンを</a:t>
            </a:r>
            <a:endParaRPr lang="en-US" altLang="ja-JP" sz="1000" b="1" dirty="0" smtClean="0">
              <a:solidFill>
                <a:srgbClr val="2E503D"/>
              </a:solidFill>
            </a:endParaRPr>
          </a:p>
          <a:p>
            <a:r>
              <a:rPr lang="ja-JP" altLang="en-US" sz="1000" b="1" dirty="0" smtClean="0">
                <a:solidFill>
                  <a:srgbClr val="2E503D"/>
                </a:solidFill>
              </a:rPr>
              <a:t>たっぷりとライスに混ぜながら</a:t>
            </a:r>
            <a:endParaRPr lang="en-US" altLang="ja-JP" sz="1000" b="1" dirty="0" smtClean="0">
              <a:solidFill>
                <a:srgbClr val="2E503D"/>
              </a:solidFill>
            </a:endParaRPr>
          </a:p>
          <a:p>
            <a:r>
              <a:rPr lang="ja-JP" altLang="en-US" sz="1000" b="1" dirty="0">
                <a:solidFill>
                  <a:srgbClr val="2E503D"/>
                </a:solidFill>
              </a:rPr>
              <a:t>食べ進む</a:t>
            </a:r>
            <a:r>
              <a:rPr lang="ja-JP" altLang="en-US" sz="1000" b="1" dirty="0" smtClean="0">
                <a:solidFill>
                  <a:srgbClr val="2E503D"/>
                </a:solidFill>
              </a:rPr>
              <a:t>と異国の香りが口いっぱいに</a:t>
            </a:r>
            <a:endParaRPr lang="en-US" altLang="ja-JP" sz="1000" b="1" dirty="0" smtClean="0">
              <a:solidFill>
                <a:srgbClr val="2E503D"/>
              </a:solidFill>
            </a:endParaRPr>
          </a:p>
          <a:p>
            <a:r>
              <a:rPr lang="ja-JP" altLang="en-US" sz="1000" b="1" dirty="0" smtClean="0">
                <a:solidFill>
                  <a:srgbClr val="2E503D"/>
                </a:solidFill>
              </a:rPr>
              <a:t>広がります。</a:t>
            </a:r>
            <a:endParaRPr lang="ja-JP" altLang="en-US" sz="1000" b="1" dirty="0">
              <a:solidFill>
                <a:srgbClr val="2E503D"/>
              </a:solidFill>
            </a:endParaRPr>
          </a:p>
        </p:txBody>
      </p:sp>
      <p:pic>
        <p:nvPicPr>
          <p:cNvPr id="222" name="図 221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597" b="94805" l="0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65" y="3808886"/>
            <a:ext cx="776100" cy="543270"/>
          </a:xfrm>
          <a:prstGeom prst="rect">
            <a:avLst/>
          </a:prstGeom>
        </p:spPr>
      </p:pic>
      <p:pic>
        <p:nvPicPr>
          <p:cNvPr id="223" name="図 222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56" b="99535" l="1695" r="100000">
                        <a14:foregroundMark x1="75424" y1="18605" x2="75424" y2="18605"/>
                        <a14:foregroundMark x1="60169" y1="21860" x2="60169" y2="21860"/>
                        <a14:foregroundMark x1="37288" y1="13488" x2="37288" y2="13488"/>
                        <a14:foregroundMark x1="53390" y1="12093" x2="53390" y2="12093"/>
                        <a14:foregroundMark x1="65254" y1="9302" x2="65254" y2="9302"/>
                        <a14:foregroundMark x1="48305" y1="26047" x2="48305" y2="2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41" y="2971048"/>
            <a:ext cx="602378" cy="1097553"/>
          </a:xfrm>
          <a:prstGeom prst="rect">
            <a:avLst/>
          </a:prstGeom>
        </p:spPr>
      </p:pic>
      <p:pic>
        <p:nvPicPr>
          <p:cNvPr id="224" name="Picture 2" descr="サッカーボールのイラスト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84" y="5041325"/>
            <a:ext cx="267263" cy="2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図 224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541" b="98378" l="862" r="100000">
                        <a14:foregroundMark x1="45690" y1="26486" x2="45690" y2="26486"/>
                        <a14:foregroundMark x1="51724" y1="22703" x2="51724" y2="22703"/>
                        <a14:foregroundMark x1="40517" y1="17297" x2="40517" y2="17297"/>
                        <a14:foregroundMark x1="40517" y1="10811" x2="40517" y2="10811"/>
                        <a14:foregroundMark x1="35345" y1="11892" x2="35345" y2="11892"/>
                        <a14:foregroundMark x1="27586" y1="12432" x2="27586" y2="12432"/>
                        <a14:foregroundMark x1="21552" y1="15135" x2="21552" y2="15135"/>
                        <a14:foregroundMark x1="23276" y1="18378" x2="23276" y2="18378"/>
                        <a14:foregroundMark x1="66379" y1="22162" x2="66379" y2="22162"/>
                        <a14:foregroundMark x1="56897" y1="9189" x2="56897" y2="9189"/>
                        <a14:foregroundMark x1="56897" y1="4324" x2="56897" y2="4324"/>
                        <a14:foregroundMark x1="75862" y1="55676" x2="75862" y2="55676"/>
                        <a14:foregroundMark x1="70690" y1="57297" x2="70690" y2="57297"/>
                        <a14:foregroundMark x1="65517" y1="58378" x2="65517" y2="58378"/>
                        <a14:foregroundMark x1="72414" y1="25946" x2="72414" y2="25946"/>
                        <a14:foregroundMark x1="50862" y1="10270" x2="50862" y2="10270"/>
                        <a14:foregroundMark x1="50000" y1="41081" x2="50000" y2="41081"/>
                        <a14:foregroundMark x1="56034" y1="25946" x2="56034" y2="2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306">
            <a:off x="3234045" y="4252801"/>
            <a:ext cx="525336" cy="837819"/>
          </a:xfrm>
          <a:prstGeom prst="rect">
            <a:avLst/>
          </a:prstGeom>
        </p:spPr>
      </p:pic>
      <p:pic>
        <p:nvPicPr>
          <p:cNvPr id="226" name="図 225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667" b="98889" l="4386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715">
            <a:off x="189826" y="3777671"/>
            <a:ext cx="445551" cy="703501"/>
          </a:xfrm>
          <a:prstGeom prst="rect">
            <a:avLst/>
          </a:prstGeom>
        </p:spPr>
      </p:pic>
      <p:pic>
        <p:nvPicPr>
          <p:cNvPr id="227" name="図 226"/>
          <p:cNvPicPr>
            <a:picLocks noChangeAspect="1"/>
          </p:cNvPicPr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9709" b="99029" l="10000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7125"/>
          <a:stretch/>
        </p:blipFill>
        <p:spPr>
          <a:xfrm rot="703939">
            <a:off x="3591589" y="2243599"/>
            <a:ext cx="534901" cy="523941"/>
          </a:xfrm>
          <a:prstGeom prst="rect">
            <a:avLst/>
          </a:prstGeom>
        </p:spPr>
      </p:pic>
      <p:sp>
        <p:nvSpPr>
          <p:cNvPr id="228" name="テキスト ボックス 227"/>
          <p:cNvSpPr txBox="1"/>
          <p:nvPr/>
        </p:nvSpPr>
        <p:spPr>
          <a:xfrm>
            <a:off x="1301433" y="7147131"/>
            <a:ext cx="125849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500" b="1" dirty="0">
                <a:solidFill>
                  <a:srgbClr val="8888A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日本唐揚げ</a:t>
            </a:r>
            <a:r>
              <a:rPr lang="ja-JP" altLang="en-US" sz="500" b="1" dirty="0" smtClean="0">
                <a:solidFill>
                  <a:srgbClr val="8888A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協会八木</a:t>
            </a:r>
            <a:r>
              <a:rPr lang="ja-JP" altLang="en-US" sz="500" b="1" dirty="0">
                <a:solidFill>
                  <a:srgbClr val="8888A0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専務監修</a:t>
            </a:r>
            <a:endParaRPr kumimoji="1" lang="ja-JP" altLang="en-US" sz="600" dirty="0">
              <a:solidFill>
                <a:srgbClr val="8888A0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120" name="正方形/長方形 46"/>
          <p:cNvSpPr>
            <a:spLocks noChangeArrowheads="1"/>
          </p:cNvSpPr>
          <p:nvPr/>
        </p:nvSpPr>
        <p:spPr bwMode="auto">
          <a:xfrm>
            <a:off x="4041559" y="9461013"/>
            <a:ext cx="1436557" cy="1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sz="5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5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ポスターはイメージです。</a:t>
            </a:r>
            <a:endParaRPr lang="en-US" altLang="ja-JP" sz="3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t="542" r="17018" b="14848"/>
          <a:stretch/>
        </p:blipFill>
        <p:spPr>
          <a:xfrm>
            <a:off x="1660276" y="5580193"/>
            <a:ext cx="1345670" cy="1259608"/>
          </a:xfrm>
          <a:prstGeom prst="rect">
            <a:avLst/>
          </a:prstGeom>
        </p:spPr>
      </p:pic>
      <p:sp>
        <p:nvSpPr>
          <p:cNvPr id="135" name="正方形/長方形 134"/>
          <p:cNvSpPr/>
          <p:nvPr/>
        </p:nvSpPr>
        <p:spPr>
          <a:xfrm>
            <a:off x="1551399" y="6662736"/>
            <a:ext cx="693069" cy="127686"/>
          </a:xfrm>
          <a:prstGeom prst="rect">
            <a:avLst/>
          </a:prstGeom>
          <a:solidFill>
            <a:srgbClr val="2E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正方形/長方形 136"/>
          <p:cNvSpPr/>
          <p:nvPr/>
        </p:nvSpPr>
        <p:spPr>
          <a:xfrm>
            <a:off x="1551399" y="6843995"/>
            <a:ext cx="918484" cy="139327"/>
          </a:xfrm>
          <a:prstGeom prst="rect">
            <a:avLst/>
          </a:prstGeom>
          <a:solidFill>
            <a:srgbClr val="2E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145"/>
          <p:cNvSpPr/>
          <p:nvPr/>
        </p:nvSpPr>
        <p:spPr>
          <a:xfrm>
            <a:off x="1532348" y="6289996"/>
            <a:ext cx="242086" cy="139327"/>
          </a:xfrm>
          <a:prstGeom prst="rect">
            <a:avLst/>
          </a:prstGeom>
          <a:solidFill>
            <a:srgbClr val="2E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05518" y="6225374"/>
            <a:ext cx="2888337" cy="97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全国の</a:t>
            </a: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調理師会メンバーが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かけて創り出した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「衣がさっくり」「冷めてもジューシー」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白いごはんがすすむ究極の唐揚げです。</a:t>
            </a:r>
            <a:endParaRPr lang="en-US" altLang="ja-JP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日本唐揚げ協会八木専務監修のお墨付き！</a:t>
            </a:r>
            <a:endParaRPr lang="en-US" altLang="ja-JP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1575793" y="5860758"/>
            <a:ext cx="242086" cy="263010"/>
          </a:xfrm>
          <a:prstGeom prst="rect">
            <a:avLst/>
          </a:prstGeom>
          <a:solidFill>
            <a:srgbClr val="2E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角丸四角形 150"/>
          <p:cNvSpPr/>
          <p:nvPr/>
        </p:nvSpPr>
        <p:spPr>
          <a:xfrm>
            <a:off x="307971" y="5837783"/>
            <a:ext cx="569334" cy="27132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279548" y="5801185"/>
            <a:ext cx="649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調理師会</a:t>
            </a:r>
            <a:endParaRPr lang="en-US" altLang="ja-JP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オリジナル</a:t>
            </a:r>
            <a:endParaRPr lang="en-US" altLang="ja-JP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814131" y="5815851"/>
            <a:ext cx="156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極唐揚げ</a:t>
            </a:r>
            <a:endParaRPr lang="en-US" altLang="ja-JP" sz="1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804204" y="5753388"/>
            <a:ext cx="50330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lang="ja-JP" altLang="en-US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きわみ </a:t>
            </a:r>
            <a:r>
              <a:rPr lang="en-US" altLang="ja-JP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60357533"/>
      </p:ext>
    </p:extLst>
  </p:cSld>
  <p:clrMapOvr>
    <a:masterClrMapping/>
  </p:clrMapOvr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331</Words>
  <Application>Microsoft Office PowerPoint</Application>
  <PresentationFormat>A4 210 x 297 mm</PresentationFormat>
  <Paragraphs>73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HGP行書体</vt:lpstr>
      <vt:lpstr>HGS創英角ｺﾞｼｯｸUB</vt:lpstr>
      <vt:lpstr>Meiryo UI</vt:lpstr>
      <vt:lpstr>ＭＳ Ｐゴシック</vt:lpstr>
      <vt:lpstr>UD デジタル 教科書体 NP-B</vt:lpstr>
      <vt:lpstr>メイリオ</vt:lpstr>
      <vt:lpstr>游ゴシック Medium</vt:lpstr>
      <vt:lpstr>Arial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2026-03-31T03:59:18Z</dcterms:modified>
</cp:coreProperties>
</file>