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モトヤゴシック w Bold" panose="020B0600070205080204" charset="-128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モトヤゴシック w" panose="020B0600070205080204" charset="-128"/>
      <p:regular r:id="rId8"/>
    </p:embeddedFont>
    <p:embeddedFont>
      <p:font typeface="Rounded M+ Bold" panose="020B0600070205080204" charset="-128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2366" y="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74281" flipH="1">
            <a:off x="7142581" y="1024027"/>
            <a:ext cx="632521" cy="632521"/>
          </a:xfrm>
          <a:custGeom>
            <a:avLst/>
            <a:gdLst/>
            <a:ahLst/>
            <a:cxnLst/>
            <a:rect l="l" t="t" r="r" b="b"/>
            <a:pathLst>
              <a:path w="632521" h="632521">
                <a:moveTo>
                  <a:pt x="632521" y="0"/>
                </a:moveTo>
                <a:lnTo>
                  <a:pt x="0" y="0"/>
                </a:lnTo>
                <a:lnTo>
                  <a:pt x="0" y="632521"/>
                </a:lnTo>
                <a:lnTo>
                  <a:pt x="632521" y="632521"/>
                </a:lnTo>
                <a:lnTo>
                  <a:pt x="63252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97033" flipH="1">
            <a:off x="6489302" y="-119026"/>
            <a:ext cx="1068641" cy="1068641"/>
          </a:xfrm>
          <a:custGeom>
            <a:avLst/>
            <a:gdLst/>
            <a:ahLst/>
            <a:cxnLst/>
            <a:rect l="l" t="t" r="r" b="b"/>
            <a:pathLst>
              <a:path w="1068641" h="1068641">
                <a:moveTo>
                  <a:pt x="1068641" y="0"/>
                </a:moveTo>
                <a:lnTo>
                  <a:pt x="0" y="0"/>
                </a:lnTo>
                <a:lnTo>
                  <a:pt x="0" y="1068641"/>
                </a:lnTo>
                <a:lnTo>
                  <a:pt x="1068641" y="1068641"/>
                </a:lnTo>
                <a:lnTo>
                  <a:pt x="106864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616388">
            <a:off x="6913438" y="8835325"/>
            <a:ext cx="443889" cy="443889"/>
          </a:xfrm>
          <a:custGeom>
            <a:avLst/>
            <a:gdLst/>
            <a:ahLst/>
            <a:cxnLst/>
            <a:rect l="l" t="t" r="r" b="b"/>
            <a:pathLst>
              <a:path w="443889" h="443889">
                <a:moveTo>
                  <a:pt x="0" y="0"/>
                </a:moveTo>
                <a:lnTo>
                  <a:pt x="443889" y="0"/>
                </a:lnTo>
                <a:lnTo>
                  <a:pt x="443889" y="443888"/>
                </a:lnTo>
                <a:lnTo>
                  <a:pt x="0" y="44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102703">
            <a:off x="6901115" y="9421360"/>
            <a:ext cx="914201" cy="914201"/>
          </a:xfrm>
          <a:custGeom>
            <a:avLst/>
            <a:gdLst/>
            <a:ahLst/>
            <a:cxnLst/>
            <a:rect l="l" t="t" r="r" b="b"/>
            <a:pathLst>
              <a:path w="914201" h="914201">
                <a:moveTo>
                  <a:pt x="0" y="0"/>
                </a:moveTo>
                <a:lnTo>
                  <a:pt x="914201" y="0"/>
                </a:lnTo>
                <a:lnTo>
                  <a:pt x="914201" y="914201"/>
                </a:lnTo>
                <a:lnTo>
                  <a:pt x="0" y="9142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9493683">
            <a:off x="311827" y="6564544"/>
            <a:ext cx="356103" cy="356103"/>
          </a:xfrm>
          <a:custGeom>
            <a:avLst/>
            <a:gdLst/>
            <a:ahLst/>
            <a:cxnLst/>
            <a:rect l="l" t="t" r="r" b="b"/>
            <a:pathLst>
              <a:path w="356103" h="356103">
                <a:moveTo>
                  <a:pt x="0" y="0"/>
                </a:moveTo>
                <a:lnTo>
                  <a:pt x="356103" y="0"/>
                </a:lnTo>
                <a:lnTo>
                  <a:pt x="356103" y="356103"/>
                </a:lnTo>
                <a:lnTo>
                  <a:pt x="0" y="356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97352">
            <a:off x="-107451" y="5213823"/>
            <a:ext cx="986565" cy="986565"/>
          </a:xfrm>
          <a:custGeom>
            <a:avLst/>
            <a:gdLst/>
            <a:ahLst/>
            <a:cxnLst/>
            <a:rect l="l" t="t" r="r" b="b"/>
            <a:pathLst>
              <a:path w="986565" h="986565">
                <a:moveTo>
                  <a:pt x="0" y="0"/>
                </a:moveTo>
                <a:lnTo>
                  <a:pt x="986565" y="0"/>
                </a:lnTo>
                <a:lnTo>
                  <a:pt x="986565" y="986565"/>
                </a:lnTo>
                <a:lnTo>
                  <a:pt x="0" y="9865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497352">
            <a:off x="-63446" y="7350509"/>
            <a:ext cx="421120" cy="42112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3EE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149718">
            <a:off x="7413135" y="8584646"/>
            <a:ext cx="241861" cy="24186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3EE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710188">
            <a:off x="6026306" y="932228"/>
            <a:ext cx="228077" cy="228077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3EE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308100">
            <a:off x="6700657" y="1487987"/>
            <a:ext cx="301786" cy="30178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3EE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627202">
            <a:off x="1191724" y="5967102"/>
            <a:ext cx="184556" cy="184556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4E7FA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6000" y="555040"/>
            <a:ext cx="6048000" cy="1315035"/>
            <a:chOff x="0" y="0"/>
            <a:chExt cx="8064000" cy="1753380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8064000" cy="1512000"/>
              <a:chOff x="0" y="0"/>
              <a:chExt cx="2167467" cy="4064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167467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2167467" h="406400">
                    <a:moveTo>
                      <a:pt x="1964267" y="0"/>
                    </a:moveTo>
                    <a:cubicBezTo>
                      <a:pt x="2076491" y="0"/>
                      <a:pt x="2167467" y="90976"/>
                      <a:pt x="2167467" y="203200"/>
                    </a:cubicBezTo>
                    <a:cubicBezTo>
                      <a:pt x="2167467" y="315424"/>
                      <a:pt x="2076491" y="406400"/>
                      <a:pt x="1964267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A4E7FA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28575"/>
                <a:ext cx="2167467" cy="434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636908" y="89680"/>
              <a:ext cx="6681305" cy="1663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 spc="300" dirty="0" err="1">
                  <a:solidFill>
                    <a:srgbClr val="082C96"/>
                  </a:solidFill>
                  <a:latin typeface="モトヤゴシック w"/>
                  <a:ea typeface="モトヤゴシック w"/>
                  <a:cs typeface="モトヤゴシック w"/>
                  <a:sym typeface="モトヤゴシック w"/>
                </a:rPr>
                <a:t>夏のおすすめ</a:t>
              </a:r>
              <a:r>
                <a:rPr lang="en-US" sz="3000" spc="300" dirty="0">
                  <a:solidFill>
                    <a:srgbClr val="082C96"/>
                  </a:solidFill>
                  <a:latin typeface="モトヤゴシック w"/>
                  <a:ea typeface="モトヤゴシック w"/>
                  <a:cs typeface="モトヤゴシック w"/>
                  <a:sym typeface="モトヤゴシック w"/>
                </a:rPr>
                <a:t>！</a:t>
              </a:r>
            </a:p>
            <a:p>
              <a:pPr algn="ctr">
                <a:lnSpc>
                  <a:spcPts val="4200"/>
                </a:lnSpc>
              </a:pPr>
              <a:r>
                <a:rPr lang="en-US" sz="3000" spc="300" dirty="0" err="1">
                  <a:solidFill>
                    <a:srgbClr val="082C96"/>
                  </a:solidFill>
                  <a:latin typeface="モトヤゴシック w"/>
                  <a:ea typeface="モトヤゴシック w"/>
                  <a:cs typeface="モトヤゴシック w"/>
                  <a:sym typeface="モトヤゴシック w"/>
                </a:rPr>
                <a:t>御社だけの特別なご提案</a:t>
              </a:r>
              <a:endParaRPr lang="en-US" sz="3000" spc="300" dirty="0">
                <a:solidFill>
                  <a:srgbClr val="082C96"/>
                </a:solidFill>
                <a:latin typeface="モトヤゴシック w"/>
                <a:ea typeface="モトヤゴシック w"/>
                <a:cs typeface="モトヤゴシック w"/>
                <a:sym typeface="モトヤゴシック w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391447" y="4094701"/>
            <a:ext cx="3743935" cy="1326002"/>
            <a:chOff x="0" y="0"/>
            <a:chExt cx="1341742" cy="47520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341742" cy="475209"/>
            </a:xfrm>
            <a:custGeom>
              <a:avLst/>
              <a:gdLst/>
              <a:ahLst/>
              <a:cxnLst/>
              <a:rect l="l" t="t" r="r" b="b"/>
              <a:pathLst>
                <a:path w="1341742" h="475209">
                  <a:moveTo>
                    <a:pt x="24814" y="0"/>
                  </a:moveTo>
                  <a:lnTo>
                    <a:pt x="1316928" y="0"/>
                  </a:lnTo>
                  <a:cubicBezTo>
                    <a:pt x="1323509" y="0"/>
                    <a:pt x="1329820" y="2614"/>
                    <a:pt x="1334474" y="7268"/>
                  </a:cubicBezTo>
                  <a:cubicBezTo>
                    <a:pt x="1339127" y="11922"/>
                    <a:pt x="1341742" y="18233"/>
                    <a:pt x="1341742" y="24814"/>
                  </a:cubicBezTo>
                  <a:lnTo>
                    <a:pt x="1341742" y="450395"/>
                  </a:lnTo>
                  <a:cubicBezTo>
                    <a:pt x="1341742" y="456976"/>
                    <a:pt x="1339127" y="463288"/>
                    <a:pt x="1334474" y="467941"/>
                  </a:cubicBezTo>
                  <a:cubicBezTo>
                    <a:pt x="1329820" y="472595"/>
                    <a:pt x="1323509" y="475209"/>
                    <a:pt x="1316928" y="475209"/>
                  </a:cubicBezTo>
                  <a:lnTo>
                    <a:pt x="24814" y="475209"/>
                  </a:lnTo>
                  <a:cubicBezTo>
                    <a:pt x="18233" y="475209"/>
                    <a:pt x="11922" y="472595"/>
                    <a:pt x="7268" y="467941"/>
                  </a:cubicBezTo>
                  <a:cubicBezTo>
                    <a:pt x="2614" y="463288"/>
                    <a:pt x="0" y="456976"/>
                    <a:pt x="0" y="450395"/>
                  </a:cubicBezTo>
                  <a:lnTo>
                    <a:pt x="0" y="24814"/>
                  </a:lnTo>
                  <a:cubicBezTo>
                    <a:pt x="0" y="18233"/>
                    <a:pt x="2614" y="11922"/>
                    <a:pt x="7268" y="7268"/>
                  </a:cubicBezTo>
                  <a:cubicBezTo>
                    <a:pt x="11922" y="2614"/>
                    <a:pt x="18233" y="0"/>
                    <a:pt x="24814" y="0"/>
                  </a:cubicBezTo>
                  <a:close/>
                </a:path>
              </a:pathLst>
            </a:custGeom>
            <a:ln w="76200" cap="sq">
              <a:solidFill>
                <a:srgbClr val="A4E7FA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1341742" cy="50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 flipH="1">
            <a:off x="3525096" y="4340572"/>
            <a:ext cx="862673" cy="834259"/>
          </a:xfrm>
          <a:custGeom>
            <a:avLst/>
            <a:gdLst/>
            <a:ahLst/>
            <a:cxnLst/>
            <a:rect l="l" t="t" r="r" b="b"/>
            <a:pathLst>
              <a:path w="1150231" h="1112346">
                <a:moveTo>
                  <a:pt x="1150231" y="0"/>
                </a:moveTo>
                <a:lnTo>
                  <a:pt x="0" y="0"/>
                </a:lnTo>
                <a:lnTo>
                  <a:pt x="0" y="1112347"/>
                </a:lnTo>
                <a:lnTo>
                  <a:pt x="1150231" y="1112347"/>
                </a:lnTo>
                <a:lnTo>
                  <a:pt x="11502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28719" b="-11970"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4481657" y="4710077"/>
            <a:ext cx="2440740" cy="47625"/>
          </a:xfrm>
          <a:custGeom>
            <a:avLst/>
            <a:gdLst/>
            <a:ahLst/>
            <a:cxnLst/>
            <a:rect l="l" t="t" r="r" b="b"/>
            <a:pathLst>
              <a:path w="3254321" h="63500">
                <a:moveTo>
                  <a:pt x="0" y="0"/>
                </a:moveTo>
                <a:lnTo>
                  <a:pt x="3254321" y="0"/>
                </a:lnTo>
                <a:lnTo>
                  <a:pt x="3254321" y="63500"/>
                </a:lnTo>
                <a:lnTo>
                  <a:pt x="0" y="63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3181" r="-23896"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4387769" y="4224338"/>
            <a:ext cx="2534628" cy="393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 b="1" spc="249" dirty="0" err="1">
                <a:solidFill>
                  <a:srgbClr val="082C96"/>
                </a:solidFill>
                <a:latin typeface="モトヤゴシック w Bold"/>
                <a:ea typeface="モトヤゴシック w Bold"/>
                <a:cs typeface="モトヤゴシック w Bold"/>
                <a:sym typeface="モトヤゴシック w Bold"/>
              </a:rPr>
              <a:t>塩分・水分補給</a:t>
            </a:r>
            <a:endParaRPr lang="en-US" sz="2499" b="1" spc="249" dirty="0">
              <a:solidFill>
                <a:srgbClr val="082C96"/>
              </a:solidFill>
              <a:latin typeface="モトヤゴシック w Bold"/>
              <a:ea typeface="モトヤゴシック w Bold"/>
              <a:cs typeface="モトヤゴシック w Bold"/>
              <a:sym typeface="モトヤゴシック w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4434713" y="4813300"/>
            <a:ext cx="2534628" cy="34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9"/>
              </a:lnSpc>
            </a:pPr>
            <a:r>
              <a:rPr lang="en-US" sz="1499" spc="149">
                <a:solidFill>
                  <a:srgbClr val="000000"/>
                </a:solidFill>
                <a:latin typeface="モトヤゴシック w"/>
                <a:ea typeface="モトヤゴシック w"/>
                <a:cs typeface="モトヤゴシック w"/>
                <a:sym typeface="モトヤゴシック w"/>
              </a:rPr>
              <a:t>汗で失われる塩分と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434713" y="5063742"/>
            <a:ext cx="2534628" cy="34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9"/>
              </a:lnSpc>
            </a:pPr>
            <a:r>
              <a:rPr lang="en-US" sz="1499" spc="149" dirty="0" err="1">
                <a:solidFill>
                  <a:srgbClr val="000000"/>
                </a:solidFill>
                <a:latin typeface="モトヤゴシック w"/>
                <a:ea typeface="モトヤゴシック w"/>
                <a:cs typeface="モトヤゴシック w"/>
                <a:sym typeface="モトヤゴシック w"/>
              </a:rPr>
              <a:t>水分をしっかり補給</a:t>
            </a:r>
            <a:r>
              <a:rPr lang="en-US" sz="1499" spc="149" dirty="0">
                <a:solidFill>
                  <a:srgbClr val="000000"/>
                </a:solidFill>
                <a:latin typeface="モトヤゴシック w"/>
                <a:ea typeface="モトヤゴシック w"/>
                <a:cs typeface="モトヤゴシック w"/>
                <a:sym typeface="モトヤゴシック w"/>
              </a:rPr>
              <a:t>！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3391447" y="7111999"/>
            <a:ext cx="3743935" cy="1326002"/>
            <a:chOff x="0" y="0"/>
            <a:chExt cx="4991914" cy="1768003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4991914" cy="1768003"/>
              <a:chOff x="0" y="0"/>
              <a:chExt cx="1341742" cy="475209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341742" cy="475209"/>
              </a:xfrm>
              <a:custGeom>
                <a:avLst/>
                <a:gdLst/>
                <a:ahLst/>
                <a:cxnLst/>
                <a:rect l="l" t="t" r="r" b="b"/>
                <a:pathLst>
                  <a:path w="1341742" h="475209">
                    <a:moveTo>
                      <a:pt x="24814" y="0"/>
                    </a:moveTo>
                    <a:lnTo>
                      <a:pt x="1316928" y="0"/>
                    </a:lnTo>
                    <a:cubicBezTo>
                      <a:pt x="1323509" y="0"/>
                      <a:pt x="1329820" y="2614"/>
                      <a:pt x="1334474" y="7268"/>
                    </a:cubicBezTo>
                    <a:cubicBezTo>
                      <a:pt x="1339127" y="11922"/>
                      <a:pt x="1341742" y="18233"/>
                      <a:pt x="1341742" y="24814"/>
                    </a:cubicBezTo>
                    <a:lnTo>
                      <a:pt x="1341742" y="450395"/>
                    </a:lnTo>
                    <a:cubicBezTo>
                      <a:pt x="1341742" y="456976"/>
                      <a:pt x="1339127" y="463288"/>
                      <a:pt x="1334474" y="467941"/>
                    </a:cubicBezTo>
                    <a:cubicBezTo>
                      <a:pt x="1329820" y="472595"/>
                      <a:pt x="1323509" y="475209"/>
                      <a:pt x="1316928" y="475209"/>
                    </a:cubicBezTo>
                    <a:lnTo>
                      <a:pt x="24814" y="475209"/>
                    </a:lnTo>
                    <a:cubicBezTo>
                      <a:pt x="18233" y="475209"/>
                      <a:pt x="11922" y="472595"/>
                      <a:pt x="7268" y="467941"/>
                    </a:cubicBezTo>
                    <a:cubicBezTo>
                      <a:pt x="2614" y="463288"/>
                      <a:pt x="0" y="456976"/>
                      <a:pt x="0" y="450395"/>
                    </a:cubicBezTo>
                    <a:lnTo>
                      <a:pt x="0" y="24814"/>
                    </a:lnTo>
                    <a:cubicBezTo>
                      <a:pt x="0" y="18233"/>
                      <a:pt x="2614" y="11922"/>
                      <a:pt x="7268" y="7268"/>
                    </a:cubicBezTo>
                    <a:cubicBezTo>
                      <a:pt x="11922" y="2614"/>
                      <a:pt x="18233" y="0"/>
                      <a:pt x="24814" y="0"/>
                    </a:cubicBezTo>
                    <a:close/>
                  </a:path>
                </a:pathLst>
              </a:custGeom>
              <a:ln w="76200" cap="sq">
                <a:solidFill>
                  <a:srgbClr val="A4E7FA"/>
                </a:solidFill>
                <a:prstDash val="solid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1341742" cy="5037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1453613" y="784693"/>
              <a:ext cx="3254321" cy="63500"/>
            </a:xfrm>
            <a:custGeom>
              <a:avLst/>
              <a:gdLst/>
              <a:ahLst/>
              <a:cxnLst/>
              <a:rect l="l" t="t" r="r" b="b"/>
              <a:pathLst>
                <a:path w="3254321" h="63500">
                  <a:moveTo>
                    <a:pt x="0" y="0"/>
                  </a:moveTo>
                  <a:lnTo>
                    <a:pt x="3254321" y="0"/>
                  </a:lnTo>
                  <a:lnTo>
                    <a:pt x="3254321" y="63500"/>
                  </a:lnTo>
                  <a:lnTo>
                    <a:pt x="0" y="6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 t="-3181" r="-23896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1328430" y="165103"/>
              <a:ext cx="3379504" cy="630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 spc="200" dirty="0" err="1">
                  <a:solidFill>
                    <a:srgbClr val="082C96"/>
                  </a:solidFill>
                  <a:latin typeface="モトヤゴシック w Bold"/>
                  <a:ea typeface="モトヤゴシック w Bold"/>
                  <a:cs typeface="モトヤゴシック w Bold"/>
                  <a:sym typeface="モトヤゴシック w Bold"/>
                </a:rPr>
                <a:t>発汗時の水分補給に</a:t>
              </a:r>
              <a:endParaRPr lang="en-US" sz="2000" b="1" spc="200" dirty="0">
                <a:solidFill>
                  <a:srgbClr val="082C96"/>
                </a:solidFill>
                <a:latin typeface="モトヤゴシック w Bold"/>
                <a:ea typeface="モトヤゴシック w Bold"/>
                <a:cs typeface="モトヤゴシック w Bold"/>
                <a:sym typeface="モトヤゴシック w Bold"/>
              </a:endParaRPr>
            </a:p>
          </p:txBody>
        </p:sp>
        <p:sp>
          <p:nvSpPr>
            <p:cNvPr id="43" name="Freeform 43"/>
            <p:cNvSpPr/>
            <p:nvPr/>
          </p:nvSpPr>
          <p:spPr>
            <a:xfrm>
              <a:off x="220669" y="262242"/>
              <a:ext cx="1170352" cy="1320567"/>
            </a:xfrm>
            <a:custGeom>
              <a:avLst/>
              <a:gdLst/>
              <a:ahLst/>
              <a:cxnLst/>
              <a:rect l="l" t="t" r="r" b="b"/>
              <a:pathLst>
                <a:path w="1170352" h="1320567">
                  <a:moveTo>
                    <a:pt x="0" y="0"/>
                  </a:moveTo>
                  <a:lnTo>
                    <a:pt x="1170352" y="0"/>
                  </a:lnTo>
                  <a:lnTo>
                    <a:pt x="1170352" y="1320567"/>
                  </a:lnTo>
                  <a:lnTo>
                    <a:pt x="0" y="1320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1391022" y="922320"/>
              <a:ext cx="3379504" cy="454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99"/>
                </a:lnSpc>
              </a:pPr>
              <a:r>
                <a:rPr lang="en-US" sz="1499" spc="149" dirty="0" err="1">
                  <a:solidFill>
                    <a:srgbClr val="000000"/>
                  </a:solidFill>
                  <a:latin typeface="モトヤゴシック w"/>
                  <a:ea typeface="モトヤゴシック w"/>
                  <a:cs typeface="モトヤゴシック w"/>
                  <a:sym typeface="モトヤゴシック w"/>
                </a:rPr>
                <a:t>スポーツやお仕事</a:t>
              </a:r>
              <a:r>
                <a:rPr lang="en-US" sz="1499" spc="149" dirty="0">
                  <a:solidFill>
                    <a:srgbClr val="000000"/>
                  </a:solidFill>
                  <a:latin typeface="モトヤゴシック w"/>
                  <a:ea typeface="モトヤゴシック w"/>
                  <a:cs typeface="モトヤゴシック w"/>
                  <a:sym typeface="モトヤゴシック w"/>
                </a:rPr>
                <a:t>、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391022" y="1256243"/>
              <a:ext cx="3379504" cy="454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99"/>
                </a:lnSpc>
              </a:pPr>
              <a:r>
                <a:rPr lang="en-US" sz="1499" spc="149" dirty="0" err="1">
                  <a:solidFill>
                    <a:srgbClr val="000000"/>
                  </a:solidFill>
                  <a:latin typeface="モトヤゴシック w"/>
                  <a:ea typeface="モトヤゴシック w"/>
                  <a:cs typeface="モトヤゴシック w"/>
                  <a:sym typeface="モトヤゴシック w"/>
                </a:rPr>
                <a:t>暑い日の水分補給に最適</a:t>
              </a:r>
              <a:r>
                <a:rPr lang="en-US" sz="1499" spc="149" dirty="0">
                  <a:solidFill>
                    <a:srgbClr val="000000"/>
                  </a:solidFill>
                  <a:latin typeface="モトヤゴシック w"/>
                  <a:ea typeface="モトヤゴシック w"/>
                  <a:cs typeface="モトヤゴシック w"/>
                  <a:sym typeface="モトヤゴシック w"/>
                </a:rPr>
                <a:t>！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391447" y="5603350"/>
            <a:ext cx="3743935" cy="1326002"/>
            <a:chOff x="0" y="0"/>
            <a:chExt cx="1341742" cy="47520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341742" cy="475209"/>
            </a:xfrm>
            <a:custGeom>
              <a:avLst/>
              <a:gdLst/>
              <a:ahLst/>
              <a:cxnLst/>
              <a:rect l="l" t="t" r="r" b="b"/>
              <a:pathLst>
                <a:path w="1341742" h="475209">
                  <a:moveTo>
                    <a:pt x="24814" y="0"/>
                  </a:moveTo>
                  <a:lnTo>
                    <a:pt x="1316928" y="0"/>
                  </a:lnTo>
                  <a:cubicBezTo>
                    <a:pt x="1323509" y="0"/>
                    <a:pt x="1329820" y="2614"/>
                    <a:pt x="1334474" y="7268"/>
                  </a:cubicBezTo>
                  <a:cubicBezTo>
                    <a:pt x="1339127" y="11922"/>
                    <a:pt x="1341742" y="18233"/>
                    <a:pt x="1341742" y="24814"/>
                  </a:cubicBezTo>
                  <a:lnTo>
                    <a:pt x="1341742" y="450395"/>
                  </a:lnTo>
                  <a:cubicBezTo>
                    <a:pt x="1341742" y="456976"/>
                    <a:pt x="1339127" y="463288"/>
                    <a:pt x="1334474" y="467941"/>
                  </a:cubicBezTo>
                  <a:cubicBezTo>
                    <a:pt x="1329820" y="472595"/>
                    <a:pt x="1323509" y="475209"/>
                    <a:pt x="1316928" y="475209"/>
                  </a:cubicBezTo>
                  <a:lnTo>
                    <a:pt x="24814" y="475209"/>
                  </a:lnTo>
                  <a:cubicBezTo>
                    <a:pt x="18233" y="475209"/>
                    <a:pt x="11922" y="472595"/>
                    <a:pt x="7268" y="467941"/>
                  </a:cubicBezTo>
                  <a:cubicBezTo>
                    <a:pt x="2614" y="463288"/>
                    <a:pt x="0" y="456976"/>
                    <a:pt x="0" y="450395"/>
                  </a:cubicBezTo>
                  <a:lnTo>
                    <a:pt x="0" y="24814"/>
                  </a:lnTo>
                  <a:cubicBezTo>
                    <a:pt x="0" y="18233"/>
                    <a:pt x="2614" y="11922"/>
                    <a:pt x="7268" y="7268"/>
                  </a:cubicBezTo>
                  <a:cubicBezTo>
                    <a:pt x="11922" y="2614"/>
                    <a:pt x="18233" y="0"/>
                    <a:pt x="24814" y="0"/>
                  </a:cubicBezTo>
                  <a:close/>
                </a:path>
              </a:pathLst>
            </a:custGeom>
            <a:ln w="76200" cap="sq">
              <a:solidFill>
                <a:srgbClr val="A4E7FA"/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-28575"/>
              <a:ext cx="1341742" cy="50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0" name="Freeform 50"/>
          <p:cNvSpPr/>
          <p:nvPr/>
        </p:nvSpPr>
        <p:spPr>
          <a:xfrm>
            <a:off x="4481657" y="6191870"/>
            <a:ext cx="2440740" cy="47625"/>
          </a:xfrm>
          <a:custGeom>
            <a:avLst/>
            <a:gdLst/>
            <a:ahLst/>
            <a:cxnLst/>
            <a:rect l="l" t="t" r="r" b="b"/>
            <a:pathLst>
              <a:path w="3254321" h="63500">
                <a:moveTo>
                  <a:pt x="0" y="0"/>
                </a:moveTo>
                <a:lnTo>
                  <a:pt x="3254321" y="0"/>
                </a:lnTo>
                <a:lnTo>
                  <a:pt x="3254321" y="63500"/>
                </a:lnTo>
                <a:lnTo>
                  <a:pt x="0" y="63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3181" r="-23896"/>
            </a:stretch>
          </a:blipFill>
        </p:spPr>
      </p:sp>
      <p:sp>
        <p:nvSpPr>
          <p:cNvPr id="51" name="TextBox 51"/>
          <p:cNvSpPr txBox="1"/>
          <p:nvPr/>
        </p:nvSpPr>
        <p:spPr>
          <a:xfrm>
            <a:off x="4387769" y="5672138"/>
            <a:ext cx="2534628" cy="393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 b="1" spc="249" dirty="0" err="1">
                <a:solidFill>
                  <a:srgbClr val="082C96"/>
                </a:solidFill>
                <a:latin typeface="モトヤゴシック w Bold"/>
                <a:ea typeface="モトヤゴシック w Bold"/>
                <a:cs typeface="モトヤゴシック w Bold"/>
                <a:sym typeface="モトヤゴシック w Bold"/>
              </a:rPr>
              <a:t>カロリーゼロ</a:t>
            </a:r>
            <a:endParaRPr lang="en-US" sz="2499" b="1" spc="249" dirty="0">
              <a:solidFill>
                <a:srgbClr val="082C96"/>
              </a:solidFill>
              <a:latin typeface="モトヤゴシック w Bold"/>
              <a:ea typeface="モトヤゴシック w Bold"/>
              <a:cs typeface="モトヤゴシック w Bold"/>
              <a:sym typeface="モトヤゴシック w Bold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4434713" y="6279739"/>
            <a:ext cx="2534628" cy="34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9"/>
              </a:lnSpc>
            </a:pPr>
            <a:r>
              <a:rPr lang="en-US" sz="1499" spc="149">
                <a:solidFill>
                  <a:srgbClr val="000000"/>
                </a:solidFill>
                <a:latin typeface="モトヤゴシック w"/>
                <a:ea typeface="モトヤゴシック w"/>
                <a:cs typeface="モトヤゴシック w"/>
                <a:sym typeface="モトヤゴシック w"/>
              </a:rPr>
              <a:t>カロリーゼロで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434713" y="6530181"/>
            <a:ext cx="2534628" cy="34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9"/>
              </a:lnSpc>
            </a:pPr>
            <a:r>
              <a:rPr lang="en-US" sz="1499" spc="149" dirty="0" err="1">
                <a:solidFill>
                  <a:srgbClr val="000000"/>
                </a:solidFill>
                <a:latin typeface="モトヤゴシック w"/>
                <a:ea typeface="モトヤゴシック w"/>
                <a:cs typeface="モトヤゴシック w"/>
                <a:sym typeface="モトヤゴシック w"/>
              </a:rPr>
              <a:t>すっきり飲みやすい</a:t>
            </a:r>
            <a:r>
              <a:rPr lang="en-US" sz="1499" spc="149" dirty="0">
                <a:solidFill>
                  <a:srgbClr val="000000"/>
                </a:solidFill>
                <a:latin typeface="モトヤゴシック w"/>
                <a:ea typeface="モトヤゴシック w"/>
                <a:cs typeface="モトヤゴシック w"/>
                <a:sym typeface="モトヤゴシック w"/>
              </a:rPr>
              <a:t>！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590617" y="6397054"/>
            <a:ext cx="622250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82C96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kcal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657887" y="5518705"/>
            <a:ext cx="487710" cy="1042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082C96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0</a:t>
            </a:r>
          </a:p>
        </p:txBody>
      </p:sp>
      <p:sp>
        <p:nvSpPr>
          <p:cNvPr id="57" name="Freeform 57"/>
          <p:cNvSpPr/>
          <p:nvPr/>
        </p:nvSpPr>
        <p:spPr>
          <a:xfrm>
            <a:off x="3366154" y="8966060"/>
            <a:ext cx="3743935" cy="1326002"/>
          </a:xfrm>
          <a:custGeom>
            <a:avLst/>
            <a:gdLst/>
            <a:ahLst/>
            <a:cxnLst/>
            <a:rect l="l" t="t" r="r" b="b"/>
            <a:pathLst>
              <a:path w="1341742" h="475209">
                <a:moveTo>
                  <a:pt x="24814" y="0"/>
                </a:moveTo>
                <a:lnTo>
                  <a:pt x="1316928" y="0"/>
                </a:lnTo>
                <a:cubicBezTo>
                  <a:pt x="1323509" y="0"/>
                  <a:pt x="1329820" y="2614"/>
                  <a:pt x="1334474" y="7268"/>
                </a:cubicBezTo>
                <a:cubicBezTo>
                  <a:pt x="1339127" y="11922"/>
                  <a:pt x="1341742" y="18233"/>
                  <a:pt x="1341742" y="24814"/>
                </a:cubicBezTo>
                <a:lnTo>
                  <a:pt x="1341742" y="450395"/>
                </a:lnTo>
                <a:cubicBezTo>
                  <a:pt x="1341742" y="456976"/>
                  <a:pt x="1339127" y="463288"/>
                  <a:pt x="1334474" y="467941"/>
                </a:cubicBezTo>
                <a:cubicBezTo>
                  <a:pt x="1329820" y="472595"/>
                  <a:pt x="1323509" y="475209"/>
                  <a:pt x="1316928" y="475209"/>
                </a:cubicBezTo>
                <a:lnTo>
                  <a:pt x="24814" y="475209"/>
                </a:lnTo>
                <a:cubicBezTo>
                  <a:pt x="18233" y="475209"/>
                  <a:pt x="11922" y="472595"/>
                  <a:pt x="7268" y="467941"/>
                </a:cubicBezTo>
                <a:cubicBezTo>
                  <a:pt x="2614" y="463288"/>
                  <a:pt x="0" y="456976"/>
                  <a:pt x="0" y="450395"/>
                </a:cubicBezTo>
                <a:lnTo>
                  <a:pt x="0" y="24814"/>
                </a:lnTo>
                <a:cubicBezTo>
                  <a:pt x="0" y="18233"/>
                  <a:pt x="2614" y="11922"/>
                  <a:pt x="7268" y="7268"/>
                </a:cubicBezTo>
                <a:cubicBezTo>
                  <a:pt x="11922" y="2614"/>
                  <a:pt x="18233" y="0"/>
                  <a:pt x="24814" y="0"/>
                </a:cubicBezTo>
                <a:close/>
              </a:path>
            </a:pathLst>
          </a:custGeom>
          <a:solidFill>
            <a:srgbClr val="FCFEFF"/>
          </a:solidFill>
          <a:ln w="76200" cap="sq">
            <a:solidFill>
              <a:srgbClr val="082C96"/>
            </a:solidFill>
            <a:prstDash val="solid"/>
            <a:miter/>
          </a:ln>
        </p:spPr>
      </p:sp>
      <p:sp>
        <p:nvSpPr>
          <p:cNvPr id="58" name="TextBox 58"/>
          <p:cNvSpPr txBox="1"/>
          <p:nvPr/>
        </p:nvSpPr>
        <p:spPr>
          <a:xfrm>
            <a:off x="3366154" y="8886326"/>
            <a:ext cx="3743935" cy="140573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1960"/>
              </a:lnSpc>
            </a:pPr>
            <a:endParaRPr/>
          </a:p>
        </p:txBody>
      </p:sp>
      <p:sp>
        <p:nvSpPr>
          <p:cNvPr id="59" name="Freeform 59"/>
          <p:cNvSpPr/>
          <p:nvPr/>
        </p:nvSpPr>
        <p:spPr>
          <a:xfrm>
            <a:off x="1384873" y="195586"/>
            <a:ext cx="2395127" cy="273729"/>
          </a:xfrm>
          <a:custGeom>
            <a:avLst/>
            <a:gdLst/>
            <a:ahLst/>
            <a:cxnLst/>
            <a:rect l="l" t="t" r="r" b="b"/>
            <a:pathLst>
              <a:path w="2395127" h="273729">
                <a:moveTo>
                  <a:pt x="0" y="0"/>
                </a:moveTo>
                <a:lnTo>
                  <a:pt x="2395127" y="0"/>
                </a:lnTo>
                <a:lnTo>
                  <a:pt x="2395127" y="273729"/>
                </a:lnTo>
                <a:lnTo>
                  <a:pt x="0" y="27372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3901743" y="112042"/>
            <a:ext cx="1663461" cy="440817"/>
          </a:xfrm>
          <a:custGeom>
            <a:avLst/>
            <a:gdLst/>
            <a:ahLst/>
            <a:cxnLst/>
            <a:rect l="l" t="t" r="r" b="b"/>
            <a:pathLst>
              <a:path w="1663461" h="440817">
                <a:moveTo>
                  <a:pt x="0" y="0"/>
                </a:moveTo>
                <a:lnTo>
                  <a:pt x="1663460" y="0"/>
                </a:lnTo>
                <a:lnTo>
                  <a:pt x="1663460" y="440817"/>
                </a:lnTo>
                <a:lnTo>
                  <a:pt x="0" y="4408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943423" y="3468561"/>
            <a:ext cx="2200579" cy="6823502"/>
          </a:xfrm>
          <a:custGeom>
            <a:avLst/>
            <a:gdLst/>
            <a:ahLst/>
            <a:cxnLst/>
            <a:rect l="l" t="t" r="r" b="b"/>
            <a:pathLst>
              <a:path w="2200579" h="6823502">
                <a:moveTo>
                  <a:pt x="0" y="0"/>
                </a:moveTo>
                <a:lnTo>
                  <a:pt x="2200579" y="0"/>
                </a:lnTo>
                <a:lnTo>
                  <a:pt x="2200579" y="6823501"/>
                </a:lnTo>
                <a:lnTo>
                  <a:pt x="0" y="68235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62" name="TextBox 62"/>
          <p:cNvSpPr txBox="1"/>
          <p:nvPr/>
        </p:nvSpPr>
        <p:spPr>
          <a:xfrm>
            <a:off x="786347" y="1720850"/>
            <a:ext cx="5987307" cy="13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spc="500" dirty="0" err="1">
                <a:solidFill>
                  <a:srgbClr val="082C96"/>
                </a:solidFill>
                <a:latin typeface="モトヤゴシック w"/>
                <a:ea typeface="モトヤゴシック w"/>
                <a:cs typeface="モトヤゴシック w"/>
                <a:sym typeface="モトヤゴシック w"/>
              </a:rPr>
              <a:t>熱中症対策に</a:t>
            </a:r>
            <a:r>
              <a:rPr lang="en-US" sz="5000" spc="500" dirty="0">
                <a:solidFill>
                  <a:srgbClr val="082C96"/>
                </a:solidFill>
                <a:latin typeface="モトヤゴシック w"/>
                <a:ea typeface="モトヤゴシック w"/>
                <a:cs typeface="モトヤゴシック w"/>
                <a:sym typeface="モトヤゴシック w"/>
              </a:rPr>
              <a:t>！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503978" y="2374900"/>
            <a:ext cx="6552045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spc="600" dirty="0">
                <a:solidFill>
                  <a:srgbClr val="082C96"/>
                </a:solidFill>
                <a:latin typeface="モトヤゴシック w Bold"/>
                <a:ea typeface="モトヤゴシック w Bold"/>
                <a:cs typeface="モトヤゴシック w Bold"/>
                <a:sym typeface="モトヤゴシック w Bold"/>
              </a:rPr>
              <a:t>DAKARA PRO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3556743" y="9042260"/>
            <a:ext cx="76200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082C96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￥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6172585" y="9789429"/>
            <a:ext cx="958465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82C96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(</a:t>
            </a:r>
            <a:r>
              <a:rPr lang="en-US" sz="2000" b="1" dirty="0" err="1">
                <a:solidFill>
                  <a:srgbClr val="082C96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税込</a:t>
            </a:r>
            <a:r>
              <a:rPr lang="en-US" sz="2000" b="1" dirty="0">
                <a:solidFill>
                  <a:srgbClr val="082C96"/>
                </a:solidFill>
                <a:latin typeface="Rounded M+ Bold"/>
                <a:ea typeface="Rounded M+ Bold"/>
                <a:cs typeface="Rounded M+ Bold"/>
                <a:sym typeface="Rounded M+ Bold"/>
              </a:rPr>
              <a:t>)</a:t>
            </a:r>
          </a:p>
        </p:txBody>
      </p:sp>
      <p:sp>
        <p:nvSpPr>
          <p:cNvPr id="66" name="正方形/長方形 65"/>
          <p:cNvSpPr/>
          <p:nvPr/>
        </p:nvSpPr>
        <p:spPr>
          <a:xfrm>
            <a:off x="-5289551" y="622300"/>
            <a:ext cx="4942933" cy="11759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※</a:t>
            </a:r>
            <a:r>
              <a:rPr lang="ja-JP" altLang="en-US" dirty="0">
                <a:solidFill>
                  <a:schemeClr val="tx1"/>
                </a:solidFill>
              </a:rPr>
              <a:t>掲示先に合わせて</a:t>
            </a:r>
            <a:r>
              <a:rPr lang="ja-JP" altLang="en-US" dirty="0" smtClean="0">
                <a:solidFill>
                  <a:schemeClr val="tx1"/>
                </a:solidFill>
              </a:rPr>
              <a:t>、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「</a:t>
            </a:r>
            <a:r>
              <a:rPr lang="ja-JP" altLang="en-US" dirty="0">
                <a:solidFill>
                  <a:schemeClr val="tx1"/>
                </a:solidFill>
              </a:rPr>
              <a:t>御社」を「御校</a:t>
            </a:r>
            <a:r>
              <a:rPr lang="ja-JP" altLang="en-US" dirty="0" smtClean="0">
                <a:solidFill>
                  <a:schemeClr val="tx1"/>
                </a:solidFill>
              </a:rPr>
              <a:t>」等</a:t>
            </a:r>
            <a:r>
              <a:rPr lang="ja-JP" altLang="en-US" dirty="0">
                <a:solidFill>
                  <a:schemeClr val="tx1"/>
                </a:solidFill>
              </a:rPr>
              <a:t>へ変更してご使用ください。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47</Words>
  <Application>Microsoft Office PowerPoint</Application>
  <PresentationFormat>ユーザー設定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モトヤゴシック w Bold</vt:lpstr>
      <vt:lpstr>Calibri</vt:lpstr>
      <vt:lpstr>モトヤゴシック w</vt:lpstr>
      <vt:lpstr>Rounded M+ Bold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水色　青　シンプル　水分補給　チラシ　A4</dc:title>
  <dc:creator>麻野 莉彩</dc:creator>
  <cp:lastModifiedBy>麻野 莉彩</cp:lastModifiedBy>
  <cp:revision>5</cp:revision>
  <dcterms:created xsi:type="dcterms:W3CDTF">2006-08-16T00:00:00Z</dcterms:created>
  <dcterms:modified xsi:type="dcterms:W3CDTF">2026-06-08T07:40:22Z</dcterms:modified>
  <dc:identifier>DAHLqGSrpc0</dc:identifier>
</cp:coreProperties>
</file>