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72" r:id="rId2"/>
  </p:sldIdLst>
  <p:sldSz cx="6858000" cy="9906000" type="A4"/>
  <p:notesSz cx="6735763" cy="9866313"/>
  <p:defaultTextStyle>
    <a:defPPr>
      <a:defRPr lang="ja-JP"/>
    </a:defPPr>
    <a:lvl1pPr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496" indent="-309436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502" indent="-619384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507" indent="-929331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514" indent="-1239278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735295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882353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1029412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1176471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473"/>
    <a:srgbClr val="FFF2CC"/>
    <a:srgbClr val="F90085"/>
    <a:srgbClr val="007A28"/>
    <a:srgbClr val="AECE1D"/>
    <a:srgbClr val="FCEA00"/>
    <a:srgbClr val="9DB88F"/>
    <a:srgbClr val="E6E6E6"/>
    <a:srgbClr val="B45162"/>
    <a:srgbClr val="719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0" autoAdjust="0"/>
    <p:restoredTop sz="94801" autoAdjust="0"/>
  </p:normalViewPr>
  <p:slideViewPr>
    <p:cSldViewPr snapToGrid="0">
      <p:cViewPr varScale="1">
        <p:scale>
          <a:sx n="87" d="100"/>
          <a:sy n="87" d="100"/>
        </p:scale>
        <p:origin x="2862" y="12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87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19356" cy="495525"/>
          </a:xfrm>
          <a:prstGeom prst="rect">
            <a:avLst/>
          </a:prstGeom>
        </p:spPr>
        <p:txBody>
          <a:bodyPr vert="horz" lIns="90677" tIns="45338" rIns="90677" bIns="45338" rtlCol="0"/>
          <a:lstStyle>
            <a:lvl1pPr algn="l" defTabSz="281775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6" y="6"/>
            <a:ext cx="2919356" cy="495525"/>
          </a:xfrm>
          <a:prstGeom prst="rect">
            <a:avLst/>
          </a:prstGeom>
        </p:spPr>
        <p:txBody>
          <a:bodyPr vert="horz" lIns="90677" tIns="45338" rIns="90677" bIns="45338" rtlCol="0"/>
          <a:lstStyle>
            <a:lvl1pPr algn="r" defTabSz="281775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CA139E-2583-4B26-A050-17747ADD8A08}" type="datetimeFigureOut">
              <a:rPr lang="ja-JP" altLang="en-US"/>
              <a:pPr>
                <a:defRPr/>
              </a:pPr>
              <a:t>2025/11/12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1900"/>
            <a:ext cx="23066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77" tIns="45338" rIns="90677" bIns="45338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9" y="4748521"/>
            <a:ext cx="5388609" cy="3885294"/>
          </a:xfrm>
          <a:prstGeom prst="rect">
            <a:avLst/>
          </a:prstGeom>
        </p:spPr>
        <p:txBody>
          <a:bodyPr vert="horz" lIns="90677" tIns="45338" rIns="90677" bIns="45338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0794"/>
            <a:ext cx="2919356" cy="495525"/>
          </a:xfrm>
          <a:prstGeom prst="rect">
            <a:avLst/>
          </a:prstGeom>
        </p:spPr>
        <p:txBody>
          <a:bodyPr vert="horz" lIns="90677" tIns="45338" rIns="90677" bIns="45338" rtlCol="0" anchor="b"/>
          <a:lstStyle>
            <a:lvl1pPr algn="l" defTabSz="281775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6" y="9370794"/>
            <a:ext cx="2919356" cy="495525"/>
          </a:xfrm>
          <a:prstGeom prst="rect">
            <a:avLst/>
          </a:prstGeom>
        </p:spPr>
        <p:txBody>
          <a:bodyPr vert="horz" lIns="90677" tIns="45338" rIns="90677" bIns="45338" rtlCol="0" anchor="b"/>
          <a:lstStyle>
            <a:lvl1pPr algn="r" defTabSz="281775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DF0DD7-F0C1-4171-8C83-683C50B84A6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357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1pPr>
    <a:lvl2pPr marL="456496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2pPr>
    <a:lvl3pPr marL="913502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3pPr>
    <a:lvl4pPr marL="1370507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4pPr>
    <a:lvl5pPr marL="1827514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5pPr>
    <a:lvl6pPr marL="2284931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6pPr>
    <a:lvl7pPr marL="2741918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7pPr>
    <a:lvl8pPr marL="3198903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8pPr>
    <a:lvl9pPr marL="3655889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4563" y="1231900"/>
            <a:ext cx="23066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F0DD7-F0C1-4171-8C83-683C50B84A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151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2pPr>
      <a:lvl3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3pPr>
      <a:lvl4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4pPr>
      <a:lvl5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5pPr>
      <a:lvl6pPr marL="4572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6pPr>
      <a:lvl7pPr marL="9144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7pPr>
      <a:lvl8pPr marL="13716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8pPr>
      <a:lvl9pPr marL="18288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541338" indent="-541338" algn="l" defTabSz="2166938" rtl="0" fontAlgn="base">
        <a:lnSpc>
          <a:spcPct val="90000"/>
        </a:lnSpc>
        <a:spcBef>
          <a:spcPts val="2375"/>
        </a:spcBef>
        <a:spcAft>
          <a:spcPct val="0"/>
        </a:spcAft>
        <a:buFont typeface="Arial" charset="0"/>
        <a:buChar char="•"/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56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9863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94125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6227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46322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30371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21442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4049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80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521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361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202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04296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88345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72394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9.jp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Freeform 2"/>
          <p:cNvSpPr/>
          <p:nvPr/>
        </p:nvSpPr>
        <p:spPr>
          <a:xfrm>
            <a:off x="8252" y="0"/>
            <a:ext cx="6841831" cy="5649308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22226" t="-1069" r="-22226" b="-1069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41" name="Freeform 2"/>
          <p:cNvSpPr/>
          <p:nvPr/>
        </p:nvSpPr>
        <p:spPr>
          <a:xfrm>
            <a:off x="8251" y="-382888"/>
            <a:ext cx="6841831" cy="5649308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 l="-22226" t="-1069" r="-22226" b="-1069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35" name="フローチャート: 処理 134"/>
          <p:cNvSpPr/>
          <p:nvPr/>
        </p:nvSpPr>
        <p:spPr>
          <a:xfrm>
            <a:off x="8642" y="5472676"/>
            <a:ext cx="6841441" cy="4440119"/>
          </a:xfrm>
          <a:prstGeom prst="flowChartProcess">
            <a:avLst/>
          </a:prstGeom>
          <a:solidFill>
            <a:srgbClr val="C7B4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正方形/長方形 189"/>
          <p:cNvSpPr/>
          <p:nvPr/>
        </p:nvSpPr>
        <p:spPr>
          <a:xfrm>
            <a:off x="3438015" y="5526384"/>
            <a:ext cx="3441752" cy="2049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4" name="正方形/長方形 273"/>
          <p:cNvSpPr/>
          <p:nvPr/>
        </p:nvSpPr>
        <p:spPr>
          <a:xfrm>
            <a:off x="301907" y="5839952"/>
            <a:ext cx="3166145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ウェルネスメニュー</a:t>
            </a:r>
            <a:endParaRPr lang="en-US" altLang="ja-JP" sz="1800" b="1" dirty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8" name="正方形/長方形 46"/>
          <p:cNvSpPr>
            <a:spLocks noChangeArrowheads="1"/>
          </p:cNvSpPr>
          <p:nvPr/>
        </p:nvSpPr>
        <p:spPr bwMode="auto">
          <a:xfrm>
            <a:off x="655090" y="9231554"/>
            <a:ext cx="2152180" cy="19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近江町コロッケ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493534" y="9127709"/>
            <a:ext cx="2780325" cy="440387"/>
          </a:xfrm>
          <a:prstGeom prst="roundRect">
            <a:avLst/>
          </a:prstGeom>
          <a:noFill/>
          <a:ln>
            <a:solidFill>
              <a:srgbClr val="9B6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角丸四角形 471"/>
          <p:cNvSpPr/>
          <p:nvPr/>
        </p:nvSpPr>
        <p:spPr>
          <a:xfrm>
            <a:off x="1105592" y="8852250"/>
            <a:ext cx="1381824" cy="190529"/>
          </a:xfrm>
          <a:prstGeom prst="roundRect">
            <a:avLst/>
          </a:prstGeom>
          <a:solidFill>
            <a:srgbClr val="9B643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3" name="テキスト ボックス 472"/>
          <p:cNvSpPr txBox="1"/>
          <p:nvPr/>
        </p:nvSpPr>
        <p:spPr>
          <a:xfrm>
            <a:off x="1131462" y="8818575"/>
            <a:ext cx="1305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今月のコロッケ</a:t>
            </a:r>
          </a:p>
        </p:txBody>
      </p:sp>
      <p:pic>
        <p:nvPicPr>
          <p:cNvPr id="474" name="図 4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635">
            <a:off x="2703371" y="8986107"/>
            <a:ext cx="457372" cy="4573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5" name="正方形/長方形 254"/>
          <p:cNvSpPr/>
          <p:nvPr/>
        </p:nvSpPr>
        <p:spPr>
          <a:xfrm>
            <a:off x="54747" y="5542275"/>
            <a:ext cx="3323539" cy="2634158"/>
          </a:xfrm>
          <a:prstGeom prst="rect">
            <a:avLst/>
          </a:prstGeom>
          <a:solidFill>
            <a:srgbClr val="C7B473"/>
          </a:soli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5" name="正方形/長方形 424"/>
          <p:cNvSpPr/>
          <p:nvPr/>
        </p:nvSpPr>
        <p:spPr>
          <a:xfrm>
            <a:off x="3443284" y="7634319"/>
            <a:ext cx="3323539" cy="195747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0" name="正方形/長方形 429"/>
          <p:cNvSpPr/>
          <p:nvPr/>
        </p:nvSpPr>
        <p:spPr>
          <a:xfrm>
            <a:off x="4150178" y="7629803"/>
            <a:ext cx="2106993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特選麺</a:t>
            </a:r>
            <a:endParaRPr lang="en-US" altLang="ja-JP" sz="1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31" name="直線コネクタ 430"/>
          <p:cNvCxnSpPr/>
          <p:nvPr/>
        </p:nvCxnSpPr>
        <p:spPr>
          <a:xfrm>
            <a:off x="4175159" y="8018946"/>
            <a:ext cx="2288417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" name="角丸四角形 555"/>
          <p:cNvSpPr/>
          <p:nvPr/>
        </p:nvSpPr>
        <p:spPr>
          <a:xfrm>
            <a:off x="222165" y="1292030"/>
            <a:ext cx="6348394" cy="7449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73" name="正方形/長方形 572"/>
          <p:cNvSpPr/>
          <p:nvPr/>
        </p:nvSpPr>
        <p:spPr>
          <a:xfrm>
            <a:off x="2050990" y="965775"/>
            <a:ext cx="2786867" cy="161965"/>
          </a:xfrm>
          <a:prstGeom prst="rect">
            <a:avLst/>
          </a:prstGeom>
          <a:solidFill>
            <a:srgbClr val="FCEA00"/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050" b="1" dirty="0">
                <a:solidFill>
                  <a:srgbClr val="007A2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マンスリーフェア</a:t>
            </a:r>
          </a:p>
        </p:txBody>
      </p:sp>
      <p:sp>
        <p:nvSpPr>
          <p:cNvPr id="601" name="正方形/長方形 600"/>
          <p:cNvSpPr/>
          <p:nvPr/>
        </p:nvSpPr>
        <p:spPr>
          <a:xfrm>
            <a:off x="860764" y="327734"/>
            <a:ext cx="3090228" cy="6534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ja-JP" altLang="en-US" sz="4400" dirty="0" smtClean="0">
                <a:solidFill>
                  <a:srgbClr val="007A28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北陸応援</a:t>
            </a:r>
            <a:endParaRPr lang="ja-JP" altLang="en-US" sz="4400" dirty="0">
              <a:solidFill>
                <a:srgbClr val="007A28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602" name="正方形/長方形 601"/>
          <p:cNvSpPr/>
          <p:nvPr/>
        </p:nvSpPr>
        <p:spPr>
          <a:xfrm>
            <a:off x="1123903" y="-67396"/>
            <a:ext cx="46599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AECE1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Fair Menu</a:t>
            </a:r>
            <a:r>
              <a:rPr lang="ja-JP" altLang="en-US" sz="3200" b="1" dirty="0" smtClean="0">
                <a:solidFill>
                  <a:srgbClr val="AECE1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200" b="1" dirty="0" smtClean="0">
                <a:solidFill>
                  <a:srgbClr val="AECE1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2026.01</a:t>
            </a:r>
            <a:endParaRPr lang="en-US" altLang="ja-JP" sz="3200" b="1" dirty="0">
              <a:solidFill>
                <a:srgbClr val="AECE1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25" name="図 6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04" y="9642096"/>
            <a:ext cx="869021" cy="2298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0" b="98451" l="4250" r="96500">
                        <a14:foregroundMark x1="49375" y1="89673" x2="49375" y2="89673"/>
                        <a14:foregroundMark x1="30125" y1="84165" x2="30125" y2="84165"/>
                        <a14:foregroundMark x1="17750" y1="74182" x2="17750" y2="74182"/>
                        <a14:foregroundMark x1="10375" y1="63167" x2="10375" y2="63167"/>
                        <a14:foregroundMark x1="77625" y1="81411" x2="77625" y2="81411"/>
                        <a14:foregroundMark x1="85875" y1="72633" x2="85875" y2="72633"/>
                        <a14:foregroundMark x1="89125" y1="68503" x2="89125" y2="68503"/>
                        <a14:foregroundMark x1="91625" y1="63339" x2="91625" y2="63339"/>
                        <a14:foregroundMark x1="70000" y1="87608" x2="70000" y2="87608"/>
                        <a14:foregroundMark x1="62000" y1="91910" x2="62000" y2="91910"/>
                        <a14:foregroundMark x1="57625" y1="94836" x2="57625" y2="94836"/>
                        <a14:foregroundMark x1="48000" y1="94664" x2="48000" y2="94664"/>
                        <a14:foregroundMark x1="39750" y1="92943" x2="39750" y2="92943"/>
                        <a14:foregroundMark x1="32125" y1="87263" x2="32125" y2="87263"/>
                        <a14:foregroundMark x1="28000" y1="84854" x2="25500" y2="83993"/>
                        <a14:foregroundMark x1="24125" y1="82616" x2="24125" y2="82616"/>
                        <a14:foregroundMark x1="7000" y1="50602" x2="7000" y2="50602"/>
                        <a14:foregroundMark x1="8000" y1="54561" x2="8000" y2="54561"/>
                        <a14:foregroundMark x1="33875" y1="88468" x2="33875" y2="88468"/>
                        <a14:foregroundMark x1="37125" y1="90878" x2="37125" y2="90878"/>
                        <a14:foregroundMark x1="34000" y1="89501" x2="34000" y2="89501"/>
                        <a14:foregroundMark x1="29375" y1="86747" x2="29375" y2="86747"/>
                        <a14:foregroundMark x1="31250" y1="89157" x2="31250" y2="89157"/>
                        <a14:foregroundMark x1="37000" y1="92599" x2="37000" y2="92599"/>
                        <a14:foregroundMark x1="34875" y1="91222" x2="34875" y2="91222"/>
                        <a14:foregroundMark x1="32750" y1="90706" x2="32750" y2="90706"/>
                        <a14:foregroundMark x1="66500" y1="90706" x2="66500" y2="90706"/>
                        <a14:foregroundMark x1="73000" y1="86747" x2="73000" y2="86747"/>
                        <a14:foregroundMark x1="80625" y1="79346" x2="80625" y2="79346"/>
                        <a14:foregroundMark x1="84500" y1="74355" x2="84500" y2="74355"/>
                        <a14:foregroundMark x1="82875" y1="75731" x2="82875" y2="75731"/>
                        <a14:foregroundMark x1="82125" y1="77453" x2="82125" y2="77453"/>
                        <a14:foregroundMark x1="88000" y1="70396" x2="88000" y2="70396"/>
                        <a14:foregroundMark x1="83875" y1="76076" x2="83875" y2="76076"/>
                        <a14:foregroundMark x1="87125" y1="72461" x2="87125" y2="72461"/>
                        <a14:backgroundMark x1="30000" y1="95353" x2="30000" y2="95353"/>
                        <a14:backgroundMark x1="34875" y1="95697" x2="34875" y2="95697"/>
                        <a14:backgroundMark x1="42125" y1="97074" x2="42125" y2="97074"/>
                        <a14:backgroundMark x1="56875" y1="97418" x2="56875" y2="97418"/>
                        <a14:backgroundMark x1="45625" y1="97590" x2="45625" y2="97590"/>
                        <a14:backgroundMark x1="38125" y1="95697" x2="38125" y2="95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67" y="8078486"/>
            <a:ext cx="2066123" cy="1500522"/>
          </a:xfrm>
          <a:prstGeom prst="rect">
            <a:avLst/>
          </a:prstGeom>
        </p:spPr>
      </p:pic>
      <p:sp>
        <p:nvSpPr>
          <p:cNvPr id="655" name="TextBox 52"/>
          <p:cNvSpPr txBox="1"/>
          <p:nvPr/>
        </p:nvSpPr>
        <p:spPr>
          <a:xfrm>
            <a:off x="5137177" y="8877610"/>
            <a:ext cx="1533600" cy="50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Ｂ級グルメで有名な富山ブラックは真っ黒なスープと塩辛い味付けが特徴です。不動の人気ラーメンをご賞味ください。</a:t>
            </a:r>
            <a:endParaRPr lang="en-US" altLang="ja-JP" sz="7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656" name="テキスト ボックス 655"/>
          <p:cNvSpPr txBox="1"/>
          <p:nvPr/>
        </p:nvSpPr>
        <p:spPr>
          <a:xfrm>
            <a:off x="5047337" y="8260851"/>
            <a:ext cx="187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富山</a:t>
            </a:r>
            <a:endParaRPr lang="en-US" altLang="ja-JP" sz="18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ブラックラーメン</a:t>
            </a:r>
            <a:endParaRPr lang="ja-JP" altLang="en-US" sz="1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57" name="図 6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40" y="7534572"/>
            <a:ext cx="1026524" cy="910850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511442" y="480784"/>
            <a:ext cx="1308951" cy="1091466"/>
            <a:chOff x="768642" y="863669"/>
            <a:chExt cx="867843" cy="668026"/>
          </a:xfrm>
        </p:grpSpPr>
        <p:grpSp>
          <p:nvGrpSpPr>
            <p:cNvPr id="688" name="グループ化 687"/>
            <p:cNvGrpSpPr/>
            <p:nvPr/>
          </p:nvGrpSpPr>
          <p:grpSpPr>
            <a:xfrm rot="7652107">
              <a:off x="878413" y="753898"/>
              <a:ext cx="648301" cy="867843"/>
              <a:chOff x="-2292793" y="4824860"/>
              <a:chExt cx="738646" cy="988784"/>
            </a:xfrm>
            <a:solidFill>
              <a:srgbClr val="FCEA00"/>
            </a:solidFill>
          </p:grpSpPr>
          <p:sp>
            <p:nvSpPr>
              <p:cNvPr id="689" name="二等辺三角形 688"/>
              <p:cNvSpPr/>
              <p:nvPr/>
            </p:nvSpPr>
            <p:spPr>
              <a:xfrm>
                <a:off x="-2292791" y="4974779"/>
                <a:ext cx="738644" cy="7984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0" name="二等辺三角形 689"/>
              <p:cNvSpPr/>
              <p:nvPr/>
            </p:nvSpPr>
            <p:spPr>
              <a:xfrm rot="10800000">
                <a:off x="-2075495" y="4856958"/>
                <a:ext cx="304052" cy="2560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1" name="楕円 690"/>
              <p:cNvSpPr/>
              <p:nvPr/>
            </p:nvSpPr>
            <p:spPr>
              <a:xfrm>
                <a:off x="-2292793" y="5733688"/>
                <a:ext cx="738645" cy="799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2" name="楕円 691"/>
              <p:cNvSpPr/>
              <p:nvPr/>
            </p:nvSpPr>
            <p:spPr>
              <a:xfrm flipH="1">
                <a:off x="-2075498" y="4824860"/>
                <a:ext cx="304056" cy="799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5" name="グループ化 154"/>
            <p:cNvGrpSpPr/>
            <p:nvPr/>
          </p:nvGrpSpPr>
          <p:grpSpPr>
            <a:xfrm rot="7652107">
              <a:off x="916782" y="887920"/>
              <a:ext cx="550554" cy="736995"/>
              <a:chOff x="-2292793" y="4824860"/>
              <a:chExt cx="738646" cy="988784"/>
            </a:xfrm>
            <a:noFill/>
          </p:grpSpPr>
          <p:sp>
            <p:nvSpPr>
              <p:cNvPr id="156" name="二等辺三角形 155"/>
              <p:cNvSpPr/>
              <p:nvPr/>
            </p:nvSpPr>
            <p:spPr>
              <a:xfrm>
                <a:off x="-2292791" y="4974779"/>
                <a:ext cx="738644" cy="798496"/>
              </a:xfrm>
              <a:prstGeom prst="triangle">
                <a:avLst/>
              </a:prstGeom>
              <a:grpFill/>
              <a:ln w="6350">
                <a:solidFill>
                  <a:srgbClr val="007A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二等辺三角形 156"/>
              <p:cNvSpPr/>
              <p:nvPr/>
            </p:nvSpPr>
            <p:spPr>
              <a:xfrm rot="10800000">
                <a:off x="-2075495" y="4856958"/>
                <a:ext cx="304052" cy="256092"/>
              </a:xfrm>
              <a:prstGeom prst="triangle">
                <a:avLst/>
              </a:prstGeom>
              <a:grpFill/>
              <a:ln w="6350">
                <a:solidFill>
                  <a:srgbClr val="007A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楕円 157"/>
              <p:cNvSpPr/>
              <p:nvPr/>
            </p:nvSpPr>
            <p:spPr>
              <a:xfrm>
                <a:off x="-2292793" y="5733688"/>
                <a:ext cx="738645" cy="79956"/>
              </a:xfrm>
              <a:prstGeom prst="ellipse">
                <a:avLst/>
              </a:prstGeom>
              <a:grpFill/>
              <a:ln w="6350">
                <a:solidFill>
                  <a:srgbClr val="007A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楕円 158"/>
              <p:cNvSpPr/>
              <p:nvPr/>
            </p:nvSpPr>
            <p:spPr>
              <a:xfrm flipH="1">
                <a:off x="-2075498" y="4824860"/>
                <a:ext cx="304056" cy="79956"/>
              </a:xfrm>
              <a:prstGeom prst="ellipse">
                <a:avLst/>
              </a:prstGeom>
              <a:grpFill/>
              <a:ln w="6350">
                <a:solidFill>
                  <a:srgbClr val="007A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4" name="グループ化 23"/>
          <p:cNvGrpSpPr/>
          <p:nvPr/>
        </p:nvGrpSpPr>
        <p:grpSpPr>
          <a:xfrm rot="20700000">
            <a:off x="854125" y="1258662"/>
            <a:ext cx="651437" cy="501446"/>
            <a:chOff x="2063999" y="-1140372"/>
            <a:chExt cx="867843" cy="668026"/>
          </a:xfrm>
        </p:grpSpPr>
        <p:grpSp>
          <p:nvGrpSpPr>
            <p:cNvPr id="188" name="グループ化 187"/>
            <p:cNvGrpSpPr/>
            <p:nvPr/>
          </p:nvGrpSpPr>
          <p:grpSpPr>
            <a:xfrm rot="7652107">
              <a:off x="2173770" y="-1250143"/>
              <a:ext cx="648301" cy="867843"/>
              <a:chOff x="-2292793" y="4824860"/>
              <a:chExt cx="738646" cy="988784"/>
            </a:xfrm>
            <a:solidFill>
              <a:srgbClr val="F90085"/>
            </a:solidFill>
          </p:grpSpPr>
          <p:sp>
            <p:nvSpPr>
              <p:cNvPr id="189" name="二等辺三角形 188"/>
              <p:cNvSpPr/>
              <p:nvPr/>
            </p:nvSpPr>
            <p:spPr>
              <a:xfrm>
                <a:off x="-2292791" y="4974779"/>
                <a:ext cx="738644" cy="7984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二等辺三角形 190"/>
              <p:cNvSpPr/>
              <p:nvPr/>
            </p:nvSpPr>
            <p:spPr>
              <a:xfrm rot="10800000">
                <a:off x="-2075495" y="4856958"/>
                <a:ext cx="304052" cy="2560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楕円 191"/>
              <p:cNvSpPr/>
              <p:nvPr/>
            </p:nvSpPr>
            <p:spPr>
              <a:xfrm>
                <a:off x="-2292793" y="5733688"/>
                <a:ext cx="738645" cy="799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楕円 192"/>
              <p:cNvSpPr/>
              <p:nvPr/>
            </p:nvSpPr>
            <p:spPr>
              <a:xfrm flipH="1">
                <a:off x="-2075498" y="4824860"/>
                <a:ext cx="304056" cy="799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4" name="グループ化 193"/>
            <p:cNvGrpSpPr/>
            <p:nvPr/>
          </p:nvGrpSpPr>
          <p:grpSpPr>
            <a:xfrm rot="7652107">
              <a:off x="2212139" y="-1116121"/>
              <a:ext cx="550554" cy="736995"/>
              <a:chOff x="-2292793" y="4824860"/>
              <a:chExt cx="738646" cy="988784"/>
            </a:xfrm>
            <a:noFill/>
          </p:grpSpPr>
          <p:sp>
            <p:nvSpPr>
              <p:cNvPr id="195" name="二等辺三角形 194"/>
              <p:cNvSpPr/>
              <p:nvPr/>
            </p:nvSpPr>
            <p:spPr>
              <a:xfrm>
                <a:off x="-2292791" y="4974779"/>
                <a:ext cx="738644" cy="798496"/>
              </a:xfrm>
              <a:prstGeom prst="triangle">
                <a:avLst/>
              </a:prstGeom>
              <a:grpFill/>
              <a:ln w="6350">
                <a:solidFill>
                  <a:srgbClr val="FCE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二等辺三角形 195"/>
              <p:cNvSpPr/>
              <p:nvPr/>
            </p:nvSpPr>
            <p:spPr>
              <a:xfrm rot="10800000">
                <a:off x="-2075495" y="4856958"/>
                <a:ext cx="304052" cy="256092"/>
              </a:xfrm>
              <a:prstGeom prst="triangle">
                <a:avLst/>
              </a:prstGeom>
              <a:grpFill/>
              <a:ln w="6350">
                <a:solidFill>
                  <a:srgbClr val="FCE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楕円 196"/>
              <p:cNvSpPr/>
              <p:nvPr/>
            </p:nvSpPr>
            <p:spPr>
              <a:xfrm>
                <a:off x="-2292793" y="5733688"/>
                <a:ext cx="738645" cy="79956"/>
              </a:xfrm>
              <a:prstGeom prst="ellipse">
                <a:avLst/>
              </a:prstGeom>
              <a:grpFill/>
              <a:ln w="6350">
                <a:solidFill>
                  <a:srgbClr val="FCE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楕円 197"/>
              <p:cNvSpPr/>
              <p:nvPr/>
            </p:nvSpPr>
            <p:spPr>
              <a:xfrm flipH="1">
                <a:off x="-2075498" y="4824860"/>
                <a:ext cx="304056" cy="79956"/>
              </a:xfrm>
              <a:prstGeom prst="ellipse">
                <a:avLst/>
              </a:prstGeom>
              <a:grpFill/>
              <a:ln w="6350">
                <a:solidFill>
                  <a:srgbClr val="FCE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33" name="グループ化 232"/>
          <p:cNvGrpSpPr/>
          <p:nvPr/>
        </p:nvGrpSpPr>
        <p:grpSpPr>
          <a:xfrm flipH="1">
            <a:off x="5106539" y="326725"/>
            <a:ext cx="1200470" cy="924067"/>
            <a:chOff x="1976484" y="-1140373"/>
            <a:chExt cx="867843" cy="668026"/>
          </a:xfrm>
        </p:grpSpPr>
        <p:grpSp>
          <p:nvGrpSpPr>
            <p:cNvPr id="234" name="グループ化 233"/>
            <p:cNvGrpSpPr/>
            <p:nvPr/>
          </p:nvGrpSpPr>
          <p:grpSpPr>
            <a:xfrm rot="7652107">
              <a:off x="2086255" y="-1250144"/>
              <a:ext cx="648301" cy="867843"/>
              <a:chOff x="-2292793" y="4824860"/>
              <a:chExt cx="738646" cy="988784"/>
            </a:xfrm>
            <a:solidFill>
              <a:srgbClr val="AECE1D"/>
            </a:solidFill>
          </p:grpSpPr>
          <p:sp>
            <p:nvSpPr>
              <p:cNvPr id="240" name="二等辺三角形 239"/>
              <p:cNvSpPr/>
              <p:nvPr/>
            </p:nvSpPr>
            <p:spPr>
              <a:xfrm>
                <a:off x="-2292791" y="4974779"/>
                <a:ext cx="738644" cy="7984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二等辺三角形 240"/>
              <p:cNvSpPr/>
              <p:nvPr/>
            </p:nvSpPr>
            <p:spPr>
              <a:xfrm rot="10800000">
                <a:off x="-2075495" y="4856958"/>
                <a:ext cx="304052" cy="2560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楕円 241"/>
              <p:cNvSpPr/>
              <p:nvPr/>
            </p:nvSpPr>
            <p:spPr>
              <a:xfrm>
                <a:off x="-2292793" y="5733688"/>
                <a:ext cx="738645" cy="799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楕円 242"/>
              <p:cNvSpPr/>
              <p:nvPr/>
            </p:nvSpPr>
            <p:spPr>
              <a:xfrm flipH="1">
                <a:off x="-2075498" y="4824860"/>
                <a:ext cx="304056" cy="799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5" name="グループ化 234"/>
            <p:cNvGrpSpPr/>
            <p:nvPr/>
          </p:nvGrpSpPr>
          <p:grpSpPr>
            <a:xfrm rot="7652107">
              <a:off x="2124624" y="-1116122"/>
              <a:ext cx="550554" cy="736995"/>
              <a:chOff x="-2292793" y="4824860"/>
              <a:chExt cx="738646" cy="988784"/>
            </a:xfrm>
            <a:noFill/>
          </p:grpSpPr>
          <p:sp>
            <p:nvSpPr>
              <p:cNvPr id="236" name="二等辺三角形 235"/>
              <p:cNvSpPr/>
              <p:nvPr/>
            </p:nvSpPr>
            <p:spPr>
              <a:xfrm>
                <a:off x="-2292791" y="4974779"/>
                <a:ext cx="738644" cy="798496"/>
              </a:xfrm>
              <a:prstGeom prst="triangle">
                <a:avLst/>
              </a:prstGeom>
              <a:grpFill/>
              <a:ln w="6350">
                <a:solidFill>
                  <a:srgbClr val="F900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二等辺三角形 236"/>
              <p:cNvSpPr/>
              <p:nvPr/>
            </p:nvSpPr>
            <p:spPr>
              <a:xfrm rot="10800000">
                <a:off x="-2075495" y="4856958"/>
                <a:ext cx="304052" cy="256092"/>
              </a:xfrm>
              <a:prstGeom prst="triangle">
                <a:avLst/>
              </a:prstGeom>
              <a:grpFill/>
              <a:ln w="6350">
                <a:solidFill>
                  <a:srgbClr val="F900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楕円 237"/>
              <p:cNvSpPr/>
              <p:nvPr/>
            </p:nvSpPr>
            <p:spPr>
              <a:xfrm>
                <a:off x="-2292793" y="5733688"/>
                <a:ext cx="738645" cy="79956"/>
              </a:xfrm>
              <a:prstGeom prst="ellipse">
                <a:avLst/>
              </a:prstGeom>
              <a:grpFill/>
              <a:ln w="6350">
                <a:solidFill>
                  <a:srgbClr val="F900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楕円 238"/>
              <p:cNvSpPr/>
              <p:nvPr/>
            </p:nvSpPr>
            <p:spPr>
              <a:xfrm flipH="1">
                <a:off x="-2075498" y="4824860"/>
                <a:ext cx="304056" cy="79956"/>
              </a:xfrm>
              <a:prstGeom prst="ellipse">
                <a:avLst/>
              </a:prstGeom>
              <a:grpFill/>
              <a:ln w="6350">
                <a:solidFill>
                  <a:srgbClr val="F900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9" name="グループ化 28"/>
          <p:cNvGrpSpPr/>
          <p:nvPr/>
        </p:nvGrpSpPr>
        <p:grpSpPr>
          <a:xfrm>
            <a:off x="3926288" y="327734"/>
            <a:ext cx="1590774" cy="653479"/>
            <a:chOff x="3607867" y="270584"/>
            <a:chExt cx="1590774" cy="653479"/>
          </a:xfrm>
        </p:grpSpPr>
        <p:sp>
          <p:nvSpPr>
            <p:cNvPr id="268" name="正方形/長方形 267"/>
            <p:cNvSpPr/>
            <p:nvPr/>
          </p:nvSpPr>
          <p:spPr>
            <a:xfrm>
              <a:off x="3607867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4400" dirty="0" smtClean="0">
                  <a:solidFill>
                    <a:srgbClr val="007A28"/>
                  </a:solidFill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フ</a:t>
              </a:r>
              <a:endParaRPr lang="ja-JP" altLang="en-US" sz="4400" dirty="0">
                <a:solidFill>
                  <a:srgbClr val="007A28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  <p:sp>
          <p:nvSpPr>
            <p:cNvPr id="269" name="正方形/長方形 268"/>
            <p:cNvSpPr/>
            <p:nvPr/>
          </p:nvSpPr>
          <p:spPr>
            <a:xfrm>
              <a:off x="3958893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4400" dirty="0" smtClean="0">
                  <a:solidFill>
                    <a:srgbClr val="007A28"/>
                  </a:solidFill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ェ</a:t>
              </a:r>
              <a:endParaRPr lang="ja-JP" altLang="en-US" sz="4400" dirty="0">
                <a:solidFill>
                  <a:srgbClr val="007A28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  <p:sp>
          <p:nvSpPr>
            <p:cNvPr id="270" name="正方形/長方形 269"/>
            <p:cNvSpPr/>
            <p:nvPr/>
          </p:nvSpPr>
          <p:spPr>
            <a:xfrm>
              <a:off x="4320521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4400" dirty="0" smtClean="0">
                  <a:solidFill>
                    <a:srgbClr val="007A28"/>
                  </a:solidFill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ア</a:t>
              </a:r>
              <a:endParaRPr lang="ja-JP" altLang="en-US" sz="4400" dirty="0">
                <a:solidFill>
                  <a:srgbClr val="007A28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</p:grpSp>
      <p:grpSp>
        <p:nvGrpSpPr>
          <p:cNvPr id="246" name="グループ化 245"/>
          <p:cNvGrpSpPr/>
          <p:nvPr/>
        </p:nvGrpSpPr>
        <p:grpSpPr>
          <a:xfrm rot="1120028" flipH="1">
            <a:off x="5306585" y="1046726"/>
            <a:ext cx="645986" cy="538654"/>
            <a:chOff x="768642" y="863669"/>
            <a:chExt cx="867843" cy="668026"/>
          </a:xfrm>
        </p:grpSpPr>
        <p:grpSp>
          <p:nvGrpSpPr>
            <p:cNvPr id="247" name="グループ化 246"/>
            <p:cNvGrpSpPr/>
            <p:nvPr/>
          </p:nvGrpSpPr>
          <p:grpSpPr>
            <a:xfrm rot="7652107">
              <a:off x="878413" y="753898"/>
              <a:ext cx="648301" cy="867843"/>
              <a:chOff x="-2292793" y="4824860"/>
              <a:chExt cx="738646" cy="988784"/>
            </a:xfrm>
            <a:solidFill>
              <a:srgbClr val="FCEA00"/>
            </a:solidFill>
          </p:grpSpPr>
          <p:sp>
            <p:nvSpPr>
              <p:cNvPr id="253" name="二等辺三角形 252"/>
              <p:cNvSpPr/>
              <p:nvPr/>
            </p:nvSpPr>
            <p:spPr>
              <a:xfrm>
                <a:off x="-2292791" y="4974779"/>
                <a:ext cx="738644" cy="7984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二等辺三角形 253"/>
              <p:cNvSpPr/>
              <p:nvPr/>
            </p:nvSpPr>
            <p:spPr>
              <a:xfrm rot="10800000">
                <a:off x="-2075495" y="4856958"/>
                <a:ext cx="304052" cy="2560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楕円 274"/>
              <p:cNvSpPr/>
              <p:nvPr/>
            </p:nvSpPr>
            <p:spPr>
              <a:xfrm>
                <a:off x="-2292793" y="5733688"/>
                <a:ext cx="738645" cy="799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楕円 276"/>
              <p:cNvSpPr/>
              <p:nvPr/>
            </p:nvSpPr>
            <p:spPr>
              <a:xfrm flipH="1">
                <a:off x="-2075498" y="4824860"/>
                <a:ext cx="304056" cy="799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8" name="グループ化 247"/>
            <p:cNvGrpSpPr/>
            <p:nvPr/>
          </p:nvGrpSpPr>
          <p:grpSpPr>
            <a:xfrm rot="7652107">
              <a:off x="916782" y="887920"/>
              <a:ext cx="550554" cy="736995"/>
              <a:chOff x="-2292793" y="4824860"/>
              <a:chExt cx="738646" cy="988784"/>
            </a:xfrm>
            <a:noFill/>
          </p:grpSpPr>
          <p:sp>
            <p:nvSpPr>
              <p:cNvPr id="249" name="二等辺三角形 248"/>
              <p:cNvSpPr/>
              <p:nvPr/>
            </p:nvSpPr>
            <p:spPr>
              <a:xfrm>
                <a:off x="-2292791" y="4974779"/>
                <a:ext cx="738644" cy="798496"/>
              </a:xfrm>
              <a:prstGeom prst="triangle">
                <a:avLst/>
              </a:prstGeom>
              <a:grpFill/>
              <a:ln w="6350">
                <a:solidFill>
                  <a:srgbClr val="007A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二等辺三角形 249"/>
              <p:cNvSpPr/>
              <p:nvPr/>
            </p:nvSpPr>
            <p:spPr>
              <a:xfrm rot="10800000">
                <a:off x="-2075495" y="4856958"/>
                <a:ext cx="304052" cy="256092"/>
              </a:xfrm>
              <a:prstGeom prst="triangle">
                <a:avLst/>
              </a:prstGeom>
              <a:grpFill/>
              <a:ln w="6350">
                <a:solidFill>
                  <a:srgbClr val="007A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楕円 250"/>
              <p:cNvSpPr/>
              <p:nvPr/>
            </p:nvSpPr>
            <p:spPr>
              <a:xfrm>
                <a:off x="-2292793" y="5733688"/>
                <a:ext cx="738645" cy="79956"/>
              </a:xfrm>
              <a:prstGeom prst="ellipse">
                <a:avLst/>
              </a:prstGeom>
              <a:grpFill/>
              <a:ln w="6350">
                <a:solidFill>
                  <a:srgbClr val="007A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楕円 251"/>
              <p:cNvSpPr/>
              <p:nvPr/>
            </p:nvSpPr>
            <p:spPr>
              <a:xfrm flipH="1">
                <a:off x="-2075498" y="4824860"/>
                <a:ext cx="304056" cy="79956"/>
              </a:xfrm>
              <a:prstGeom prst="ellipse">
                <a:avLst/>
              </a:prstGeom>
              <a:grpFill/>
              <a:ln w="6350">
                <a:solidFill>
                  <a:srgbClr val="007A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60" name="グループ化 159"/>
          <p:cNvGrpSpPr/>
          <p:nvPr/>
        </p:nvGrpSpPr>
        <p:grpSpPr>
          <a:xfrm>
            <a:off x="1978077" y="8004494"/>
            <a:ext cx="1510926" cy="517723"/>
            <a:chOff x="1939977" y="7598454"/>
            <a:chExt cx="1510926" cy="517723"/>
          </a:xfrm>
        </p:grpSpPr>
        <p:sp>
          <p:nvSpPr>
            <p:cNvPr id="161" name="TextBox 54"/>
            <p:cNvSpPr txBox="1"/>
            <p:nvPr/>
          </p:nvSpPr>
          <p:spPr>
            <a:xfrm>
              <a:off x="3073702" y="7971706"/>
              <a:ext cx="292546" cy="117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32"/>
                </a:lnSpc>
              </a:pPr>
              <a:r>
                <a:rPr lang="en-US" sz="800" spc="24" dirty="0" err="1">
                  <a:solidFill>
                    <a:srgbClr val="241D18"/>
                  </a:solidFill>
                  <a:latin typeface="Poppins"/>
                  <a:ea typeface="Poppins"/>
                  <a:cs typeface="Poppins"/>
                  <a:sym typeface="Poppins"/>
                </a:rPr>
                <a:t>監修</a:t>
              </a:r>
              <a:endParaRPr lang="en-US" sz="800" spc="24" dirty="0">
                <a:solidFill>
                  <a:srgbClr val="241D18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62" name="グループ化 161"/>
            <p:cNvGrpSpPr/>
            <p:nvPr/>
          </p:nvGrpSpPr>
          <p:grpSpPr>
            <a:xfrm>
              <a:off x="2535134" y="7598454"/>
              <a:ext cx="915769" cy="381710"/>
              <a:chOff x="6778545" y="5836747"/>
              <a:chExt cx="1001345" cy="417381"/>
            </a:xfrm>
          </p:grpSpPr>
          <p:sp>
            <p:nvSpPr>
              <p:cNvPr id="164" name="正方形/長方形 5"/>
              <p:cNvSpPr/>
              <p:nvPr/>
            </p:nvSpPr>
            <p:spPr>
              <a:xfrm flipH="1">
                <a:off x="6778545" y="5868466"/>
                <a:ext cx="798052" cy="340097"/>
              </a:xfrm>
              <a:custGeom>
                <a:avLst/>
                <a:gdLst>
                  <a:gd name="connsiteX0" fmla="*/ 0 w 654379"/>
                  <a:gd name="connsiteY0" fmla="*/ 0 h 261720"/>
                  <a:gd name="connsiteX1" fmla="*/ 654379 w 654379"/>
                  <a:gd name="connsiteY1" fmla="*/ 0 h 261720"/>
                  <a:gd name="connsiteX2" fmla="*/ 654379 w 654379"/>
                  <a:gd name="connsiteY2" fmla="*/ 261720 h 261720"/>
                  <a:gd name="connsiteX3" fmla="*/ 0 w 654379"/>
                  <a:gd name="connsiteY3" fmla="*/ 261720 h 261720"/>
                  <a:gd name="connsiteX4" fmla="*/ 0 w 654379"/>
                  <a:gd name="connsiteY4" fmla="*/ 0 h 261720"/>
                  <a:gd name="connsiteX0" fmla="*/ 0 w 654379"/>
                  <a:gd name="connsiteY0" fmla="*/ 0 h 261720"/>
                  <a:gd name="connsiteX1" fmla="*/ 442924 w 654379"/>
                  <a:gd name="connsiteY1" fmla="*/ 1905 h 261720"/>
                  <a:gd name="connsiteX2" fmla="*/ 654379 w 654379"/>
                  <a:gd name="connsiteY2" fmla="*/ 261720 h 261720"/>
                  <a:gd name="connsiteX3" fmla="*/ 0 w 654379"/>
                  <a:gd name="connsiteY3" fmla="*/ 261720 h 261720"/>
                  <a:gd name="connsiteX4" fmla="*/ 0 w 654379"/>
                  <a:gd name="connsiteY4" fmla="*/ 0 h 261720"/>
                  <a:gd name="connsiteX0" fmla="*/ 0 w 735659"/>
                  <a:gd name="connsiteY0" fmla="*/ 0 h 261720"/>
                  <a:gd name="connsiteX1" fmla="*/ 442924 w 735659"/>
                  <a:gd name="connsiteY1" fmla="*/ 1905 h 261720"/>
                  <a:gd name="connsiteX2" fmla="*/ 735659 w 735659"/>
                  <a:gd name="connsiteY2" fmla="*/ 259765 h 261720"/>
                  <a:gd name="connsiteX3" fmla="*/ 0 w 735659"/>
                  <a:gd name="connsiteY3" fmla="*/ 261720 h 261720"/>
                  <a:gd name="connsiteX4" fmla="*/ 0 w 735659"/>
                  <a:gd name="connsiteY4" fmla="*/ 0 h 26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659" h="261720">
                    <a:moveTo>
                      <a:pt x="0" y="0"/>
                    </a:moveTo>
                    <a:lnTo>
                      <a:pt x="442924" y="1905"/>
                    </a:lnTo>
                    <a:lnTo>
                      <a:pt x="735659" y="259765"/>
                    </a:lnTo>
                    <a:lnTo>
                      <a:pt x="0" y="2617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A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5" name="テキスト ボックス 164"/>
              <p:cNvSpPr txBox="1"/>
              <p:nvPr/>
            </p:nvSpPr>
            <p:spPr>
              <a:xfrm flipH="1">
                <a:off x="6920090" y="5883936"/>
                <a:ext cx="754703" cy="37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b="1" u="sng" smtClean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1.6g</a:t>
                </a:r>
                <a:endParaRPr lang="ja-JP" altLang="en-US" sz="1200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6" name="テキスト ボックス 165"/>
              <p:cNvSpPr txBox="1"/>
              <p:nvPr/>
            </p:nvSpPr>
            <p:spPr>
              <a:xfrm>
                <a:off x="7025187" y="5836747"/>
                <a:ext cx="754703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b="1" dirty="0" smtClean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食塩</a:t>
                </a:r>
                <a:r>
                  <a:rPr lang="ja-JP" altLang="en-US" sz="6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相当量</a:t>
                </a:r>
                <a:endParaRPr lang="ja-JP" altLang="en-US" sz="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pic>
          <p:nvPicPr>
            <p:cNvPr id="163" name="図 16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977" y="7954405"/>
              <a:ext cx="1101385" cy="161772"/>
            </a:xfrm>
            <a:prstGeom prst="rect">
              <a:avLst/>
            </a:prstGeom>
          </p:spPr>
        </p:pic>
      </p:grpSp>
      <p:sp>
        <p:nvSpPr>
          <p:cNvPr id="169" name="Freeform 27"/>
          <p:cNvSpPr>
            <a:spLocks/>
          </p:cNvSpPr>
          <p:nvPr/>
        </p:nvSpPr>
        <p:spPr bwMode="auto">
          <a:xfrm>
            <a:off x="5960046" y="7719708"/>
            <a:ext cx="744964" cy="650347"/>
          </a:xfrm>
          <a:custGeom>
            <a:avLst/>
            <a:gdLst>
              <a:gd name="T0" fmla="*/ 983 w 1000"/>
              <a:gd name="T1" fmla="*/ 277 h 873"/>
              <a:gd name="T2" fmla="*/ 997 w 1000"/>
              <a:gd name="T3" fmla="*/ 256 h 873"/>
              <a:gd name="T4" fmla="*/ 949 w 1000"/>
              <a:gd name="T5" fmla="*/ 129 h 873"/>
              <a:gd name="T6" fmla="*/ 895 w 1000"/>
              <a:gd name="T7" fmla="*/ 35 h 873"/>
              <a:gd name="T8" fmla="*/ 862 w 1000"/>
              <a:gd name="T9" fmla="*/ 2 h 873"/>
              <a:gd name="T10" fmla="*/ 653 w 1000"/>
              <a:gd name="T11" fmla="*/ 70 h 873"/>
              <a:gd name="T12" fmla="*/ 636 w 1000"/>
              <a:gd name="T13" fmla="*/ 184 h 873"/>
              <a:gd name="T14" fmla="*/ 545 w 1000"/>
              <a:gd name="T15" fmla="*/ 273 h 873"/>
              <a:gd name="T16" fmla="*/ 375 w 1000"/>
              <a:gd name="T17" fmla="*/ 264 h 873"/>
              <a:gd name="T18" fmla="*/ 236 w 1000"/>
              <a:gd name="T19" fmla="*/ 180 h 873"/>
              <a:gd name="T20" fmla="*/ 250 w 1000"/>
              <a:gd name="T21" fmla="*/ 90 h 873"/>
              <a:gd name="T22" fmla="*/ 275 w 1000"/>
              <a:gd name="T23" fmla="*/ 16 h 873"/>
              <a:gd name="T24" fmla="*/ 213 w 1000"/>
              <a:gd name="T25" fmla="*/ 16 h 873"/>
              <a:gd name="T26" fmla="*/ 173 w 1000"/>
              <a:gd name="T27" fmla="*/ 30 h 873"/>
              <a:gd name="T28" fmla="*/ 116 w 1000"/>
              <a:gd name="T29" fmla="*/ 78 h 873"/>
              <a:gd name="T30" fmla="*/ 90 w 1000"/>
              <a:gd name="T31" fmla="*/ 158 h 873"/>
              <a:gd name="T32" fmla="*/ 65 w 1000"/>
              <a:gd name="T33" fmla="*/ 290 h 873"/>
              <a:gd name="T34" fmla="*/ 34 w 1000"/>
              <a:gd name="T35" fmla="*/ 356 h 873"/>
              <a:gd name="T36" fmla="*/ 19 w 1000"/>
              <a:gd name="T37" fmla="*/ 432 h 873"/>
              <a:gd name="T38" fmla="*/ 37 w 1000"/>
              <a:gd name="T39" fmla="*/ 556 h 873"/>
              <a:gd name="T40" fmla="*/ 26 w 1000"/>
              <a:gd name="T41" fmla="*/ 638 h 873"/>
              <a:gd name="T42" fmla="*/ 1 w 1000"/>
              <a:gd name="T43" fmla="*/ 695 h 873"/>
              <a:gd name="T44" fmla="*/ 35 w 1000"/>
              <a:gd name="T45" fmla="*/ 761 h 873"/>
              <a:gd name="T46" fmla="*/ 17 w 1000"/>
              <a:gd name="T47" fmla="*/ 798 h 873"/>
              <a:gd name="T48" fmla="*/ 29 w 1000"/>
              <a:gd name="T49" fmla="*/ 851 h 873"/>
              <a:gd name="T50" fmla="*/ 111 w 1000"/>
              <a:gd name="T51" fmla="*/ 778 h 873"/>
              <a:gd name="T52" fmla="*/ 195 w 1000"/>
              <a:gd name="T53" fmla="*/ 872 h 873"/>
              <a:gd name="T54" fmla="*/ 291 w 1000"/>
              <a:gd name="T55" fmla="*/ 788 h 873"/>
              <a:gd name="T56" fmla="*/ 336 w 1000"/>
              <a:gd name="T57" fmla="*/ 719 h 873"/>
              <a:gd name="T58" fmla="*/ 440 w 1000"/>
              <a:gd name="T59" fmla="*/ 671 h 873"/>
              <a:gd name="T60" fmla="*/ 543 w 1000"/>
              <a:gd name="T61" fmla="*/ 688 h 873"/>
              <a:gd name="T62" fmla="*/ 652 w 1000"/>
              <a:gd name="T63" fmla="*/ 698 h 873"/>
              <a:gd name="T64" fmla="*/ 768 w 1000"/>
              <a:gd name="T65" fmla="*/ 735 h 873"/>
              <a:gd name="T66" fmla="*/ 831 w 1000"/>
              <a:gd name="T67" fmla="*/ 721 h 873"/>
              <a:gd name="T68" fmla="*/ 898 w 1000"/>
              <a:gd name="T69" fmla="*/ 596 h 873"/>
              <a:gd name="T70" fmla="*/ 913 w 1000"/>
              <a:gd name="T71" fmla="*/ 551 h 873"/>
              <a:gd name="T72" fmla="*/ 961 w 1000"/>
              <a:gd name="T73" fmla="*/ 491 h 873"/>
              <a:gd name="T74" fmla="*/ 992 w 1000"/>
              <a:gd name="T75" fmla="*/ 39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00" h="873">
                <a:moveTo>
                  <a:pt x="980" y="316"/>
                </a:moveTo>
                <a:cubicBezTo>
                  <a:pt x="980" y="303"/>
                  <a:pt x="977" y="289"/>
                  <a:pt x="983" y="277"/>
                </a:cubicBezTo>
                <a:cubicBezTo>
                  <a:pt x="987" y="268"/>
                  <a:pt x="995" y="264"/>
                  <a:pt x="1000" y="257"/>
                </a:cubicBezTo>
                <a:cubicBezTo>
                  <a:pt x="999" y="257"/>
                  <a:pt x="998" y="257"/>
                  <a:pt x="997" y="256"/>
                </a:cubicBezTo>
                <a:cubicBezTo>
                  <a:pt x="973" y="244"/>
                  <a:pt x="979" y="211"/>
                  <a:pt x="972" y="190"/>
                </a:cubicBezTo>
                <a:cubicBezTo>
                  <a:pt x="964" y="167"/>
                  <a:pt x="952" y="155"/>
                  <a:pt x="949" y="129"/>
                </a:cubicBezTo>
                <a:cubicBezTo>
                  <a:pt x="947" y="108"/>
                  <a:pt x="952" y="86"/>
                  <a:pt x="946" y="66"/>
                </a:cubicBezTo>
                <a:cubicBezTo>
                  <a:pt x="937" y="31"/>
                  <a:pt x="920" y="49"/>
                  <a:pt x="895" y="35"/>
                </a:cubicBezTo>
                <a:cubicBezTo>
                  <a:pt x="883" y="28"/>
                  <a:pt x="877" y="13"/>
                  <a:pt x="869" y="0"/>
                </a:cubicBezTo>
                <a:cubicBezTo>
                  <a:pt x="867" y="0"/>
                  <a:pt x="864" y="1"/>
                  <a:pt x="862" y="2"/>
                </a:cubicBezTo>
                <a:cubicBezTo>
                  <a:pt x="804" y="16"/>
                  <a:pt x="798" y="16"/>
                  <a:pt x="756" y="24"/>
                </a:cubicBezTo>
                <a:cubicBezTo>
                  <a:pt x="715" y="32"/>
                  <a:pt x="676" y="49"/>
                  <a:pt x="653" y="70"/>
                </a:cubicBezTo>
                <a:cubicBezTo>
                  <a:pt x="631" y="91"/>
                  <a:pt x="647" y="111"/>
                  <a:pt x="647" y="130"/>
                </a:cubicBezTo>
                <a:cubicBezTo>
                  <a:pt x="647" y="149"/>
                  <a:pt x="640" y="150"/>
                  <a:pt x="636" y="184"/>
                </a:cubicBezTo>
                <a:cubicBezTo>
                  <a:pt x="632" y="217"/>
                  <a:pt x="611" y="225"/>
                  <a:pt x="589" y="240"/>
                </a:cubicBezTo>
                <a:cubicBezTo>
                  <a:pt x="568" y="254"/>
                  <a:pt x="573" y="270"/>
                  <a:pt x="545" y="273"/>
                </a:cubicBezTo>
                <a:cubicBezTo>
                  <a:pt x="517" y="276"/>
                  <a:pt x="494" y="270"/>
                  <a:pt x="458" y="272"/>
                </a:cubicBezTo>
                <a:cubicBezTo>
                  <a:pt x="422" y="273"/>
                  <a:pt x="414" y="270"/>
                  <a:pt x="375" y="264"/>
                </a:cubicBezTo>
                <a:cubicBezTo>
                  <a:pt x="337" y="257"/>
                  <a:pt x="319" y="246"/>
                  <a:pt x="299" y="233"/>
                </a:cubicBezTo>
                <a:cubicBezTo>
                  <a:pt x="279" y="220"/>
                  <a:pt x="263" y="206"/>
                  <a:pt x="236" y="180"/>
                </a:cubicBezTo>
                <a:cubicBezTo>
                  <a:pt x="218" y="161"/>
                  <a:pt x="220" y="151"/>
                  <a:pt x="220" y="129"/>
                </a:cubicBezTo>
                <a:cubicBezTo>
                  <a:pt x="220" y="106"/>
                  <a:pt x="235" y="105"/>
                  <a:pt x="250" y="90"/>
                </a:cubicBezTo>
                <a:cubicBezTo>
                  <a:pt x="264" y="75"/>
                  <a:pt x="251" y="74"/>
                  <a:pt x="259" y="53"/>
                </a:cubicBezTo>
                <a:cubicBezTo>
                  <a:pt x="265" y="37"/>
                  <a:pt x="272" y="29"/>
                  <a:pt x="275" y="16"/>
                </a:cubicBezTo>
                <a:cubicBezTo>
                  <a:pt x="262" y="12"/>
                  <a:pt x="243" y="13"/>
                  <a:pt x="231" y="13"/>
                </a:cubicBezTo>
                <a:cubicBezTo>
                  <a:pt x="223" y="13"/>
                  <a:pt x="218" y="12"/>
                  <a:pt x="213" y="16"/>
                </a:cubicBezTo>
                <a:cubicBezTo>
                  <a:pt x="205" y="23"/>
                  <a:pt x="208" y="29"/>
                  <a:pt x="194" y="31"/>
                </a:cubicBezTo>
                <a:cubicBezTo>
                  <a:pt x="187" y="31"/>
                  <a:pt x="179" y="28"/>
                  <a:pt x="173" y="30"/>
                </a:cubicBezTo>
                <a:cubicBezTo>
                  <a:pt x="165" y="32"/>
                  <a:pt x="158" y="41"/>
                  <a:pt x="151" y="45"/>
                </a:cubicBezTo>
                <a:cubicBezTo>
                  <a:pt x="136" y="54"/>
                  <a:pt x="125" y="63"/>
                  <a:pt x="116" y="78"/>
                </a:cubicBezTo>
                <a:cubicBezTo>
                  <a:pt x="108" y="91"/>
                  <a:pt x="104" y="104"/>
                  <a:pt x="104" y="118"/>
                </a:cubicBezTo>
                <a:cubicBezTo>
                  <a:pt x="104" y="135"/>
                  <a:pt x="94" y="143"/>
                  <a:pt x="90" y="158"/>
                </a:cubicBezTo>
                <a:cubicBezTo>
                  <a:pt x="83" y="188"/>
                  <a:pt x="75" y="213"/>
                  <a:pt x="76" y="243"/>
                </a:cubicBezTo>
                <a:cubicBezTo>
                  <a:pt x="77" y="259"/>
                  <a:pt x="76" y="279"/>
                  <a:pt x="65" y="290"/>
                </a:cubicBezTo>
                <a:cubicBezTo>
                  <a:pt x="55" y="300"/>
                  <a:pt x="35" y="298"/>
                  <a:pt x="28" y="310"/>
                </a:cubicBezTo>
                <a:cubicBezTo>
                  <a:pt x="19" y="325"/>
                  <a:pt x="25" y="345"/>
                  <a:pt x="34" y="356"/>
                </a:cubicBezTo>
                <a:cubicBezTo>
                  <a:pt x="44" y="369"/>
                  <a:pt x="48" y="383"/>
                  <a:pt x="47" y="400"/>
                </a:cubicBezTo>
                <a:cubicBezTo>
                  <a:pt x="45" y="418"/>
                  <a:pt x="30" y="420"/>
                  <a:pt x="19" y="432"/>
                </a:cubicBezTo>
                <a:cubicBezTo>
                  <a:pt x="7" y="444"/>
                  <a:pt x="12" y="457"/>
                  <a:pt x="14" y="471"/>
                </a:cubicBezTo>
                <a:cubicBezTo>
                  <a:pt x="19" y="500"/>
                  <a:pt x="37" y="524"/>
                  <a:pt x="37" y="556"/>
                </a:cubicBezTo>
                <a:cubicBezTo>
                  <a:pt x="36" y="573"/>
                  <a:pt x="19" y="577"/>
                  <a:pt x="17" y="593"/>
                </a:cubicBezTo>
                <a:cubicBezTo>
                  <a:pt x="16" y="607"/>
                  <a:pt x="26" y="623"/>
                  <a:pt x="26" y="638"/>
                </a:cubicBezTo>
                <a:cubicBezTo>
                  <a:pt x="27" y="652"/>
                  <a:pt x="26" y="666"/>
                  <a:pt x="18" y="677"/>
                </a:cubicBezTo>
                <a:cubicBezTo>
                  <a:pt x="13" y="684"/>
                  <a:pt x="2" y="687"/>
                  <a:pt x="1" y="695"/>
                </a:cubicBezTo>
                <a:cubicBezTo>
                  <a:pt x="0" y="703"/>
                  <a:pt x="8" y="709"/>
                  <a:pt x="12" y="714"/>
                </a:cubicBezTo>
                <a:cubicBezTo>
                  <a:pt x="24" y="727"/>
                  <a:pt x="45" y="742"/>
                  <a:pt x="35" y="761"/>
                </a:cubicBezTo>
                <a:cubicBezTo>
                  <a:pt x="32" y="768"/>
                  <a:pt x="24" y="771"/>
                  <a:pt x="22" y="779"/>
                </a:cubicBezTo>
                <a:cubicBezTo>
                  <a:pt x="20" y="786"/>
                  <a:pt x="20" y="792"/>
                  <a:pt x="17" y="798"/>
                </a:cubicBezTo>
                <a:cubicBezTo>
                  <a:pt x="11" y="812"/>
                  <a:pt x="5" y="823"/>
                  <a:pt x="16" y="838"/>
                </a:cubicBezTo>
                <a:cubicBezTo>
                  <a:pt x="20" y="843"/>
                  <a:pt x="24" y="847"/>
                  <a:pt x="29" y="851"/>
                </a:cubicBezTo>
                <a:cubicBezTo>
                  <a:pt x="34" y="839"/>
                  <a:pt x="46" y="843"/>
                  <a:pt x="56" y="835"/>
                </a:cubicBezTo>
                <a:cubicBezTo>
                  <a:pt x="82" y="814"/>
                  <a:pt x="70" y="783"/>
                  <a:pt x="111" y="778"/>
                </a:cubicBezTo>
                <a:cubicBezTo>
                  <a:pt x="133" y="776"/>
                  <a:pt x="165" y="782"/>
                  <a:pt x="180" y="798"/>
                </a:cubicBezTo>
                <a:cubicBezTo>
                  <a:pt x="194" y="815"/>
                  <a:pt x="209" y="853"/>
                  <a:pt x="195" y="872"/>
                </a:cubicBezTo>
                <a:cubicBezTo>
                  <a:pt x="236" y="873"/>
                  <a:pt x="240" y="842"/>
                  <a:pt x="261" y="816"/>
                </a:cubicBezTo>
                <a:cubicBezTo>
                  <a:pt x="271" y="805"/>
                  <a:pt x="283" y="803"/>
                  <a:pt x="291" y="788"/>
                </a:cubicBezTo>
                <a:cubicBezTo>
                  <a:pt x="297" y="776"/>
                  <a:pt x="294" y="759"/>
                  <a:pt x="302" y="747"/>
                </a:cubicBezTo>
                <a:cubicBezTo>
                  <a:pt x="310" y="733"/>
                  <a:pt x="323" y="729"/>
                  <a:pt x="336" y="719"/>
                </a:cubicBezTo>
                <a:cubicBezTo>
                  <a:pt x="353" y="707"/>
                  <a:pt x="358" y="689"/>
                  <a:pt x="374" y="676"/>
                </a:cubicBezTo>
                <a:cubicBezTo>
                  <a:pt x="398" y="657"/>
                  <a:pt x="414" y="670"/>
                  <a:pt x="440" y="671"/>
                </a:cubicBezTo>
                <a:cubicBezTo>
                  <a:pt x="468" y="672"/>
                  <a:pt x="486" y="653"/>
                  <a:pt x="512" y="648"/>
                </a:cubicBezTo>
                <a:cubicBezTo>
                  <a:pt x="551" y="639"/>
                  <a:pt x="540" y="663"/>
                  <a:pt x="543" y="688"/>
                </a:cubicBezTo>
                <a:cubicBezTo>
                  <a:pt x="572" y="693"/>
                  <a:pt x="598" y="655"/>
                  <a:pt x="619" y="661"/>
                </a:cubicBezTo>
                <a:cubicBezTo>
                  <a:pt x="635" y="665"/>
                  <a:pt x="637" y="692"/>
                  <a:pt x="652" y="698"/>
                </a:cubicBezTo>
                <a:cubicBezTo>
                  <a:pt x="669" y="706"/>
                  <a:pt x="687" y="694"/>
                  <a:pt x="701" y="690"/>
                </a:cubicBezTo>
                <a:cubicBezTo>
                  <a:pt x="745" y="680"/>
                  <a:pt x="735" y="721"/>
                  <a:pt x="768" y="735"/>
                </a:cubicBezTo>
                <a:cubicBezTo>
                  <a:pt x="782" y="741"/>
                  <a:pt x="797" y="740"/>
                  <a:pt x="812" y="737"/>
                </a:cubicBezTo>
                <a:cubicBezTo>
                  <a:pt x="816" y="730"/>
                  <a:pt x="826" y="726"/>
                  <a:pt x="831" y="721"/>
                </a:cubicBezTo>
                <a:cubicBezTo>
                  <a:pt x="857" y="698"/>
                  <a:pt x="876" y="670"/>
                  <a:pt x="883" y="635"/>
                </a:cubicBezTo>
                <a:cubicBezTo>
                  <a:pt x="885" y="620"/>
                  <a:pt x="886" y="606"/>
                  <a:pt x="898" y="596"/>
                </a:cubicBezTo>
                <a:cubicBezTo>
                  <a:pt x="909" y="587"/>
                  <a:pt x="931" y="590"/>
                  <a:pt x="936" y="573"/>
                </a:cubicBezTo>
                <a:cubicBezTo>
                  <a:pt x="942" y="550"/>
                  <a:pt x="920" y="563"/>
                  <a:pt x="913" y="551"/>
                </a:cubicBezTo>
                <a:cubicBezTo>
                  <a:pt x="908" y="541"/>
                  <a:pt x="916" y="523"/>
                  <a:pt x="921" y="515"/>
                </a:cubicBezTo>
                <a:cubicBezTo>
                  <a:pt x="931" y="501"/>
                  <a:pt x="948" y="499"/>
                  <a:pt x="961" y="491"/>
                </a:cubicBezTo>
                <a:cubicBezTo>
                  <a:pt x="978" y="480"/>
                  <a:pt x="974" y="482"/>
                  <a:pt x="980" y="464"/>
                </a:cubicBezTo>
                <a:cubicBezTo>
                  <a:pt x="988" y="439"/>
                  <a:pt x="995" y="416"/>
                  <a:pt x="992" y="390"/>
                </a:cubicBezTo>
                <a:cubicBezTo>
                  <a:pt x="990" y="364"/>
                  <a:pt x="980" y="343"/>
                  <a:pt x="980" y="3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1" name="正方形/長方形 170"/>
          <p:cNvSpPr/>
          <p:nvPr/>
        </p:nvSpPr>
        <p:spPr>
          <a:xfrm>
            <a:off x="5852295" y="7927366"/>
            <a:ext cx="944209" cy="193027"/>
          </a:xfrm>
          <a:prstGeom prst="rect">
            <a:avLst/>
          </a:prstGeom>
        </p:spPr>
        <p:txBody>
          <a:bodyPr wrap="square" lIns="36000" tIns="36000" rIns="36000" bIns="18000" anchor="ctr">
            <a:spAutoFit/>
          </a:bodyPr>
          <a:lstStyle/>
          <a:p>
            <a:pPr algn="ctr"/>
            <a:r>
              <a:rPr lang="en-US" altLang="ja-JP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TOYAMA</a:t>
            </a:r>
            <a:endParaRPr lang="zh-TW" alt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7" b="18021"/>
          <a:stretch/>
        </p:blipFill>
        <p:spPr>
          <a:xfrm>
            <a:off x="3419447" y="6063062"/>
            <a:ext cx="1955728" cy="152270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t="1600" r="5282" b="12815"/>
          <a:stretch/>
        </p:blipFill>
        <p:spPr>
          <a:xfrm>
            <a:off x="51531" y="6141720"/>
            <a:ext cx="2211609" cy="203803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662" r="5270" b="3044"/>
          <a:stretch/>
        </p:blipFill>
        <p:spPr>
          <a:xfrm>
            <a:off x="408479" y="1814221"/>
            <a:ext cx="2765843" cy="24511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-5" r="11706" b="1736"/>
          <a:stretch/>
        </p:blipFill>
        <p:spPr>
          <a:xfrm>
            <a:off x="3429000" y="1784196"/>
            <a:ext cx="3075709" cy="2524125"/>
          </a:xfrm>
          <a:prstGeom prst="rect">
            <a:avLst/>
          </a:prstGeom>
        </p:spPr>
      </p:pic>
      <p:sp>
        <p:nvSpPr>
          <p:cNvPr id="140" name="Rectangle 39"/>
          <p:cNvSpPr>
            <a:spLocks noChangeArrowheads="1"/>
          </p:cNvSpPr>
          <p:nvPr/>
        </p:nvSpPr>
        <p:spPr bwMode="auto">
          <a:xfrm>
            <a:off x="4192099" y="5773914"/>
            <a:ext cx="2273287" cy="29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845708"/>
            <a:r>
              <a:rPr kumimoji="0" lang="ja-JP" altLang="en-US" sz="600" b="1" u="sng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一皿で野菜1７５ｇ以上摂取</a:t>
            </a:r>
            <a:r>
              <a:rPr kumimoji="0" lang="ja-JP" altLang="en-US" sz="600" b="1" u="sng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！野菜</a:t>
            </a:r>
            <a:r>
              <a:rPr kumimoji="0" lang="ja-JP" altLang="en-US" sz="600" b="1" u="sng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不足の方におすすめです。</a:t>
            </a:r>
          </a:p>
        </p:txBody>
      </p:sp>
      <p:sp>
        <p:nvSpPr>
          <p:cNvPr id="141" name="正方形/長方形 140"/>
          <p:cNvSpPr/>
          <p:nvPr/>
        </p:nvSpPr>
        <p:spPr>
          <a:xfrm>
            <a:off x="4150178" y="5512884"/>
            <a:ext cx="2106993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ベジめし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2" name="図 1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03" y="5422413"/>
            <a:ext cx="909608" cy="853036"/>
          </a:xfrm>
          <a:prstGeom prst="rect">
            <a:avLst/>
          </a:prstGeom>
        </p:spPr>
      </p:pic>
      <p:sp>
        <p:nvSpPr>
          <p:cNvPr id="167" name="正方形/長方形 166"/>
          <p:cNvSpPr/>
          <p:nvPr/>
        </p:nvSpPr>
        <p:spPr>
          <a:xfrm>
            <a:off x="4539151" y="6018898"/>
            <a:ext cx="1216533" cy="15793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4000">
                <a:srgbClr val="FFF2CC"/>
              </a:gs>
            </a:gsLst>
            <a:lin ang="0" scaled="1"/>
            <a:tileRect/>
          </a:gra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8" name="正方形/長方形 46"/>
          <p:cNvSpPr>
            <a:spLocks noChangeArrowheads="1"/>
          </p:cNvSpPr>
          <p:nvPr/>
        </p:nvSpPr>
        <p:spPr bwMode="auto">
          <a:xfrm>
            <a:off x="5082936" y="6770380"/>
            <a:ext cx="1770215" cy="84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野菜たっぷり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のマッシュルームクリームソースを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かけたチキンソテーが体を優しく温めます。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5103704" y="6042274"/>
            <a:ext cx="193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チキンソテー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マッシュルーム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クリームソース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72" name="グループ化 171"/>
          <p:cNvGrpSpPr/>
          <p:nvPr/>
        </p:nvGrpSpPr>
        <p:grpSpPr>
          <a:xfrm>
            <a:off x="5800435" y="7324553"/>
            <a:ext cx="906152" cy="263328"/>
            <a:chOff x="7850589" y="6255117"/>
            <a:chExt cx="1769935" cy="468391"/>
          </a:xfrm>
        </p:grpSpPr>
        <p:pic>
          <p:nvPicPr>
            <p:cNvPr id="173" name="図 17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589" y="6255117"/>
              <a:ext cx="1769935" cy="431753"/>
            </a:xfrm>
            <a:prstGeom prst="rect">
              <a:avLst/>
            </a:prstGeom>
          </p:spPr>
        </p:pic>
        <p:pic>
          <p:nvPicPr>
            <p:cNvPr id="174" name="図 17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73297" y="6558167"/>
              <a:ext cx="554498" cy="165341"/>
            </a:xfrm>
            <a:prstGeom prst="rect">
              <a:avLst/>
            </a:prstGeom>
          </p:spPr>
        </p:pic>
      </p:grpSp>
      <p:cxnSp>
        <p:nvCxnSpPr>
          <p:cNvPr id="175" name="直線コネクタ 174"/>
          <p:cNvCxnSpPr/>
          <p:nvPr/>
        </p:nvCxnSpPr>
        <p:spPr>
          <a:xfrm>
            <a:off x="4175159" y="6035030"/>
            <a:ext cx="2288417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正方形/長方形 46"/>
          <p:cNvSpPr>
            <a:spLocks noChangeArrowheads="1"/>
          </p:cNvSpPr>
          <p:nvPr/>
        </p:nvSpPr>
        <p:spPr bwMode="auto">
          <a:xfrm>
            <a:off x="2228585" y="6868332"/>
            <a:ext cx="1249602" cy="9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柚子胡椒の爽やかな辛味とレモンで適塩化しました。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ちょっと大人な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生姜焼きをご賞味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ください。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03569" y="6334974"/>
            <a:ext cx="1930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n w="76200">
                  <a:solidFill>
                    <a:srgbClr val="C7B473"/>
                  </a:solidFill>
                </a:ln>
                <a:solidFill>
                  <a:srgbClr val="C7B47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柚子胡椒</a:t>
            </a:r>
            <a:r>
              <a:rPr lang="ja-JP" altLang="en-US" sz="1600" b="1" dirty="0" smtClean="0">
                <a:ln w="76200">
                  <a:solidFill>
                    <a:srgbClr val="C7B473"/>
                  </a:solidFill>
                </a:ln>
                <a:solidFill>
                  <a:srgbClr val="C7B47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endParaRPr lang="en-US" altLang="ja-JP" sz="1600" b="1" dirty="0" smtClean="0">
              <a:ln w="76200">
                <a:solidFill>
                  <a:srgbClr val="C7B473"/>
                </a:solidFill>
              </a:ln>
              <a:solidFill>
                <a:srgbClr val="C7B47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n w="76200">
                  <a:solidFill>
                    <a:srgbClr val="C7B473"/>
                  </a:solidFill>
                </a:ln>
                <a:solidFill>
                  <a:srgbClr val="C7B47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大人</a:t>
            </a:r>
            <a:r>
              <a:rPr lang="ja-JP" altLang="en-US" sz="1600" b="1" dirty="0">
                <a:ln w="76200">
                  <a:solidFill>
                    <a:srgbClr val="C7B473"/>
                  </a:solidFill>
                </a:ln>
                <a:solidFill>
                  <a:srgbClr val="C7B47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な生姜焼き</a:t>
            </a:r>
          </a:p>
        </p:txBody>
      </p:sp>
      <p:cxnSp>
        <p:nvCxnSpPr>
          <p:cNvPr id="178" name="直線コネクタ 177"/>
          <p:cNvCxnSpPr/>
          <p:nvPr/>
        </p:nvCxnSpPr>
        <p:spPr>
          <a:xfrm>
            <a:off x="916850" y="6119806"/>
            <a:ext cx="2288417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39"/>
          <p:cNvSpPr>
            <a:spLocks noChangeArrowheads="1"/>
          </p:cNvSpPr>
          <p:nvPr/>
        </p:nvSpPr>
        <p:spPr bwMode="auto">
          <a:xfrm>
            <a:off x="844035" y="5830662"/>
            <a:ext cx="2273287" cy="29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8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食塩相当量が一皿で</a:t>
            </a:r>
            <a:r>
              <a:rPr lang="en-US" altLang="ja-JP" sz="10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1.8</a:t>
            </a:r>
            <a:r>
              <a:rPr lang="en-US" altLang="ja-JP" sz="8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</a:t>
            </a:r>
            <a:r>
              <a:rPr lang="ja-JP" altLang="en-US" sz="8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</a:t>
            </a:r>
          </a:p>
        </p:txBody>
      </p:sp>
      <p:sp>
        <p:nvSpPr>
          <p:cNvPr id="180" name="正方形/長方形 179"/>
          <p:cNvSpPr/>
          <p:nvPr/>
        </p:nvSpPr>
        <p:spPr>
          <a:xfrm>
            <a:off x="964223" y="5598246"/>
            <a:ext cx="2106993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800" b="1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適塩</a:t>
            </a:r>
          </a:p>
        </p:txBody>
      </p:sp>
      <p:pic>
        <p:nvPicPr>
          <p:cNvPr id="181" name="図 18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" y="5546516"/>
            <a:ext cx="712442" cy="712442"/>
          </a:xfrm>
          <a:prstGeom prst="rect">
            <a:avLst/>
          </a:prstGeom>
        </p:spPr>
      </p:pic>
      <p:sp>
        <p:nvSpPr>
          <p:cNvPr id="182" name="テキスト ボックス 181"/>
          <p:cNvSpPr txBox="1"/>
          <p:nvPr/>
        </p:nvSpPr>
        <p:spPr>
          <a:xfrm>
            <a:off x="1795928" y="6334973"/>
            <a:ext cx="1930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柚子胡椒</a:t>
            </a:r>
            <a:r>
              <a:rPr lang="ja-JP" altLang="en-US" sz="1600" b="1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endParaRPr lang="en-US" altLang="ja-JP" sz="1600" b="1" dirty="0" smtClean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大人</a:t>
            </a:r>
            <a:r>
              <a:rPr lang="ja-JP" altLang="en-US" sz="1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な生姜焼き</a:t>
            </a: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1797219" y="6334972"/>
            <a:ext cx="1930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柚子胡椒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大人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な生姜焼き</a:t>
            </a:r>
          </a:p>
        </p:txBody>
      </p:sp>
      <p:sp>
        <p:nvSpPr>
          <p:cNvPr id="204" name="角丸四角形 203"/>
          <p:cNvSpPr/>
          <p:nvPr/>
        </p:nvSpPr>
        <p:spPr>
          <a:xfrm>
            <a:off x="440538" y="1852172"/>
            <a:ext cx="2676784" cy="2364050"/>
          </a:xfrm>
          <a:prstGeom prst="roundRect">
            <a:avLst>
              <a:gd name="adj" fmla="val 9818"/>
            </a:avLst>
          </a:prstGeom>
          <a:noFill/>
          <a:ln w="19050">
            <a:solidFill>
              <a:srgbClr val="9DB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正方形/長方形 46"/>
          <p:cNvSpPr>
            <a:spLocks noChangeArrowheads="1"/>
          </p:cNvSpPr>
          <p:nvPr/>
        </p:nvSpPr>
        <p:spPr bwMode="auto">
          <a:xfrm>
            <a:off x="302955" y="4662512"/>
            <a:ext cx="3008124" cy="93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1050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日本三大ご当地ライスの一つとして、福井県越前市で</a:t>
            </a:r>
            <a:r>
              <a:rPr lang="en-US" altLang="ja-JP" sz="1050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50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年以上愛されているご当地自慢の一皿です。オムライスの上にとん</a:t>
            </a:r>
            <a:r>
              <a:rPr lang="ja-JP" altLang="en-US" sz="1050" dirty="0" err="1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かつを</a:t>
            </a:r>
            <a:r>
              <a:rPr lang="ja-JP" altLang="en-US" sz="1050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のせ独自のソースをかけてご提供です。</a:t>
            </a:r>
            <a:endParaRPr lang="ja-JP" altLang="en-US" sz="1050" dirty="0">
              <a:ln w="7620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6" name="楕円 205"/>
          <p:cNvSpPr/>
          <p:nvPr/>
        </p:nvSpPr>
        <p:spPr>
          <a:xfrm>
            <a:off x="100893" y="3809404"/>
            <a:ext cx="1032192" cy="1032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883856" y="4323617"/>
            <a:ext cx="328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福井ボルガライス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08" name="直線コネクタ 207"/>
          <p:cNvCxnSpPr/>
          <p:nvPr/>
        </p:nvCxnSpPr>
        <p:spPr>
          <a:xfrm>
            <a:off x="866228" y="4663590"/>
            <a:ext cx="2288417" cy="0"/>
          </a:xfrm>
          <a:prstGeom prst="line">
            <a:avLst/>
          </a:prstGeom>
          <a:ln w="57150" cap="flat">
            <a:solidFill>
              <a:srgbClr val="9B64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>
            <a:off x="866228" y="4727375"/>
            <a:ext cx="2288417" cy="0"/>
          </a:xfrm>
          <a:prstGeom prst="line">
            <a:avLst/>
          </a:prstGeom>
          <a:ln w="28575" cap="flat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Freeform 31"/>
          <p:cNvSpPr>
            <a:spLocks/>
          </p:cNvSpPr>
          <p:nvPr/>
        </p:nvSpPr>
        <p:spPr bwMode="auto">
          <a:xfrm>
            <a:off x="163352" y="3833981"/>
            <a:ext cx="869021" cy="732289"/>
          </a:xfrm>
          <a:custGeom>
            <a:avLst/>
            <a:gdLst>
              <a:gd name="T0" fmla="*/ 402 w 1407"/>
              <a:gd name="T1" fmla="*/ 1103 h 1186"/>
              <a:gd name="T2" fmla="*/ 462 w 1407"/>
              <a:gd name="T3" fmla="*/ 1088 h 1186"/>
              <a:gd name="T4" fmla="*/ 506 w 1407"/>
              <a:gd name="T5" fmla="*/ 983 h 1186"/>
              <a:gd name="T6" fmla="*/ 596 w 1407"/>
              <a:gd name="T7" fmla="*/ 964 h 1186"/>
              <a:gd name="T8" fmla="*/ 683 w 1407"/>
              <a:gd name="T9" fmla="*/ 903 h 1186"/>
              <a:gd name="T10" fmla="*/ 722 w 1407"/>
              <a:gd name="T11" fmla="*/ 757 h 1186"/>
              <a:gd name="T12" fmla="*/ 850 w 1407"/>
              <a:gd name="T13" fmla="*/ 785 h 1186"/>
              <a:gd name="T14" fmla="*/ 880 w 1407"/>
              <a:gd name="T15" fmla="*/ 675 h 1186"/>
              <a:gd name="T16" fmla="*/ 974 w 1407"/>
              <a:gd name="T17" fmla="*/ 651 h 1186"/>
              <a:gd name="T18" fmla="*/ 1077 w 1407"/>
              <a:gd name="T19" fmla="*/ 657 h 1186"/>
              <a:gd name="T20" fmla="*/ 1227 w 1407"/>
              <a:gd name="T21" fmla="*/ 640 h 1186"/>
              <a:gd name="T22" fmla="*/ 1349 w 1407"/>
              <a:gd name="T23" fmla="*/ 622 h 1186"/>
              <a:gd name="T24" fmla="*/ 1391 w 1407"/>
              <a:gd name="T25" fmla="*/ 571 h 1186"/>
              <a:gd name="T26" fmla="*/ 1381 w 1407"/>
              <a:gd name="T27" fmla="*/ 500 h 1186"/>
              <a:gd name="T28" fmla="*/ 1337 w 1407"/>
              <a:gd name="T29" fmla="*/ 436 h 1186"/>
              <a:gd name="T30" fmla="*/ 1317 w 1407"/>
              <a:gd name="T31" fmla="*/ 418 h 1186"/>
              <a:gd name="T32" fmla="*/ 1297 w 1407"/>
              <a:gd name="T33" fmla="*/ 387 h 1186"/>
              <a:gd name="T34" fmla="*/ 1295 w 1407"/>
              <a:gd name="T35" fmla="*/ 312 h 1186"/>
              <a:gd name="T36" fmla="*/ 1315 w 1407"/>
              <a:gd name="T37" fmla="*/ 269 h 1186"/>
              <a:gd name="T38" fmla="*/ 1291 w 1407"/>
              <a:gd name="T39" fmla="*/ 273 h 1186"/>
              <a:gd name="T40" fmla="*/ 1192 w 1407"/>
              <a:gd name="T41" fmla="*/ 246 h 1186"/>
              <a:gd name="T42" fmla="*/ 1136 w 1407"/>
              <a:gd name="T43" fmla="*/ 198 h 1186"/>
              <a:gd name="T44" fmla="*/ 1015 w 1407"/>
              <a:gd name="T45" fmla="*/ 209 h 1186"/>
              <a:gd name="T46" fmla="*/ 910 w 1407"/>
              <a:gd name="T47" fmla="*/ 168 h 1186"/>
              <a:gd name="T48" fmla="*/ 839 w 1407"/>
              <a:gd name="T49" fmla="*/ 41 h 1186"/>
              <a:gd name="T50" fmla="*/ 785 w 1407"/>
              <a:gd name="T51" fmla="*/ 28 h 1186"/>
              <a:gd name="T52" fmla="*/ 692 w 1407"/>
              <a:gd name="T53" fmla="*/ 103 h 1186"/>
              <a:gd name="T54" fmla="*/ 608 w 1407"/>
              <a:gd name="T55" fmla="*/ 244 h 1186"/>
              <a:gd name="T56" fmla="*/ 533 w 1407"/>
              <a:gd name="T57" fmla="*/ 377 h 1186"/>
              <a:gd name="T58" fmla="*/ 555 w 1407"/>
              <a:gd name="T59" fmla="*/ 499 h 1186"/>
              <a:gd name="T60" fmla="*/ 648 w 1407"/>
              <a:gd name="T61" fmla="*/ 628 h 1186"/>
              <a:gd name="T62" fmla="*/ 639 w 1407"/>
              <a:gd name="T63" fmla="*/ 782 h 1186"/>
              <a:gd name="T64" fmla="*/ 605 w 1407"/>
              <a:gd name="T65" fmla="*/ 748 h 1186"/>
              <a:gd name="T66" fmla="*/ 583 w 1407"/>
              <a:gd name="T67" fmla="*/ 682 h 1186"/>
              <a:gd name="T68" fmla="*/ 519 w 1407"/>
              <a:gd name="T69" fmla="*/ 721 h 1186"/>
              <a:gd name="T70" fmla="*/ 542 w 1407"/>
              <a:gd name="T71" fmla="*/ 812 h 1186"/>
              <a:gd name="T72" fmla="*/ 497 w 1407"/>
              <a:gd name="T73" fmla="*/ 854 h 1186"/>
              <a:gd name="T74" fmla="*/ 391 w 1407"/>
              <a:gd name="T75" fmla="*/ 867 h 1186"/>
              <a:gd name="T76" fmla="*/ 353 w 1407"/>
              <a:gd name="T77" fmla="*/ 906 h 1186"/>
              <a:gd name="T78" fmla="*/ 355 w 1407"/>
              <a:gd name="T79" fmla="*/ 943 h 1186"/>
              <a:gd name="T80" fmla="*/ 308 w 1407"/>
              <a:gd name="T81" fmla="*/ 914 h 1186"/>
              <a:gd name="T82" fmla="*/ 262 w 1407"/>
              <a:gd name="T83" fmla="*/ 919 h 1186"/>
              <a:gd name="T84" fmla="*/ 225 w 1407"/>
              <a:gd name="T85" fmla="*/ 942 h 1186"/>
              <a:gd name="T86" fmla="*/ 164 w 1407"/>
              <a:gd name="T87" fmla="*/ 980 h 1186"/>
              <a:gd name="T88" fmla="*/ 97 w 1407"/>
              <a:gd name="T89" fmla="*/ 1003 h 1186"/>
              <a:gd name="T90" fmla="*/ 84 w 1407"/>
              <a:gd name="T91" fmla="*/ 965 h 1186"/>
              <a:gd name="T92" fmla="*/ 62 w 1407"/>
              <a:gd name="T93" fmla="*/ 927 h 1186"/>
              <a:gd name="T94" fmla="*/ 5 w 1407"/>
              <a:gd name="T95" fmla="*/ 967 h 1186"/>
              <a:gd name="T96" fmla="*/ 27 w 1407"/>
              <a:gd name="T97" fmla="*/ 1049 h 1186"/>
              <a:gd name="T98" fmla="*/ 80 w 1407"/>
              <a:gd name="T99" fmla="*/ 1127 h 1186"/>
              <a:gd name="T100" fmla="*/ 237 w 1407"/>
              <a:gd name="T101" fmla="*/ 1171 h 1186"/>
              <a:gd name="T102" fmla="*/ 318 w 1407"/>
              <a:gd name="T103" fmla="*/ 1182 h 1186"/>
              <a:gd name="T104" fmla="*/ 346 w 1407"/>
              <a:gd name="T105" fmla="*/ 1142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7" h="1186">
                <a:moveTo>
                  <a:pt x="379" y="1124"/>
                </a:moveTo>
                <a:cubicBezTo>
                  <a:pt x="392" y="1110"/>
                  <a:pt x="375" y="1103"/>
                  <a:pt x="402" y="1103"/>
                </a:cubicBezTo>
                <a:cubicBezTo>
                  <a:pt x="418" y="1104"/>
                  <a:pt x="426" y="1122"/>
                  <a:pt x="438" y="1122"/>
                </a:cubicBezTo>
                <a:cubicBezTo>
                  <a:pt x="452" y="1121"/>
                  <a:pt x="457" y="1099"/>
                  <a:pt x="462" y="1088"/>
                </a:cubicBezTo>
                <a:cubicBezTo>
                  <a:pt x="474" y="1063"/>
                  <a:pt x="475" y="1041"/>
                  <a:pt x="487" y="1017"/>
                </a:cubicBezTo>
                <a:cubicBezTo>
                  <a:pt x="493" y="1004"/>
                  <a:pt x="491" y="990"/>
                  <a:pt x="506" y="983"/>
                </a:cubicBezTo>
                <a:cubicBezTo>
                  <a:pt x="530" y="971"/>
                  <a:pt x="529" y="991"/>
                  <a:pt x="542" y="999"/>
                </a:cubicBezTo>
                <a:cubicBezTo>
                  <a:pt x="582" y="1022"/>
                  <a:pt x="575" y="976"/>
                  <a:pt x="596" y="964"/>
                </a:cubicBezTo>
                <a:cubicBezTo>
                  <a:pt x="626" y="945"/>
                  <a:pt x="646" y="976"/>
                  <a:pt x="663" y="935"/>
                </a:cubicBezTo>
                <a:cubicBezTo>
                  <a:pt x="670" y="921"/>
                  <a:pt x="666" y="912"/>
                  <a:pt x="683" y="903"/>
                </a:cubicBezTo>
                <a:cubicBezTo>
                  <a:pt x="695" y="896"/>
                  <a:pt x="714" y="904"/>
                  <a:pt x="726" y="896"/>
                </a:cubicBezTo>
                <a:cubicBezTo>
                  <a:pt x="781" y="857"/>
                  <a:pt x="652" y="784"/>
                  <a:pt x="722" y="757"/>
                </a:cubicBezTo>
                <a:cubicBezTo>
                  <a:pt x="750" y="746"/>
                  <a:pt x="772" y="756"/>
                  <a:pt x="796" y="770"/>
                </a:cubicBezTo>
                <a:cubicBezTo>
                  <a:pt x="814" y="780"/>
                  <a:pt x="831" y="784"/>
                  <a:pt x="850" y="785"/>
                </a:cubicBezTo>
                <a:cubicBezTo>
                  <a:pt x="859" y="771"/>
                  <a:pt x="871" y="760"/>
                  <a:pt x="877" y="743"/>
                </a:cubicBezTo>
                <a:cubicBezTo>
                  <a:pt x="885" y="722"/>
                  <a:pt x="873" y="696"/>
                  <a:pt x="880" y="675"/>
                </a:cubicBezTo>
                <a:cubicBezTo>
                  <a:pt x="887" y="652"/>
                  <a:pt x="910" y="640"/>
                  <a:pt x="933" y="638"/>
                </a:cubicBezTo>
                <a:cubicBezTo>
                  <a:pt x="952" y="637"/>
                  <a:pt x="960" y="642"/>
                  <a:pt x="974" y="651"/>
                </a:cubicBezTo>
                <a:cubicBezTo>
                  <a:pt x="989" y="661"/>
                  <a:pt x="989" y="662"/>
                  <a:pt x="1006" y="666"/>
                </a:cubicBezTo>
                <a:cubicBezTo>
                  <a:pt x="1037" y="674"/>
                  <a:pt x="1058" y="690"/>
                  <a:pt x="1077" y="657"/>
                </a:cubicBezTo>
                <a:cubicBezTo>
                  <a:pt x="1099" y="661"/>
                  <a:pt x="1116" y="656"/>
                  <a:pt x="1135" y="648"/>
                </a:cubicBezTo>
                <a:cubicBezTo>
                  <a:pt x="1169" y="633"/>
                  <a:pt x="1193" y="642"/>
                  <a:pt x="1227" y="640"/>
                </a:cubicBezTo>
                <a:cubicBezTo>
                  <a:pt x="1253" y="638"/>
                  <a:pt x="1281" y="619"/>
                  <a:pt x="1309" y="623"/>
                </a:cubicBezTo>
                <a:cubicBezTo>
                  <a:pt x="1329" y="626"/>
                  <a:pt x="1332" y="641"/>
                  <a:pt x="1349" y="622"/>
                </a:cubicBezTo>
                <a:cubicBezTo>
                  <a:pt x="1359" y="611"/>
                  <a:pt x="1353" y="599"/>
                  <a:pt x="1360" y="587"/>
                </a:cubicBezTo>
                <a:cubicBezTo>
                  <a:pt x="1370" y="567"/>
                  <a:pt x="1377" y="583"/>
                  <a:pt x="1391" y="571"/>
                </a:cubicBezTo>
                <a:cubicBezTo>
                  <a:pt x="1407" y="558"/>
                  <a:pt x="1393" y="554"/>
                  <a:pt x="1391" y="539"/>
                </a:cubicBezTo>
                <a:cubicBezTo>
                  <a:pt x="1388" y="520"/>
                  <a:pt x="1390" y="517"/>
                  <a:pt x="1381" y="500"/>
                </a:cubicBezTo>
                <a:cubicBezTo>
                  <a:pt x="1373" y="488"/>
                  <a:pt x="1366" y="482"/>
                  <a:pt x="1358" y="470"/>
                </a:cubicBezTo>
                <a:cubicBezTo>
                  <a:pt x="1348" y="455"/>
                  <a:pt x="1356" y="449"/>
                  <a:pt x="1337" y="436"/>
                </a:cubicBezTo>
                <a:cubicBezTo>
                  <a:pt x="1333" y="433"/>
                  <a:pt x="1324" y="440"/>
                  <a:pt x="1319" y="435"/>
                </a:cubicBezTo>
                <a:cubicBezTo>
                  <a:pt x="1315" y="430"/>
                  <a:pt x="1320" y="424"/>
                  <a:pt x="1317" y="418"/>
                </a:cubicBezTo>
                <a:cubicBezTo>
                  <a:pt x="1314" y="413"/>
                  <a:pt x="1316" y="404"/>
                  <a:pt x="1313" y="398"/>
                </a:cubicBezTo>
                <a:cubicBezTo>
                  <a:pt x="1311" y="393"/>
                  <a:pt x="1299" y="391"/>
                  <a:pt x="1297" y="387"/>
                </a:cubicBezTo>
                <a:cubicBezTo>
                  <a:pt x="1291" y="376"/>
                  <a:pt x="1290" y="364"/>
                  <a:pt x="1289" y="352"/>
                </a:cubicBezTo>
                <a:cubicBezTo>
                  <a:pt x="1289" y="338"/>
                  <a:pt x="1285" y="323"/>
                  <a:pt x="1295" y="312"/>
                </a:cubicBezTo>
                <a:cubicBezTo>
                  <a:pt x="1306" y="299"/>
                  <a:pt x="1323" y="307"/>
                  <a:pt x="1330" y="288"/>
                </a:cubicBezTo>
                <a:cubicBezTo>
                  <a:pt x="1326" y="281"/>
                  <a:pt x="1321" y="274"/>
                  <a:pt x="1315" y="269"/>
                </a:cubicBezTo>
                <a:cubicBezTo>
                  <a:pt x="1313" y="270"/>
                  <a:pt x="1312" y="271"/>
                  <a:pt x="1309" y="273"/>
                </a:cubicBezTo>
                <a:cubicBezTo>
                  <a:pt x="1305" y="275"/>
                  <a:pt x="1296" y="271"/>
                  <a:pt x="1291" y="273"/>
                </a:cubicBezTo>
                <a:cubicBezTo>
                  <a:pt x="1284" y="275"/>
                  <a:pt x="1277" y="284"/>
                  <a:pt x="1271" y="286"/>
                </a:cubicBezTo>
                <a:cubicBezTo>
                  <a:pt x="1234" y="297"/>
                  <a:pt x="1218" y="267"/>
                  <a:pt x="1192" y="246"/>
                </a:cubicBezTo>
                <a:cubicBezTo>
                  <a:pt x="1177" y="234"/>
                  <a:pt x="1175" y="225"/>
                  <a:pt x="1165" y="212"/>
                </a:cubicBezTo>
                <a:cubicBezTo>
                  <a:pt x="1152" y="195"/>
                  <a:pt x="1155" y="200"/>
                  <a:pt x="1136" y="198"/>
                </a:cubicBezTo>
                <a:cubicBezTo>
                  <a:pt x="1103" y="195"/>
                  <a:pt x="1083" y="177"/>
                  <a:pt x="1054" y="194"/>
                </a:cubicBezTo>
                <a:cubicBezTo>
                  <a:pt x="1038" y="203"/>
                  <a:pt x="1037" y="212"/>
                  <a:pt x="1015" y="209"/>
                </a:cubicBezTo>
                <a:cubicBezTo>
                  <a:pt x="991" y="205"/>
                  <a:pt x="999" y="194"/>
                  <a:pt x="988" y="182"/>
                </a:cubicBezTo>
                <a:cubicBezTo>
                  <a:pt x="960" y="150"/>
                  <a:pt x="942" y="177"/>
                  <a:pt x="910" y="168"/>
                </a:cubicBezTo>
                <a:cubicBezTo>
                  <a:pt x="877" y="158"/>
                  <a:pt x="905" y="122"/>
                  <a:pt x="903" y="100"/>
                </a:cubicBezTo>
                <a:cubicBezTo>
                  <a:pt x="900" y="64"/>
                  <a:pt x="858" y="59"/>
                  <a:pt x="839" y="41"/>
                </a:cubicBezTo>
                <a:cubicBezTo>
                  <a:pt x="825" y="27"/>
                  <a:pt x="824" y="10"/>
                  <a:pt x="813" y="0"/>
                </a:cubicBezTo>
                <a:cubicBezTo>
                  <a:pt x="804" y="9"/>
                  <a:pt x="794" y="19"/>
                  <a:pt x="785" y="28"/>
                </a:cubicBezTo>
                <a:cubicBezTo>
                  <a:pt x="767" y="48"/>
                  <a:pt x="741" y="63"/>
                  <a:pt x="712" y="63"/>
                </a:cubicBezTo>
                <a:cubicBezTo>
                  <a:pt x="690" y="63"/>
                  <a:pt x="695" y="70"/>
                  <a:pt x="692" y="103"/>
                </a:cubicBezTo>
                <a:cubicBezTo>
                  <a:pt x="690" y="136"/>
                  <a:pt x="674" y="147"/>
                  <a:pt x="662" y="169"/>
                </a:cubicBezTo>
                <a:cubicBezTo>
                  <a:pt x="650" y="192"/>
                  <a:pt x="624" y="227"/>
                  <a:pt x="608" y="244"/>
                </a:cubicBezTo>
                <a:cubicBezTo>
                  <a:pt x="591" y="260"/>
                  <a:pt x="580" y="291"/>
                  <a:pt x="578" y="318"/>
                </a:cubicBezTo>
                <a:cubicBezTo>
                  <a:pt x="576" y="345"/>
                  <a:pt x="562" y="347"/>
                  <a:pt x="533" y="377"/>
                </a:cubicBezTo>
                <a:cubicBezTo>
                  <a:pt x="505" y="406"/>
                  <a:pt x="530" y="418"/>
                  <a:pt x="546" y="435"/>
                </a:cubicBezTo>
                <a:cubicBezTo>
                  <a:pt x="563" y="451"/>
                  <a:pt x="556" y="466"/>
                  <a:pt x="555" y="499"/>
                </a:cubicBezTo>
                <a:cubicBezTo>
                  <a:pt x="553" y="532"/>
                  <a:pt x="580" y="543"/>
                  <a:pt x="593" y="555"/>
                </a:cubicBezTo>
                <a:cubicBezTo>
                  <a:pt x="606" y="567"/>
                  <a:pt x="625" y="590"/>
                  <a:pt x="648" y="628"/>
                </a:cubicBezTo>
                <a:cubicBezTo>
                  <a:pt x="670" y="666"/>
                  <a:pt x="658" y="699"/>
                  <a:pt x="655" y="722"/>
                </a:cubicBezTo>
                <a:cubicBezTo>
                  <a:pt x="651" y="746"/>
                  <a:pt x="651" y="753"/>
                  <a:pt x="639" y="782"/>
                </a:cubicBezTo>
                <a:cubicBezTo>
                  <a:pt x="628" y="812"/>
                  <a:pt x="615" y="794"/>
                  <a:pt x="606" y="788"/>
                </a:cubicBezTo>
                <a:cubicBezTo>
                  <a:pt x="598" y="782"/>
                  <a:pt x="600" y="760"/>
                  <a:pt x="605" y="748"/>
                </a:cubicBezTo>
                <a:cubicBezTo>
                  <a:pt x="610" y="736"/>
                  <a:pt x="603" y="724"/>
                  <a:pt x="598" y="714"/>
                </a:cubicBezTo>
                <a:cubicBezTo>
                  <a:pt x="593" y="703"/>
                  <a:pt x="596" y="688"/>
                  <a:pt x="583" y="682"/>
                </a:cubicBezTo>
                <a:cubicBezTo>
                  <a:pt x="570" y="676"/>
                  <a:pt x="558" y="691"/>
                  <a:pt x="549" y="701"/>
                </a:cubicBezTo>
                <a:cubicBezTo>
                  <a:pt x="539" y="710"/>
                  <a:pt x="526" y="712"/>
                  <a:pt x="519" y="721"/>
                </a:cubicBezTo>
                <a:cubicBezTo>
                  <a:pt x="512" y="730"/>
                  <a:pt x="534" y="742"/>
                  <a:pt x="532" y="762"/>
                </a:cubicBezTo>
                <a:cubicBezTo>
                  <a:pt x="530" y="782"/>
                  <a:pt x="531" y="790"/>
                  <a:pt x="542" y="812"/>
                </a:cubicBezTo>
                <a:cubicBezTo>
                  <a:pt x="552" y="833"/>
                  <a:pt x="550" y="843"/>
                  <a:pt x="533" y="841"/>
                </a:cubicBezTo>
                <a:cubicBezTo>
                  <a:pt x="517" y="839"/>
                  <a:pt x="514" y="846"/>
                  <a:pt x="497" y="854"/>
                </a:cubicBezTo>
                <a:cubicBezTo>
                  <a:pt x="479" y="862"/>
                  <a:pt x="454" y="854"/>
                  <a:pt x="439" y="847"/>
                </a:cubicBezTo>
                <a:cubicBezTo>
                  <a:pt x="334" y="798"/>
                  <a:pt x="369" y="825"/>
                  <a:pt x="391" y="867"/>
                </a:cubicBezTo>
                <a:cubicBezTo>
                  <a:pt x="401" y="887"/>
                  <a:pt x="394" y="894"/>
                  <a:pt x="380" y="896"/>
                </a:cubicBezTo>
                <a:cubicBezTo>
                  <a:pt x="367" y="898"/>
                  <a:pt x="359" y="897"/>
                  <a:pt x="353" y="906"/>
                </a:cubicBezTo>
                <a:cubicBezTo>
                  <a:pt x="346" y="916"/>
                  <a:pt x="366" y="923"/>
                  <a:pt x="375" y="932"/>
                </a:cubicBezTo>
                <a:cubicBezTo>
                  <a:pt x="385" y="941"/>
                  <a:pt x="367" y="946"/>
                  <a:pt x="355" y="943"/>
                </a:cubicBezTo>
                <a:cubicBezTo>
                  <a:pt x="343" y="940"/>
                  <a:pt x="342" y="926"/>
                  <a:pt x="326" y="924"/>
                </a:cubicBezTo>
                <a:cubicBezTo>
                  <a:pt x="309" y="922"/>
                  <a:pt x="313" y="917"/>
                  <a:pt x="308" y="914"/>
                </a:cubicBezTo>
                <a:cubicBezTo>
                  <a:pt x="302" y="911"/>
                  <a:pt x="299" y="905"/>
                  <a:pt x="286" y="905"/>
                </a:cubicBezTo>
                <a:cubicBezTo>
                  <a:pt x="273" y="905"/>
                  <a:pt x="268" y="913"/>
                  <a:pt x="262" y="919"/>
                </a:cubicBezTo>
                <a:cubicBezTo>
                  <a:pt x="256" y="925"/>
                  <a:pt x="253" y="935"/>
                  <a:pt x="246" y="942"/>
                </a:cubicBezTo>
                <a:cubicBezTo>
                  <a:pt x="239" y="948"/>
                  <a:pt x="233" y="948"/>
                  <a:pt x="225" y="942"/>
                </a:cubicBezTo>
                <a:cubicBezTo>
                  <a:pt x="217" y="936"/>
                  <a:pt x="212" y="935"/>
                  <a:pt x="201" y="940"/>
                </a:cubicBezTo>
                <a:cubicBezTo>
                  <a:pt x="190" y="945"/>
                  <a:pt x="175" y="967"/>
                  <a:pt x="164" y="980"/>
                </a:cubicBezTo>
                <a:cubicBezTo>
                  <a:pt x="153" y="993"/>
                  <a:pt x="145" y="991"/>
                  <a:pt x="133" y="996"/>
                </a:cubicBezTo>
                <a:cubicBezTo>
                  <a:pt x="120" y="1002"/>
                  <a:pt x="116" y="1003"/>
                  <a:pt x="97" y="1003"/>
                </a:cubicBezTo>
                <a:cubicBezTo>
                  <a:pt x="78" y="1004"/>
                  <a:pt x="80" y="996"/>
                  <a:pt x="76" y="988"/>
                </a:cubicBezTo>
                <a:cubicBezTo>
                  <a:pt x="72" y="980"/>
                  <a:pt x="79" y="970"/>
                  <a:pt x="84" y="965"/>
                </a:cubicBezTo>
                <a:cubicBezTo>
                  <a:pt x="89" y="960"/>
                  <a:pt x="84" y="947"/>
                  <a:pt x="83" y="939"/>
                </a:cubicBezTo>
                <a:cubicBezTo>
                  <a:pt x="83" y="932"/>
                  <a:pt x="72" y="928"/>
                  <a:pt x="62" y="927"/>
                </a:cubicBezTo>
                <a:cubicBezTo>
                  <a:pt x="57" y="926"/>
                  <a:pt x="53" y="927"/>
                  <a:pt x="49" y="926"/>
                </a:cubicBezTo>
                <a:cubicBezTo>
                  <a:pt x="25" y="931"/>
                  <a:pt x="0" y="937"/>
                  <a:pt x="5" y="967"/>
                </a:cubicBezTo>
                <a:cubicBezTo>
                  <a:pt x="7" y="981"/>
                  <a:pt x="23" y="989"/>
                  <a:pt x="27" y="1006"/>
                </a:cubicBezTo>
                <a:cubicBezTo>
                  <a:pt x="31" y="1019"/>
                  <a:pt x="23" y="1036"/>
                  <a:pt x="27" y="1049"/>
                </a:cubicBezTo>
                <a:cubicBezTo>
                  <a:pt x="31" y="1065"/>
                  <a:pt x="49" y="1075"/>
                  <a:pt x="58" y="1088"/>
                </a:cubicBezTo>
                <a:cubicBezTo>
                  <a:pt x="68" y="1101"/>
                  <a:pt x="71" y="1114"/>
                  <a:pt x="80" y="1127"/>
                </a:cubicBezTo>
                <a:cubicBezTo>
                  <a:pt x="96" y="1153"/>
                  <a:pt x="124" y="1160"/>
                  <a:pt x="156" y="1163"/>
                </a:cubicBezTo>
                <a:cubicBezTo>
                  <a:pt x="185" y="1165"/>
                  <a:pt x="210" y="1162"/>
                  <a:pt x="237" y="1171"/>
                </a:cubicBezTo>
                <a:cubicBezTo>
                  <a:pt x="249" y="1175"/>
                  <a:pt x="263" y="1183"/>
                  <a:pt x="276" y="1184"/>
                </a:cubicBezTo>
                <a:cubicBezTo>
                  <a:pt x="290" y="1186"/>
                  <a:pt x="305" y="1179"/>
                  <a:pt x="318" y="1182"/>
                </a:cubicBezTo>
                <a:cubicBezTo>
                  <a:pt x="321" y="1183"/>
                  <a:pt x="323" y="1184"/>
                  <a:pt x="325" y="1185"/>
                </a:cubicBezTo>
                <a:cubicBezTo>
                  <a:pt x="332" y="1169"/>
                  <a:pt x="337" y="1150"/>
                  <a:pt x="346" y="1142"/>
                </a:cubicBezTo>
                <a:cubicBezTo>
                  <a:pt x="357" y="1132"/>
                  <a:pt x="368" y="1136"/>
                  <a:pt x="379" y="1124"/>
                </a:cubicBezTo>
                <a:close/>
              </a:path>
            </a:pathLst>
          </a:custGeom>
          <a:solidFill>
            <a:srgbClr val="C7B4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1" name="正方形/長方形 210"/>
          <p:cNvSpPr/>
          <p:nvPr/>
        </p:nvSpPr>
        <p:spPr>
          <a:xfrm>
            <a:off x="543432" y="4224681"/>
            <a:ext cx="588030" cy="193027"/>
          </a:xfrm>
          <a:prstGeom prst="rect">
            <a:avLst/>
          </a:prstGeom>
        </p:spPr>
        <p:txBody>
          <a:bodyPr wrap="square" lIns="36000" tIns="36000" rIns="36000" bIns="18000" anchor="ctr">
            <a:spAutoFit/>
          </a:bodyPr>
          <a:lstStyle/>
          <a:p>
            <a:pPr algn="ctr"/>
            <a:r>
              <a:rPr lang="en-US" altLang="ja-JP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FUKUI</a:t>
            </a:r>
            <a:endParaRPr lang="zh-TW" alt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2" name="正方形/長方形 46"/>
          <p:cNvSpPr>
            <a:spLocks noChangeArrowheads="1"/>
          </p:cNvSpPr>
          <p:nvPr/>
        </p:nvSpPr>
        <p:spPr bwMode="auto">
          <a:xfrm>
            <a:off x="302955" y="4735250"/>
            <a:ext cx="3008124" cy="93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日本三大ご当地ライスの一つとして、福井県越前市で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年以上愛されているご当地自慢の一皿です。オムライスの上にとん</a:t>
            </a:r>
            <a:r>
              <a:rPr lang="ja-JP" altLang="en-US" sz="105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かつを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のせ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特製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のソースをかけてご提供です。</a:t>
            </a: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3" name="角丸四角形 212"/>
          <p:cNvSpPr/>
          <p:nvPr/>
        </p:nvSpPr>
        <p:spPr>
          <a:xfrm>
            <a:off x="3475502" y="1852172"/>
            <a:ext cx="2988073" cy="2364050"/>
          </a:xfrm>
          <a:prstGeom prst="roundRect">
            <a:avLst>
              <a:gd name="adj" fmla="val 9818"/>
            </a:avLst>
          </a:prstGeom>
          <a:noFill/>
          <a:ln w="19050">
            <a:solidFill>
              <a:srgbClr val="9DB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楕円 213"/>
          <p:cNvSpPr/>
          <p:nvPr/>
        </p:nvSpPr>
        <p:spPr>
          <a:xfrm>
            <a:off x="3280251" y="3809404"/>
            <a:ext cx="1032192" cy="1032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正方形/長方形 46"/>
          <p:cNvSpPr>
            <a:spLocks noChangeArrowheads="1"/>
          </p:cNvSpPr>
          <p:nvPr/>
        </p:nvSpPr>
        <p:spPr bwMode="auto">
          <a:xfrm>
            <a:off x="3597462" y="4761572"/>
            <a:ext cx="2979472" cy="7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1100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石川県のソウルフード「とり野菜</a:t>
            </a:r>
            <a:r>
              <a:rPr lang="ja-JP" altLang="en-US" sz="1100" dirty="0" err="1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みそ</a:t>
            </a:r>
            <a:r>
              <a:rPr lang="ja-JP" altLang="en-US" sz="1100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」を使い寒い季節に栄養たっぷり摂れる煮込み鍋をご用意しました。</a:t>
            </a:r>
            <a:endParaRPr lang="ja-JP" altLang="en-US" sz="1100" dirty="0">
              <a:ln w="7620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4185807" y="4322836"/>
            <a:ext cx="279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とり野菜</a:t>
            </a:r>
            <a:r>
              <a:rPr lang="ja-JP" altLang="en-US" sz="18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みそ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煮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7" name="直線コネクタ 216"/>
          <p:cNvCxnSpPr/>
          <p:nvPr/>
        </p:nvCxnSpPr>
        <p:spPr>
          <a:xfrm>
            <a:off x="4192099" y="4663590"/>
            <a:ext cx="2288417" cy="0"/>
          </a:xfrm>
          <a:prstGeom prst="line">
            <a:avLst/>
          </a:prstGeom>
          <a:ln w="57150" cap="flat">
            <a:solidFill>
              <a:srgbClr val="9B64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/>
          <p:cNvCxnSpPr/>
          <p:nvPr/>
        </p:nvCxnSpPr>
        <p:spPr>
          <a:xfrm>
            <a:off x="4192099" y="4727375"/>
            <a:ext cx="2288417" cy="0"/>
          </a:xfrm>
          <a:prstGeom prst="line">
            <a:avLst/>
          </a:prstGeom>
          <a:ln w="28575" cap="flat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Freeform 28"/>
          <p:cNvSpPr>
            <a:spLocks/>
          </p:cNvSpPr>
          <p:nvPr/>
        </p:nvSpPr>
        <p:spPr bwMode="auto">
          <a:xfrm rot="1167143">
            <a:off x="3453765" y="3917183"/>
            <a:ext cx="702745" cy="1141699"/>
          </a:xfrm>
          <a:custGeom>
            <a:avLst/>
            <a:gdLst>
              <a:gd name="T0" fmla="*/ 543 w 1138"/>
              <a:gd name="T1" fmla="*/ 1505 h 1849"/>
              <a:gd name="T2" fmla="*/ 561 w 1138"/>
              <a:gd name="T3" fmla="*/ 1468 h 1849"/>
              <a:gd name="T4" fmla="*/ 527 w 1138"/>
              <a:gd name="T5" fmla="*/ 1402 h 1849"/>
              <a:gd name="T6" fmla="*/ 552 w 1138"/>
              <a:gd name="T7" fmla="*/ 1345 h 1849"/>
              <a:gd name="T8" fmla="*/ 563 w 1138"/>
              <a:gd name="T9" fmla="*/ 1263 h 1849"/>
              <a:gd name="T10" fmla="*/ 545 w 1138"/>
              <a:gd name="T11" fmla="*/ 1139 h 1849"/>
              <a:gd name="T12" fmla="*/ 560 w 1138"/>
              <a:gd name="T13" fmla="*/ 1063 h 1849"/>
              <a:gd name="T14" fmla="*/ 591 w 1138"/>
              <a:gd name="T15" fmla="*/ 997 h 1849"/>
              <a:gd name="T16" fmla="*/ 616 w 1138"/>
              <a:gd name="T17" fmla="*/ 865 h 1849"/>
              <a:gd name="T18" fmla="*/ 642 w 1138"/>
              <a:gd name="T19" fmla="*/ 785 h 1849"/>
              <a:gd name="T20" fmla="*/ 699 w 1138"/>
              <a:gd name="T21" fmla="*/ 737 h 1849"/>
              <a:gd name="T22" fmla="*/ 739 w 1138"/>
              <a:gd name="T23" fmla="*/ 723 h 1849"/>
              <a:gd name="T24" fmla="*/ 801 w 1138"/>
              <a:gd name="T25" fmla="*/ 723 h 1849"/>
              <a:gd name="T26" fmla="*/ 802 w 1138"/>
              <a:gd name="T27" fmla="*/ 635 h 1849"/>
              <a:gd name="T28" fmla="*/ 809 w 1138"/>
              <a:gd name="T29" fmla="*/ 534 h 1849"/>
              <a:gd name="T30" fmla="*/ 754 w 1138"/>
              <a:gd name="T31" fmla="*/ 596 h 1849"/>
              <a:gd name="T32" fmla="*/ 700 w 1138"/>
              <a:gd name="T33" fmla="*/ 579 h 1849"/>
              <a:gd name="T34" fmla="*/ 641 w 1138"/>
              <a:gd name="T35" fmla="*/ 568 h 1849"/>
              <a:gd name="T36" fmla="*/ 648 w 1138"/>
              <a:gd name="T37" fmla="*/ 507 h 1849"/>
              <a:gd name="T38" fmla="*/ 647 w 1138"/>
              <a:gd name="T39" fmla="*/ 460 h 1849"/>
              <a:gd name="T40" fmla="*/ 685 w 1138"/>
              <a:gd name="T41" fmla="*/ 397 h 1849"/>
              <a:gd name="T42" fmla="*/ 753 w 1138"/>
              <a:gd name="T43" fmla="*/ 447 h 1849"/>
              <a:gd name="T44" fmla="*/ 817 w 1138"/>
              <a:gd name="T45" fmla="*/ 408 h 1849"/>
              <a:gd name="T46" fmla="*/ 864 w 1138"/>
              <a:gd name="T47" fmla="*/ 324 h 1849"/>
              <a:gd name="T48" fmla="*/ 975 w 1138"/>
              <a:gd name="T49" fmla="*/ 305 h 1849"/>
              <a:gd name="T50" fmla="*/ 998 w 1138"/>
              <a:gd name="T51" fmla="*/ 209 h 1849"/>
              <a:gd name="T52" fmla="*/ 1032 w 1138"/>
              <a:gd name="T53" fmla="*/ 121 h 1849"/>
              <a:gd name="T54" fmla="*/ 1103 w 1138"/>
              <a:gd name="T55" fmla="*/ 81 h 1849"/>
              <a:gd name="T56" fmla="*/ 1067 w 1138"/>
              <a:gd name="T57" fmla="*/ 8 h 1849"/>
              <a:gd name="T58" fmla="*/ 916 w 1138"/>
              <a:gd name="T59" fmla="*/ 43 h 1849"/>
              <a:gd name="T60" fmla="*/ 703 w 1138"/>
              <a:gd name="T61" fmla="*/ 165 h 1849"/>
              <a:gd name="T62" fmla="*/ 573 w 1138"/>
              <a:gd name="T63" fmla="*/ 186 h 1849"/>
              <a:gd name="T64" fmla="*/ 484 w 1138"/>
              <a:gd name="T65" fmla="*/ 309 h 1849"/>
              <a:gd name="T66" fmla="*/ 452 w 1138"/>
              <a:gd name="T67" fmla="*/ 369 h 1849"/>
              <a:gd name="T68" fmla="*/ 426 w 1138"/>
              <a:gd name="T69" fmla="*/ 474 h 1849"/>
              <a:gd name="T70" fmla="*/ 475 w 1138"/>
              <a:gd name="T71" fmla="*/ 508 h 1849"/>
              <a:gd name="T72" fmla="*/ 500 w 1138"/>
              <a:gd name="T73" fmla="*/ 661 h 1849"/>
              <a:gd name="T74" fmla="*/ 502 w 1138"/>
              <a:gd name="T75" fmla="*/ 748 h 1849"/>
              <a:gd name="T76" fmla="*/ 498 w 1138"/>
              <a:gd name="T77" fmla="*/ 898 h 1849"/>
              <a:gd name="T78" fmla="*/ 187 w 1138"/>
              <a:gd name="T79" fmla="*/ 1379 h 1849"/>
              <a:gd name="T80" fmla="*/ 30 w 1138"/>
              <a:gd name="T81" fmla="*/ 1516 h 1849"/>
              <a:gd name="T82" fmla="*/ 26 w 1138"/>
              <a:gd name="T83" fmla="*/ 1593 h 1849"/>
              <a:gd name="T84" fmla="*/ 97 w 1138"/>
              <a:gd name="T85" fmla="*/ 1720 h 1849"/>
              <a:gd name="T86" fmla="*/ 202 w 1138"/>
              <a:gd name="T87" fmla="*/ 1761 h 1849"/>
              <a:gd name="T88" fmla="*/ 323 w 1138"/>
              <a:gd name="T89" fmla="*/ 1750 h 1849"/>
              <a:gd name="T90" fmla="*/ 379 w 1138"/>
              <a:gd name="T91" fmla="*/ 1798 h 1849"/>
              <a:gd name="T92" fmla="*/ 478 w 1138"/>
              <a:gd name="T93" fmla="*/ 1825 h 1849"/>
              <a:gd name="T94" fmla="*/ 511 w 1138"/>
              <a:gd name="T95" fmla="*/ 1796 h 1849"/>
              <a:gd name="T96" fmla="*/ 527 w 1138"/>
              <a:gd name="T97" fmla="*/ 1720 h 1849"/>
              <a:gd name="T98" fmla="*/ 586 w 1138"/>
              <a:gd name="T99" fmla="*/ 1656 h 1849"/>
              <a:gd name="T100" fmla="*/ 581 w 1138"/>
              <a:gd name="T101" fmla="*/ 1592 h 1849"/>
              <a:gd name="T102" fmla="*/ 555 w 1138"/>
              <a:gd name="T103" fmla="*/ 1558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8" h="1849">
                <a:moveTo>
                  <a:pt x="542" y="1545"/>
                </a:moveTo>
                <a:cubicBezTo>
                  <a:pt x="531" y="1530"/>
                  <a:pt x="537" y="1519"/>
                  <a:pt x="543" y="1505"/>
                </a:cubicBezTo>
                <a:cubicBezTo>
                  <a:pt x="546" y="1499"/>
                  <a:pt x="546" y="1493"/>
                  <a:pt x="548" y="1486"/>
                </a:cubicBezTo>
                <a:cubicBezTo>
                  <a:pt x="550" y="1478"/>
                  <a:pt x="558" y="1475"/>
                  <a:pt x="561" y="1468"/>
                </a:cubicBezTo>
                <a:cubicBezTo>
                  <a:pt x="571" y="1449"/>
                  <a:pt x="550" y="1434"/>
                  <a:pt x="538" y="1421"/>
                </a:cubicBezTo>
                <a:cubicBezTo>
                  <a:pt x="534" y="1416"/>
                  <a:pt x="526" y="1410"/>
                  <a:pt x="527" y="1402"/>
                </a:cubicBezTo>
                <a:cubicBezTo>
                  <a:pt x="528" y="1394"/>
                  <a:pt x="539" y="1391"/>
                  <a:pt x="544" y="1384"/>
                </a:cubicBezTo>
                <a:cubicBezTo>
                  <a:pt x="552" y="1373"/>
                  <a:pt x="553" y="1359"/>
                  <a:pt x="552" y="1345"/>
                </a:cubicBezTo>
                <a:cubicBezTo>
                  <a:pt x="552" y="1330"/>
                  <a:pt x="542" y="1314"/>
                  <a:pt x="543" y="1300"/>
                </a:cubicBezTo>
                <a:cubicBezTo>
                  <a:pt x="545" y="1284"/>
                  <a:pt x="562" y="1280"/>
                  <a:pt x="563" y="1263"/>
                </a:cubicBezTo>
                <a:cubicBezTo>
                  <a:pt x="563" y="1231"/>
                  <a:pt x="545" y="1207"/>
                  <a:pt x="540" y="1178"/>
                </a:cubicBezTo>
                <a:cubicBezTo>
                  <a:pt x="538" y="1164"/>
                  <a:pt x="533" y="1151"/>
                  <a:pt x="545" y="1139"/>
                </a:cubicBezTo>
                <a:cubicBezTo>
                  <a:pt x="556" y="1127"/>
                  <a:pt x="571" y="1125"/>
                  <a:pt x="573" y="1107"/>
                </a:cubicBezTo>
                <a:cubicBezTo>
                  <a:pt x="574" y="1090"/>
                  <a:pt x="570" y="1076"/>
                  <a:pt x="560" y="1063"/>
                </a:cubicBezTo>
                <a:cubicBezTo>
                  <a:pt x="551" y="1052"/>
                  <a:pt x="545" y="1032"/>
                  <a:pt x="554" y="1017"/>
                </a:cubicBezTo>
                <a:cubicBezTo>
                  <a:pt x="561" y="1005"/>
                  <a:pt x="581" y="1007"/>
                  <a:pt x="591" y="997"/>
                </a:cubicBezTo>
                <a:cubicBezTo>
                  <a:pt x="602" y="986"/>
                  <a:pt x="603" y="966"/>
                  <a:pt x="602" y="950"/>
                </a:cubicBezTo>
                <a:cubicBezTo>
                  <a:pt x="601" y="920"/>
                  <a:pt x="609" y="895"/>
                  <a:pt x="616" y="865"/>
                </a:cubicBezTo>
                <a:cubicBezTo>
                  <a:pt x="620" y="850"/>
                  <a:pt x="630" y="842"/>
                  <a:pt x="630" y="825"/>
                </a:cubicBezTo>
                <a:cubicBezTo>
                  <a:pt x="630" y="811"/>
                  <a:pt x="634" y="798"/>
                  <a:pt x="642" y="785"/>
                </a:cubicBezTo>
                <a:cubicBezTo>
                  <a:pt x="651" y="770"/>
                  <a:pt x="662" y="761"/>
                  <a:pt x="677" y="752"/>
                </a:cubicBezTo>
                <a:cubicBezTo>
                  <a:pt x="684" y="748"/>
                  <a:pt x="691" y="739"/>
                  <a:pt x="699" y="737"/>
                </a:cubicBezTo>
                <a:cubicBezTo>
                  <a:pt x="705" y="735"/>
                  <a:pt x="713" y="738"/>
                  <a:pt x="720" y="738"/>
                </a:cubicBezTo>
                <a:cubicBezTo>
                  <a:pt x="734" y="736"/>
                  <a:pt x="731" y="730"/>
                  <a:pt x="739" y="723"/>
                </a:cubicBezTo>
                <a:cubicBezTo>
                  <a:pt x="744" y="719"/>
                  <a:pt x="749" y="720"/>
                  <a:pt x="757" y="720"/>
                </a:cubicBezTo>
                <a:cubicBezTo>
                  <a:pt x="769" y="720"/>
                  <a:pt x="788" y="719"/>
                  <a:pt x="801" y="723"/>
                </a:cubicBezTo>
                <a:cubicBezTo>
                  <a:pt x="803" y="717"/>
                  <a:pt x="804" y="711"/>
                  <a:pt x="804" y="703"/>
                </a:cubicBezTo>
                <a:cubicBezTo>
                  <a:pt x="804" y="677"/>
                  <a:pt x="806" y="651"/>
                  <a:pt x="802" y="635"/>
                </a:cubicBezTo>
                <a:cubicBezTo>
                  <a:pt x="798" y="619"/>
                  <a:pt x="802" y="605"/>
                  <a:pt x="805" y="582"/>
                </a:cubicBezTo>
                <a:cubicBezTo>
                  <a:pt x="808" y="559"/>
                  <a:pt x="819" y="548"/>
                  <a:pt x="809" y="534"/>
                </a:cubicBezTo>
                <a:cubicBezTo>
                  <a:pt x="804" y="527"/>
                  <a:pt x="784" y="539"/>
                  <a:pt x="774" y="551"/>
                </a:cubicBezTo>
                <a:cubicBezTo>
                  <a:pt x="764" y="563"/>
                  <a:pt x="765" y="575"/>
                  <a:pt x="754" y="596"/>
                </a:cubicBezTo>
                <a:cubicBezTo>
                  <a:pt x="743" y="617"/>
                  <a:pt x="738" y="610"/>
                  <a:pt x="724" y="607"/>
                </a:cubicBezTo>
                <a:cubicBezTo>
                  <a:pt x="710" y="605"/>
                  <a:pt x="706" y="593"/>
                  <a:pt x="700" y="579"/>
                </a:cubicBezTo>
                <a:cubicBezTo>
                  <a:pt x="694" y="565"/>
                  <a:pt x="682" y="564"/>
                  <a:pt x="667" y="568"/>
                </a:cubicBezTo>
                <a:cubicBezTo>
                  <a:pt x="653" y="572"/>
                  <a:pt x="647" y="578"/>
                  <a:pt x="641" y="568"/>
                </a:cubicBezTo>
                <a:cubicBezTo>
                  <a:pt x="634" y="558"/>
                  <a:pt x="652" y="544"/>
                  <a:pt x="655" y="536"/>
                </a:cubicBezTo>
                <a:cubicBezTo>
                  <a:pt x="657" y="529"/>
                  <a:pt x="657" y="510"/>
                  <a:pt x="648" y="507"/>
                </a:cubicBezTo>
                <a:cubicBezTo>
                  <a:pt x="639" y="504"/>
                  <a:pt x="638" y="499"/>
                  <a:pt x="635" y="485"/>
                </a:cubicBezTo>
                <a:cubicBezTo>
                  <a:pt x="633" y="472"/>
                  <a:pt x="641" y="467"/>
                  <a:pt x="647" y="460"/>
                </a:cubicBezTo>
                <a:cubicBezTo>
                  <a:pt x="658" y="449"/>
                  <a:pt x="651" y="449"/>
                  <a:pt x="671" y="439"/>
                </a:cubicBezTo>
                <a:cubicBezTo>
                  <a:pt x="691" y="428"/>
                  <a:pt x="678" y="417"/>
                  <a:pt x="685" y="397"/>
                </a:cubicBezTo>
                <a:cubicBezTo>
                  <a:pt x="691" y="377"/>
                  <a:pt x="709" y="392"/>
                  <a:pt x="717" y="411"/>
                </a:cubicBezTo>
                <a:cubicBezTo>
                  <a:pt x="725" y="429"/>
                  <a:pt x="736" y="429"/>
                  <a:pt x="753" y="447"/>
                </a:cubicBezTo>
                <a:cubicBezTo>
                  <a:pt x="770" y="464"/>
                  <a:pt x="781" y="443"/>
                  <a:pt x="789" y="427"/>
                </a:cubicBezTo>
                <a:cubicBezTo>
                  <a:pt x="797" y="411"/>
                  <a:pt x="798" y="415"/>
                  <a:pt x="817" y="408"/>
                </a:cubicBezTo>
                <a:cubicBezTo>
                  <a:pt x="836" y="401"/>
                  <a:pt x="824" y="391"/>
                  <a:pt x="833" y="379"/>
                </a:cubicBezTo>
                <a:cubicBezTo>
                  <a:pt x="842" y="367"/>
                  <a:pt x="848" y="344"/>
                  <a:pt x="864" y="324"/>
                </a:cubicBezTo>
                <a:cubicBezTo>
                  <a:pt x="880" y="304"/>
                  <a:pt x="883" y="306"/>
                  <a:pt x="904" y="306"/>
                </a:cubicBezTo>
                <a:cubicBezTo>
                  <a:pt x="925" y="306"/>
                  <a:pt x="947" y="305"/>
                  <a:pt x="975" y="305"/>
                </a:cubicBezTo>
                <a:cubicBezTo>
                  <a:pt x="1003" y="305"/>
                  <a:pt x="1003" y="292"/>
                  <a:pt x="1018" y="264"/>
                </a:cubicBezTo>
                <a:cubicBezTo>
                  <a:pt x="1032" y="236"/>
                  <a:pt x="1006" y="226"/>
                  <a:pt x="998" y="209"/>
                </a:cubicBezTo>
                <a:cubicBezTo>
                  <a:pt x="989" y="192"/>
                  <a:pt x="994" y="182"/>
                  <a:pt x="1002" y="165"/>
                </a:cubicBezTo>
                <a:cubicBezTo>
                  <a:pt x="1010" y="147"/>
                  <a:pt x="1014" y="131"/>
                  <a:pt x="1032" y="121"/>
                </a:cubicBezTo>
                <a:cubicBezTo>
                  <a:pt x="1051" y="110"/>
                  <a:pt x="1084" y="122"/>
                  <a:pt x="1111" y="121"/>
                </a:cubicBezTo>
                <a:cubicBezTo>
                  <a:pt x="1138" y="119"/>
                  <a:pt x="1111" y="93"/>
                  <a:pt x="1103" y="81"/>
                </a:cubicBezTo>
                <a:cubicBezTo>
                  <a:pt x="1095" y="69"/>
                  <a:pt x="1103" y="57"/>
                  <a:pt x="1102" y="38"/>
                </a:cubicBezTo>
                <a:cubicBezTo>
                  <a:pt x="1100" y="19"/>
                  <a:pt x="1098" y="16"/>
                  <a:pt x="1067" y="8"/>
                </a:cubicBezTo>
                <a:cubicBezTo>
                  <a:pt x="1036" y="0"/>
                  <a:pt x="1011" y="7"/>
                  <a:pt x="991" y="16"/>
                </a:cubicBezTo>
                <a:cubicBezTo>
                  <a:pt x="971" y="26"/>
                  <a:pt x="957" y="41"/>
                  <a:pt x="916" y="43"/>
                </a:cubicBezTo>
                <a:cubicBezTo>
                  <a:pt x="875" y="46"/>
                  <a:pt x="837" y="89"/>
                  <a:pt x="813" y="103"/>
                </a:cubicBezTo>
                <a:cubicBezTo>
                  <a:pt x="789" y="118"/>
                  <a:pt x="724" y="153"/>
                  <a:pt x="703" y="165"/>
                </a:cubicBezTo>
                <a:cubicBezTo>
                  <a:pt x="683" y="177"/>
                  <a:pt x="677" y="174"/>
                  <a:pt x="655" y="167"/>
                </a:cubicBezTo>
                <a:cubicBezTo>
                  <a:pt x="634" y="161"/>
                  <a:pt x="598" y="170"/>
                  <a:pt x="573" y="186"/>
                </a:cubicBezTo>
                <a:cubicBezTo>
                  <a:pt x="547" y="202"/>
                  <a:pt x="494" y="240"/>
                  <a:pt x="480" y="256"/>
                </a:cubicBezTo>
                <a:cubicBezTo>
                  <a:pt x="467" y="272"/>
                  <a:pt x="471" y="296"/>
                  <a:pt x="484" y="309"/>
                </a:cubicBezTo>
                <a:cubicBezTo>
                  <a:pt x="498" y="322"/>
                  <a:pt x="479" y="351"/>
                  <a:pt x="468" y="357"/>
                </a:cubicBezTo>
                <a:cubicBezTo>
                  <a:pt x="458" y="364"/>
                  <a:pt x="452" y="363"/>
                  <a:pt x="452" y="369"/>
                </a:cubicBezTo>
                <a:cubicBezTo>
                  <a:pt x="452" y="376"/>
                  <a:pt x="448" y="392"/>
                  <a:pt x="436" y="405"/>
                </a:cubicBezTo>
                <a:cubicBezTo>
                  <a:pt x="424" y="419"/>
                  <a:pt x="426" y="441"/>
                  <a:pt x="426" y="474"/>
                </a:cubicBezTo>
                <a:cubicBezTo>
                  <a:pt x="426" y="506"/>
                  <a:pt x="434" y="511"/>
                  <a:pt x="451" y="499"/>
                </a:cubicBezTo>
                <a:cubicBezTo>
                  <a:pt x="468" y="487"/>
                  <a:pt x="464" y="492"/>
                  <a:pt x="475" y="508"/>
                </a:cubicBezTo>
                <a:cubicBezTo>
                  <a:pt x="486" y="524"/>
                  <a:pt x="476" y="552"/>
                  <a:pt x="467" y="578"/>
                </a:cubicBezTo>
                <a:cubicBezTo>
                  <a:pt x="458" y="603"/>
                  <a:pt x="494" y="650"/>
                  <a:pt x="500" y="661"/>
                </a:cubicBezTo>
                <a:cubicBezTo>
                  <a:pt x="507" y="671"/>
                  <a:pt x="516" y="674"/>
                  <a:pt x="519" y="693"/>
                </a:cubicBezTo>
                <a:cubicBezTo>
                  <a:pt x="522" y="711"/>
                  <a:pt x="510" y="729"/>
                  <a:pt x="502" y="748"/>
                </a:cubicBezTo>
                <a:cubicBezTo>
                  <a:pt x="494" y="766"/>
                  <a:pt x="510" y="773"/>
                  <a:pt x="518" y="790"/>
                </a:cubicBezTo>
                <a:cubicBezTo>
                  <a:pt x="526" y="808"/>
                  <a:pt x="512" y="860"/>
                  <a:pt x="498" y="898"/>
                </a:cubicBezTo>
                <a:cubicBezTo>
                  <a:pt x="485" y="932"/>
                  <a:pt x="387" y="1106"/>
                  <a:pt x="358" y="1156"/>
                </a:cubicBezTo>
                <a:cubicBezTo>
                  <a:pt x="328" y="1205"/>
                  <a:pt x="233" y="1327"/>
                  <a:pt x="187" y="1379"/>
                </a:cubicBezTo>
                <a:cubicBezTo>
                  <a:pt x="150" y="1420"/>
                  <a:pt x="106" y="1467"/>
                  <a:pt x="84" y="1480"/>
                </a:cubicBezTo>
                <a:cubicBezTo>
                  <a:pt x="63" y="1493"/>
                  <a:pt x="41" y="1499"/>
                  <a:pt x="30" y="1516"/>
                </a:cubicBezTo>
                <a:cubicBezTo>
                  <a:pt x="24" y="1526"/>
                  <a:pt x="13" y="1539"/>
                  <a:pt x="0" y="1552"/>
                </a:cubicBezTo>
                <a:cubicBezTo>
                  <a:pt x="11" y="1562"/>
                  <a:pt x="12" y="1579"/>
                  <a:pt x="26" y="1593"/>
                </a:cubicBezTo>
                <a:cubicBezTo>
                  <a:pt x="45" y="1611"/>
                  <a:pt x="87" y="1616"/>
                  <a:pt x="90" y="1652"/>
                </a:cubicBezTo>
                <a:cubicBezTo>
                  <a:pt x="92" y="1674"/>
                  <a:pt x="64" y="1710"/>
                  <a:pt x="97" y="1720"/>
                </a:cubicBezTo>
                <a:cubicBezTo>
                  <a:pt x="129" y="1729"/>
                  <a:pt x="147" y="1702"/>
                  <a:pt x="175" y="1734"/>
                </a:cubicBezTo>
                <a:cubicBezTo>
                  <a:pt x="186" y="1746"/>
                  <a:pt x="178" y="1757"/>
                  <a:pt x="202" y="1761"/>
                </a:cubicBezTo>
                <a:cubicBezTo>
                  <a:pt x="224" y="1764"/>
                  <a:pt x="225" y="1755"/>
                  <a:pt x="241" y="1746"/>
                </a:cubicBezTo>
                <a:cubicBezTo>
                  <a:pt x="270" y="1729"/>
                  <a:pt x="290" y="1747"/>
                  <a:pt x="323" y="1750"/>
                </a:cubicBezTo>
                <a:cubicBezTo>
                  <a:pt x="342" y="1752"/>
                  <a:pt x="339" y="1747"/>
                  <a:pt x="352" y="1764"/>
                </a:cubicBezTo>
                <a:cubicBezTo>
                  <a:pt x="362" y="1777"/>
                  <a:pt x="364" y="1786"/>
                  <a:pt x="379" y="1798"/>
                </a:cubicBezTo>
                <a:cubicBezTo>
                  <a:pt x="405" y="1819"/>
                  <a:pt x="421" y="1849"/>
                  <a:pt x="458" y="1838"/>
                </a:cubicBezTo>
                <a:cubicBezTo>
                  <a:pt x="464" y="1836"/>
                  <a:pt x="471" y="1827"/>
                  <a:pt x="478" y="1825"/>
                </a:cubicBezTo>
                <a:cubicBezTo>
                  <a:pt x="483" y="1823"/>
                  <a:pt x="492" y="1827"/>
                  <a:pt x="496" y="1825"/>
                </a:cubicBezTo>
                <a:cubicBezTo>
                  <a:pt x="510" y="1817"/>
                  <a:pt x="507" y="1812"/>
                  <a:pt x="511" y="1796"/>
                </a:cubicBezTo>
                <a:cubicBezTo>
                  <a:pt x="515" y="1783"/>
                  <a:pt x="521" y="1773"/>
                  <a:pt x="524" y="1760"/>
                </a:cubicBezTo>
                <a:cubicBezTo>
                  <a:pt x="527" y="1749"/>
                  <a:pt x="523" y="1730"/>
                  <a:pt x="527" y="1720"/>
                </a:cubicBezTo>
                <a:cubicBezTo>
                  <a:pt x="531" y="1711"/>
                  <a:pt x="555" y="1696"/>
                  <a:pt x="563" y="1687"/>
                </a:cubicBezTo>
                <a:cubicBezTo>
                  <a:pt x="573" y="1677"/>
                  <a:pt x="579" y="1669"/>
                  <a:pt x="586" y="1656"/>
                </a:cubicBezTo>
                <a:cubicBezTo>
                  <a:pt x="591" y="1645"/>
                  <a:pt x="595" y="1632"/>
                  <a:pt x="596" y="1620"/>
                </a:cubicBezTo>
                <a:cubicBezTo>
                  <a:pt x="597" y="1598"/>
                  <a:pt x="595" y="1605"/>
                  <a:pt x="581" y="1592"/>
                </a:cubicBezTo>
                <a:cubicBezTo>
                  <a:pt x="574" y="1586"/>
                  <a:pt x="551" y="1573"/>
                  <a:pt x="555" y="1560"/>
                </a:cubicBezTo>
                <a:cubicBezTo>
                  <a:pt x="555" y="1559"/>
                  <a:pt x="555" y="1559"/>
                  <a:pt x="555" y="1558"/>
                </a:cubicBezTo>
                <a:cubicBezTo>
                  <a:pt x="550" y="1554"/>
                  <a:pt x="546" y="1550"/>
                  <a:pt x="542" y="1545"/>
                </a:cubicBezTo>
                <a:close/>
              </a:path>
            </a:pathLst>
          </a:custGeom>
          <a:solidFill>
            <a:srgbClr val="C7B4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0" name="正方形/長方形 219"/>
          <p:cNvSpPr/>
          <p:nvPr/>
        </p:nvSpPr>
        <p:spPr>
          <a:xfrm>
            <a:off x="3382368" y="4390767"/>
            <a:ext cx="759692" cy="193027"/>
          </a:xfrm>
          <a:prstGeom prst="rect">
            <a:avLst/>
          </a:prstGeom>
        </p:spPr>
        <p:txBody>
          <a:bodyPr wrap="square" lIns="36000" tIns="36000" rIns="36000" bIns="18000" anchor="ctr">
            <a:spAutoFit/>
          </a:bodyPr>
          <a:lstStyle/>
          <a:p>
            <a:pPr algn="ctr"/>
            <a:r>
              <a:rPr lang="en-US" altLang="ja-JP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ISHIKAWA</a:t>
            </a:r>
            <a:endParaRPr lang="zh-TW" alt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21" name="グループ化 220"/>
          <p:cNvGrpSpPr/>
          <p:nvPr/>
        </p:nvGrpSpPr>
        <p:grpSpPr>
          <a:xfrm rot="230307" flipH="1">
            <a:off x="5922185" y="3965811"/>
            <a:ext cx="752673" cy="579373"/>
            <a:chOff x="3718643" y="-1140373"/>
            <a:chExt cx="867843" cy="668026"/>
          </a:xfrm>
        </p:grpSpPr>
        <p:grpSp>
          <p:nvGrpSpPr>
            <p:cNvPr id="222" name="グループ化 221"/>
            <p:cNvGrpSpPr/>
            <p:nvPr/>
          </p:nvGrpSpPr>
          <p:grpSpPr>
            <a:xfrm rot="7652107">
              <a:off x="3828414" y="-1250144"/>
              <a:ext cx="648301" cy="867843"/>
              <a:chOff x="-2292793" y="4824860"/>
              <a:chExt cx="738646" cy="988784"/>
            </a:xfrm>
            <a:solidFill>
              <a:srgbClr val="007A28"/>
            </a:solidFill>
          </p:grpSpPr>
          <p:sp>
            <p:nvSpPr>
              <p:cNvPr id="228" name="二等辺三角形 227"/>
              <p:cNvSpPr/>
              <p:nvPr/>
            </p:nvSpPr>
            <p:spPr>
              <a:xfrm>
                <a:off x="-2292791" y="4974779"/>
                <a:ext cx="738644" cy="7984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二等辺三角形 228"/>
              <p:cNvSpPr/>
              <p:nvPr/>
            </p:nvSpPr>
            <p:spPr>
              <a:xfrm rot="10800000">
                <a:off x="-2075495" y="4856958"/>
                <a:ext cx="304052" cy="2560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楕円 229"/>
              <p:cNvSpPr/>
              <p:nvPr/>
            </p:nvSpPr>
            <p:spPr>
              <a:xfrm>
                <a:off x="-2292793" y="5733688"/>
                <a:ext cx="738645" cy="799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楕円 230"/>
              <p:cNvSpPr/>
              <p:nvPr/>
            </p:nvSpPr>
            <p:spPr>
              <a:xfrm flipH="1">
                <a:off x="-2075498" y="4824860"/>
                <a:ext cx="304056" cy="799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3" name="グループ化 222"/>
            <p:cNvGrpSpPr/>
            <p:nvPr/>
          </p:nvGrpSpPr>
          <p:grpSpPr>
            <a:xfrm rot="7652107">
              <a:off x="3866783" y="-1116122"/>
              <a:ext cx="550554" cy="736995"/>
              <a:chOff x="-2292793" y="4824860"/>
              <a:chExt cx="738646" cy="988784"/>
            </a:xfrm>
            <a:noFill/>
          </p:grpSpPr>
          <p:sp>
            <p:nvSpPr>
              <p:cNvPr id="224" name="二等辺三角形 223"/>
              <p:cNvSpPr/>
              <p:nvPr/>
            </p:nvSpPr>
            <p:spPr>
              <a:xfrm>
                <a:off x="-2292791" y="4974779"/>
                <a:ext cx="738644" cy="798496"/>
              </a:xfrm>
              <a:prstGeom prst="triangle">
                <a:avLst/>
              </a:prstGeom>
              <a:grpFill/>
              <a:ln w="6350">
                <a:solidFill>
                  <a:srgbClr val="FCE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二等辺三角形 224"/>
              <p:cNvSpPr/>
              <p:nvPr/>
            </p:nvSpPr>
            <p:spPr>
              <a:xfrm rot="10800000">
                <a:off x="-2075495" y="4856958"/>
                <a:ext cx="304052" cy="256092"/>
              </a:xfrm>
              <a:prstGeom prst="triangle">
                <a:avLst/>
              </a:prstGeom>
              <a:grpFill/>
              <a:ln w="6350">
                <a:solidFill>
                  <a:srgbClr val="FCE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楕円 225"/>
              <p:cNvSpPr/>
              <p:nvPr/>
            </p:nvSpPr>
            <p:spPr>
              <a:xfrm>
                <a:off x="-2292793" y="5733688"/>
                <a:ext cx="738645" cy="79956"/>
              </a:xfrm>
              <a:prstGeom prst="ellipse">
                <a:avLst/>
              </a:prstGeom>
              <a:grpFill/>
              <a:ln w="6350">
                <a:solidFill>
                  <a:srgbClr val="FCE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楕円 226"/>
              <p:cNvSpPr/>
              <p:nvPr/>
            </p:nvSpPr>
            <p:spPr>
              <a:xfrm flipH="1">
                <a:off x="-2075498" y="4824860"/>
                <a:ext cx="304056" cy="79956"/>
              </a:xfrm>
              <a:prstGeom prst="ellipse">
                <a:avLst/>
              </a:prstGeom>
              <a:grpFill/>
              <a:ln w="6350">
                <a:solidFill>
                  <a:srgbClr val="FCE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32" name="正方形/長方形 46"/>
          <p:cNvSpPr>
            <a:spLocks noChangeArrowheads="1"/>
          </p:cNvSpPr>
          <p:nvPr/>
        </p:nvSpPr>
        <p:spPr bwMode="auto">
          <a:xfrm>
            <a:off x="3597462" y="4758107"/>
            <a:ext cx="2979472" cy="7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石川県のソウルフード「とり野菜</a:t>
            </a:r>
            <a:r>
              <a:rPr lang="ja-JP" altLang="en-US" sz="11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みそ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」を使い寒い季節に栄養がたっぷり摂れる煮込みをご用意しました。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18"/>
          <a:srcRect l="390" t="650" r="902" b="-122"/>
          <a:stretch/>
        </p:blipFill>
        <p:spPr>
          <a:xfrm>
            <a:off x="399404" y="1822346"/>
            <a:ext cx="657214" cy="658917"/>
          </a:xfrm>
          <a:prstGeom prst="rect">
            <a:avLst/>
          </a:prstGeom>
        </p:spPr>
      </p:pic>
      <p:sp>
        <p:nvSpPr>
          <p:cNvPr id="150" name="フリーフォーム 149"/>
          <p:cNvSpPr/>
          <p:nvPr/>
        </p:nvSpPr>
        <p:spPr>
          <a:xfrm>
            <a:off x="2961484" y="1621442"/>
            <a:ext cx="375793" cy="375793"/>
          </a:xfrm>
          <a:custGeom>
            <a:avLst/>
            <a:gdLst>
              <a:gd name="connsiteX0" fmla="*/ 0 w 450897"/>
              <a:gd name="connsiteY0" fmla="*/ 0 h 450897"/>
              <a:gd name="connsiteX1" fmla="*/ 450897 w 450897"/>
              <a:gd name="connsiteY1" fmla="*/ 0 h 450897"/>
              <a:gd name="connsiteX2" fmla="*/ 450897 w 450897"/>
              <a:gd name="connsiteY2" fmla="*/ 450897 h 450897"/>
              <a:gd name="connsiteX3" fmla="*/ 255671 w 450897"/>
              <a:gd name="connsiteY3" fmla="*/ 450897 h 450897"/>
              <a:gd name="connsiteX4" fmla="*/ 255671 w 450897"/>
              <a:gd name="connsiteY4" fmla="*/ 448020 h 450897"/>
              <a:gd name="connsiteX5" fmla="*/ 23569 w 450897"/>
              <a:gd name="connsiteY5" fmla="*/ 215918 h 450897"/>
              <a:gd name="connsiteX6" fmla="*/ 0 w 450897"/>
              <a:gd name="connsiteY6" fmla="*/ 215918 h 450897"/>
              <a:gd name="connsiteX7" fmla="*/ 0 w 450897"/>
              <a:gd name="connsiteY7" fmla="*/ 0 h 45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897" h="450897">
                <a:moveTo>
                  <a:pt x="0" y="0"/>
                </a:moveTo>
                <a:lnTo>
                  <a:pt x="450897" y="0"/>
                </a:lnTo>
                <a:lnTo>
                  <a:pt x="450897" y="450897"/>
                </a:lnTo>
                <a:lnTo>
                  <a:pt x="255671" y="450897"/>
                </a:lnTo>
                <a:lnTo>
                  <a:pt x="255671" y="448020"/>
                </a:lnTo>
                <a:cubicBezTo>
                  <a:pt x="255671" y="319834"/>
                  <a:pt x="151755" y="215918"/>
                  <a:pt x="23569" y="215918"/>
                </a:cubicBezTo>
                <a:lnTo>
                  <a:pt x="0" y="2159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/>
          <p:cNvSpPr/>
          <p:nvPr/>
        </p:nvSpPr>
        <p:spPr>
          <a:xfrm rot="16200000">
            <a:off x="3290733" y="1678623"/>
            <a:ext cx="257428" cy="257428"/>
          </a:xfrm>
          <a:custGeom>
            <a:avLst/>
            <a:gdLst>
              <a:gd name="connsiteX0" fmla="*/ 0 w 450897"/>
              <a:gd name="connsiteY0" fmla="*/ 0 h 450897"/>
              <a:gd name="connsiteX1" fmla="*/ 450897 w 450897"/>
              <a:gd name="connsiteY1" fmla="*/ 0 h 450897"/>
              <a:gd name="connsiteX2" fmla="*/ 450897 w 450897"/>
              <a:gd name="connsiteY2" fmla="*/ 450897 h 450897"/>
              <a:gd name="connsiteX3" fmla="*/ 255671 w 450897"/>
              <a:gd name="connsiteY3" fmla="*/ 450897 h 450897"/>
              <a:gd name="connsiteX4" fmla="*/ 255671 w 450897"/>
              <a:gd name="connsiteY4" fmla="*/ 448020 h 450897"/>
              <a:gd name="connsiteX5" fmla="*/ 23569 w 450897"/>
              <a:gd name="connsiteY5" fmla="*/ 215918 h 450897"/>
              <a:gd name="connsiteX6" fmla="*/ 0 w 450897"/>
              <a:gd name="connsiteY6" fmla="*/ 215918 h 450897"/>
              <a:gd name="connsiteX7" fmla="*/ 0 w 450897"/>
              <a:gd name="connsiteY7" fmla="*/ 0 h 45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897" h="450897">
                <a:moveTo>
                  <a:pt x="0" y="0"/>
                </a:moveTo>
                <a:lnTo>
                  <a:pt x="450897" y="0"/>
                </a:lnTo>
                <a:lnTo>
                  <a:pt x="450897" y="450897"/>
                </a:lnTo>
                <a:lnTo>
                  <a:pt x="255671" y="450897"/>
                </a:lnTo>
                <a:lnTo>
                  <a:pt x="255671" y="448020"/>
                </a:lnTo>
                <a:cubicBezTo>
                  <a:pt x="255671" y="319834"/>
                  <a:pt x="151755" y="215918"/>
                  <a:pt x="23569" y="215918"/>
                </a:cubicBezTo>
                <a:lnTo>
                  <a:pt x="0" y="2159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/>
          <p:cNvSpPr/>
          <p:nvPr/>
        </p:nvSpPr>
        <p:spPr>
          <a:xfrm rot="390892">
            <a:off x="6342165" y="1667224"/>
            <a:ext cx="328646" cy="272855"/>
          </a:xfrm>
          <a:custGeom>
            <a:avLst/>
            <a:gdLst>
              <a:gd name="connsiteX0" fmla="*/ 0 w 450897"/>
              <a:gd name="connsiteY0" fmla="*/ 0 h 450897"/>
              <a:gd name="connsiteX1" fmla="*/ 450897 w 450897"/>
              <a:gd name="connsiteY1" fmla="*/ 0 h 450897"/>
              <a:gd name="connsiteX2" fmla="*/ 450897 w 450897"/>
              <a:gd name="connsiteY2" fmla="*/ 450897 h 450897"/>
              <a:gd name="connsiteX3" fmla="*/ 255671 w 450897"/>
              <a:gd name="connsiteY3" fmla="*/ 450897 h 450897"/>
              <a:gd name="connsiteX4" fmla="*/ 255671 w 450897"/>
              <a:gd name="connsiteY4" fmla="*/ 448020 h 450897"/>
              <a:gd name="connsiteX5" fmla="*/ 23569 w 450897"/>
              <a:gd name="connsiteY5" fmla="*/ 215918 h 450897"/>
              <a:gd name="connsiteX6" fmla="*/ 0 w 450897"/>
              <a:gd name="connsiteY6" fmla="*/ 215918 h 450897"/>
              <a:gd name="connsiteX7" fmla="*/ 0 w 450897"/>
              <a:gd name="connsiteY7" fmla="*/ 0 h 45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897" h="450897">
                <a:moveTo>
                  <a:pt x="0" y="0"/>
                </a:moveTo>
                <a:lnTo>
                  <a:pt x="450897" y="0"/>
                </a:lnTo>
                <a:lnTo>
                  <a:pt x="450897" y="450897"/>
                </a:lnTo>
                <a:lnTo>
                  <a:pt x="255671" y="450897"/>
                </a:lnTo>
                <a:lnTo>
                  <a:pt x="255671" y="448020"/>
                </a:lnTo>
                <a:cubicBezTo>
                  <a:pt x="255671" y="319834"/>
                  <a:pt x="151755" y="215918"/>
                  <a:pt x="23569" y="215918"/>
                </a:cubicBezTo>
                <a:lnTo>
                  <a:pt x="0" y="2159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/>
          <p:cNvSpPr/>
          <p:nvPr/>
        </p:nvSpPr>
        <p:spPr>
          <a:xfrm rot="5699918">
            <a:off x="3033892" y="4132128"/>
            <a:ext cx="257428" cy="257428"/>
          </a:xfrm>
          <a:custGeom>
            <a:avLst/>
            <a:gdLst>
              <a:gd name="connsiteX0" fmla="*/ 0 w 450897"/>
              <a:gd name="connsiteY0" fmla="*/ 0 h 450897"/>
              <a:gd name="connsiteX1" fmla="*/ 450897 w 450897"/>
              <a:gd name="connsiteY1" fmla="*/ 0 h 450897"/>
              <a:gd name="connsiteX2" fmla="*/ 450897 w 450897"/>
              <a:gd name="connsiteY2" fmla="*/ 450897 h 450897"/>
              <a:gd name="connsiteX3" fmla="*/ 255671 w 450897"/>
              <a:gd name="connsiteY3" fmla="*/ 450897 h 450897"/>
              <a:gd name="connsiteX4" fmla="*/ 255671 w 450897"/>
              <a:gd name="connsiteY4" fmla="*/ 448020 h 450897"/>
              <a:gd name="connsiteX5" fmla="*/ 23569 w 450897"/>
              <a:gd name="connsiteY5" fmla="*/ 215918 h 450897"/>
              <a:gd name="connsiteX6" fmla="*/ 0 w 450897"/>
              <a:gd name="connsiteY6" fmla="*/ 215918 h 450897"/>
              <a:gd name="connsiteX7" fmla="*/ 0 w 450897"/>
              <a:gd name="connsiteY7" fmla="*/ 0 h 45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897" h="450897">
                <a:moveTo>
                  <a:pt x="0" y="0"/>
                </a:moveTo>
                <a:lnTo>
                  <a:pt x="450897" y="0"/>
                </a:lnTo>
                <a:lnTo>
                  <a:pt x="450897" y="450897"/>
                </a:lnTo>
                <a:lnTo>
                  <a:pt x="255671" y="450897"/>
                </a:lnTo>
                <a:lnTo>
                  <a:pt x="255671" y="448020"/>
                </a:lnTo>
                <a:cubicBezTo>
                  <a:pt x="255671" y="319834"/>
                  <a:pt x="151755" y="215918"/>
                  <a:pt x="23569" y="215918"/>
                </a:cubicBezTo>
                <a:lnTo>
                  <a:pt x="0" y="2159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46"/>
          <p:cNvSpPr>
            <a:spLocks noChangeArrowheads="1"/>
          </p:cNvSpPr>
          <p:nvPr/>
        </p:nvSpPr>
        <p:spPr bwMode="auto">
          <a:xfrm>
            <a:off x="1639804" y="1172852"/>
            <a:ext cx="3654277" cy="5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北陸地方能登半島震災</a:t>
            </a:r>
            <a:r>
              <a:rPr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発生</a:t>
            </a: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から</a:t>
            </a:r>
            <a:r>
              <a:rPr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2</a:t>
            </a: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年</a:t>
            </a:r>
            <a:r>
              <a:rPr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が経過しました。</a:t>
            </a:r>
            <a:endParaRPr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今年</a:t>
            </a:r>
            <a:r>
              <a:rPr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も継続</a:t>
            </a: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して</a:t>
            </a:r>
            <a:r>
              <a:rPr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北陸</a:t>
            </a: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応援</a:t>
            </a:r>
            <a:r>
              <a:rPr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フェアを実施いたします。</a:t>
            </a:r>
            <a:endParaRPr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みんな</a:t>
            </a: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で</a:t>
            </a:r>
            <a:r>
              <a:rPr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北陸</a:t>
            </a: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エリア</a:t>
            </a:r>
            <a:r>
              <a:rPr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を</a:t>
            </a: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盛り上げましょう。</a:t>
            </a:r>
            <a:endParaRPr lang="ja-JP" altLang="en-US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5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会社指定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C85ADC12-09E9-4162-BF4B-DA7AAD490AEA}" vid="{B7C32699-F9B0-4000-B132-E7DE21CD53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0</TotalTime>
  <Words>293</Words>
  <Application>Microsoft Office PowerPoint</Application>
  <PresentationFormat>A4 210 x 297 mm</PresentationFormat>
  <Paragraphs>47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HG創英ﾌﾟﾚｾﾞﾝｽEB</vt:lpstr>
      <vt:lpstr>Meiryo UI</vt:lpstr>
      <vt:lpstr>ＭＳ Ｐゴシック</vt:lpstr>
      <vt:lpstr>Poppins</vt:lpstr>
      <vt:lpstr>メイリオ</vt:lpstr>
      <vt:lpstr>游ゴシック Medium</vt:lpstr>
      <vt:lpstr>游明朝 Demibold</vt:lpstr>
      <vt:lpstr>Arial</vt:lpstr>
      <vt:lpstr>Arial Black</vt:lpstr>
      <vt:lpstr>Calibri</vt:lpstr>
      <vt:lpstr>Calibri Light</vt:lpstr>
      <vt:lpstr>5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2016-07-14T11:01:02Z</dcterms:created>
  <dcterms:modified xsi:type="dcterms:W3CDTF">2025-11-12T03:48:02Z</dcterms:modified>
</cp:coreProperties>
</file>