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6" r:id="rId1"/>
  </p:sldMasterIdLst>
  <p:notesMasterIdLst>
    <p:notesMasterId r:id="rId12"/>
  </p:notesMasterIdLst>
  <p:handoutMasterIdLst>
    <p:handoutMasterId r:id="rId13"/>
  </p:handoutMasterIdLst>
  <p:sldIdLst>
    <p:sldId id="1159" r:id="rId2"/>
    <p:sldId id="1186" r:id="rId3"/>
    <p:sldId id="1153" r:id="rId4"/>
    <p:sldId id="1154" r:id="rId5"/>
    <p:sldId id="1161" r:id="rId6"/>
    <p:sldId id="1155" r:id="rId7"/>
    <p:sldId id="1164" r:id="rId8"/>
    <p:sldId id="1189" r:id="rId9"/>
    <p:sldId id="1187" r:id="rId10"/>
    <p:sldId id="1188" r:id="rId11"/>
  </p:sldIdLst>
  <p:sldSz cx="9906000" cy="6858000" type="A4"/>
  <p:notesSz cx="9939338" cy="6807200"/>
  <p:defaultTextStyle>
    <a:defPPr>
      <a:defRPr kern="0"/>
    </a:defPPr>
  </p:defaultTextStyle>
  <p:extLst>
    <p:ext uri="{521415D9-36F7-43E2-AB2F-B90AF26B5E84}">
      <p14:sectionLst xmlns:p14="http://schemas.microsoft.com/office/powerpoint/2010/main">
        <p14:section name="既定のセクション" id="{E9BA63BD-3DB0-4DC8-80C7-5111265EE808}">
          <p14:sldIdLst>
            <p14:sldId id="1159"/>
            <p14:sldId id="1186"/>
            <p14:sldId id="1153"/>
            <p14:sldId id="1154"/>
            <p14:sldId id="1161"/>
            <p14:sldId id="1155"/>
            <p14:sldId id="1164"/>
            <p14:sldId id="1189"/>
            <p14:sldId id="1187"/>
            <p14:sldId id="1188"/>
          </p14:sldIdLst>
        </p14:section>
      </p14:sectionLst>
    </p:ext>
    <p:ext uri="{EFAFB233-063F-42B5-8137-9DF3F51BA10A}">
      <p15:sldGuideLst xmlns:p15="http://schemas.microsoft.com/office/powerpoint/2012/main">
        <p15:guide id="1" orient="horz" pos="1296" userDrawn="1">
          <p15:clr>
            <a:srgbClr val="A4A3A4"/>
          </p15:clr>
        </p15:guide>
        <p15:guide id="2" pos="3120" userDrawn="1">
          <p15:clr>
            <a:srgbClr val="A4A3A4"/>
          </p15:clr>
        </p15:guide>
        <p15:guide id="3" pos="288" userDrawn="1">
          <p15:clr>
            <a:srgbClr val="A4A3A4"/>
          </p15:clr>
        </p15:guide>
        <p15:guide id="4" orient="horz" pos="720" userDrawn="1">
          <p15:clr>
            <a:srgbClr val="A4A3A4"/>
          </p15:clr>
        </p15:guide>
        <p15:guide id="5" pos="5952" userDrawn="1">
          <p15:clr>
            <a:srgbClr val="A4A3A4"/>
          </p15:clr>
        </p15:guide>
        <p15:guide id="6" orient="horz" pos="3744" userDrawn="1">
          <p15:clr>
            <a:srgbClr val="A4A3A4"/>
          </p15:clr>
        </p15:guide>
        <p15:guide id="7" orient="horz" pos="19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CDCD"/>
    <a:srgbClr val="FFFFFF"/>
    <a:srgbClr val="D8645F"/>
    <a:srgbClr val="CCECFF"/>
    <a:srgbClr val="10A525"/>
    <a:srgbClr val="D22C25"/>
    <a:srgbClr val="3AABD2"/>
    <a:srgbClr val="FEF2DC"/>
    <a:srgbClr val="FF7C80"/>
    <a:srgbClr val="6DAC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20" autoAdjust="0"/>
    <p:restoredTop sz="86718" autoAdjust="0"/>
  </p:normalViewPr>
  <p:slideViewPr>
    <p:cSldViewPr snapToGrid="0">
      <p:cViewPr varScale="1">
        <p:scale>
          <a:sx n="84" d="100"/>
          <a:sy n="84" d="100"/>
        </p:scale>
        <p:origin x="1368" y="82"/>
      </p:cViewPr>
      <p:guideLst>
        <p:guide orient="horz" pos="1296"/>
        <p:guide pos="3120"/>
        <p:guide pos="288"/>
        <p:guide orient="horz" pos="720"/>
        <p:guide pos="5952"/>
        <p:guide orient="horz" pos="3744"/>
        <p:guide orient="horz" pos="19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175" Type="http://schemas.microsoft.com/office/2018/10/relationships/authors" Target="NUL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24994527184972"/>
          <c:y val="3.9875263569050606E-2"/>
          <c:w val="0.84806596909520249"/>
          <c:h val="0.79496241710177318"/>
        </c:manualLayout>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spPr>
              <a:solidFill>
                <a:schemeClr val="accent2">
                  <a:lumMod val="90000"/>
                </a:schemeClr>
              </a:solidFill>
              <a:ln>
                <a:noFill/>
              </a:ln>
              <a:effectLst/>
            </c:spPr>
            <c:extLst>
              <c:ext xmlns:c16="http://schemas.microsoft.com/office/drawing/2014/chart" uri="{C3380CC4-5D6E-409C-BE32-E72D297353CC}">
                <c16:uniqueId val="{00000002-A209-4BA6-84E8-67C01B99796E}"/>
              </c:ext>
            </c:extLst>
          </c:dPt>
          <c:dPt>
            <c:idx val="1"/>
            <c:invertIfNegative val="0"/>
            <c:bubble3D val="0"/>
            <c:spPr>
              <a:solidFill>
                <a:schemeClr val="accent2">
                  <a:lumMod val="90000"/>
                </a:schemeClr>
              </a:solidFill>
              <a:ln>
                <a:noFill/>
              </a:ln>
              <a:effectLst/>
            </c:spPr>
            <c:extLst>
              <c:ext xmlns:c16="http://schemas.microsoft.com/office/drawing/2014/chart" uri="{C3380CC4-5D6E-409C-BE32-E72D297353CC}">
                <c16:uniqueId val="{00000001-A209-4BA6-84E8-67C01B99796E}"/>
              </c:ext>
            </c:extLst>
          </c:dPt>
          <c:dPt>
            <c:idx val="2"/>
            <c:invertIfNegative val="0"/>
            <c:bubble3D val="0"/>
            <c:spPr>
              <a:solidFill>
                <a:schemeClr val="accent2">
                  <a:lumMod val="90000"/>
                </a:schemeClr>
              </a:solidFill>
              <a:ln>
                <a:noFill/>
              </a:ln>
              <a:effectLst/>
            </c:spPr>
            <c:extLst>
              <c:ext xmlns:c16="http://schemas.microsoft.com/office/drawing/2014/chart" uri="{C3380CC4-5D6E-409C-BE32-E72D297353CC}">
                <c16:uniqueId val="{00000000-A209-4BA6-84E8-67C01B99796E}"/>
              </c:ext>
            </c:extLst>
          </c:dPt>
          <c:dPt>
            <c:idx val="3"/>
            <c:invertIfNegative val="0"/>
            <c:bubble3D val="0"/>
            <c:spPr>
              <a:solidFill>
                <a:schemeClr val="accent2">
                  <a:lumMod val="90000"/>
                </a:schemeClr>
              </a:solidFill>
              <a:ln>
                <a:noFill/>
              </a:ln>
              <a:effectLst/>
            </c:spPr>
            <c:extLst>
              <c:ext xmlns:c16="http://schemas.microsoft.com/office/drawing/2014/chart" uri="{C3380CC4-5D6E-409C-BE32-E72D297353CC}">
                <c16:uniqueId val="{00000007-A209-4BA6-84E8-67C01B99796E}"/>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3-A209-4BA6-84E8-67C01B99796E}"/>
              </c:ext>
            </c:extLst>
          </c:dPt>
          <c:dPt>
            <c:idx val="5"/>
            <c:invertIfNegative val="0"/>
            <c:bubble3D val="0"/>
            <c:spPr>
              <a:solidFill>
                <a:schemeClr val="accent2">
                  <a:lumMod val="90000"/>
                </a:schemeClr>
              </a:solidFill>
              <a:ln>
                <a:noFill/>
              </a:ln>
              <a:effectLst/>
            </c:spPr>
            <c:extLst>
              <c:ext xmlns:c16="http://schemas.microsoft.com/office/drawing/2014/chart" uri="{C3380CC4-5D6E-409C-BE32-E72D297353CC}">
                <c16:uniqueId val="{00000004-A209-4BA6-84E8-67C01B99796E}"/>
              </c:ext>
            </c:extLst>
          </c:dPt>
          <c:dPt>
            <c:idx val="6"/>
            <c:invertIfNegative val="0"/>
            <c:bubble3D val="0"/>
            <c:spPr>
              <a:solidFill>
                <a:schemeClr val="accent2">
                  <a:lumMod val="90000"/>
                </a:schemeClr>
              </a:solidFill>
              <a:ln>
                <a:noFill/>
              </a:ln>
              <a:effectLst/>
            </c:spPr>
            <c:extLst>
              <c:ext xmlns:c16="http://schemas.microsoft.com/office/drawing/2014/chart" uri="{C3380CC4-5D6E-409C-BE32-E72D297353CC}">
                <c16:uniqueId val="{00000005-A209-4BA6-84E8-67C01B99796E}"/>
              </c:ext>
            </c:extLst>
          </c:dPt>
          <c:dPt>
            <c:idx val="7"/>
            <c:invertIfNegative val="0"/>
            <c:bubble3D val="0"/>
            <c:spPr>
              <a:solidFill>
                <a:schemeClr val="accent2">
                  <a:lumMod val="90000"/>
                </a:schemeClr>
              </a:solidFill>
              <a:ln>
                <a:noFill/>
              </a:ln>
              <a:effectLst/>
            </c:spPr>
            <c:extLst>
              <c:ext xmlns:c16="http://schemas.microsoft.com/office/drawing/2014/chart" uri="{C3380CC4-5D6E-409C-BE32-E72D297353CC}">
                <c16:uniqueId val="{00000006-A209-4BA6-84E8-67C01B99796E}"/>
              </c:ext>
            </c:extLst>
          </c:dPt>
          <c:cat>
            <c:numRef>
              <c:f>Sheet1!$A$2:$A$9</c:f>
              <c:numCache>
                <c:formatCode>General</c:formatCode>
                <c:ptCount val="8"/>
              </c:numCache>
            </c:numRef>
          </c:cat>
          <c:val>
            <c:numRef>
              <c:f>Sheet1!$B$2:$B$9</c:f>
              <c:numCache>
                <c:formatCode>General</c:formatCode>
                <c:ptCount val="8"/>
                <c:pt idx="0">
                  <c:v>128900</c:v>
                </c:pt>
                <c:pt idx="1">
                  <c:v>103900</c:v>
                </c:pt>
                <c:pt idx="2">
                  <c:v>52500</c:v>
                </c:pt>
                <c:pt idx="3">
                  <c:v>34100</c:v>
                </c:pt>
                <c:pt idx="4">
                  <c:v>34000</c:v>
                </c:pt>
                <c:pt idx="5">
                  <c:v>30600</c:v>
                </c:pt>
                <c:pt idx="6">
                  <c:v>23900</c:v>
                </c:pt>
                <c:pt idx="7">
                  <c:v>23000</c:v>
                </c:pt>
              </c:numCache>
            </c:numRef>
          </c:val>
          <c:extLst>
            <c:ext xmlns:c16="http://schemas.microsoft.com/office/drawing/2014/chart" uri="{C3380CC4-5D6E-409C-BE32-E72D297353CC}">
              <c16:uniqueId val="{00000000-12D8-4485-86AA-4749C03154B6}"/>
            </c:ext>
          </c:extLst>
        </c:ser>
        <c:dLbls>
          <c:showLegendKey val="0"/>
          <c:showVal val="0"/>
          <c:showCatName val="0"/>
          <c:showSerName val="0"/>
          <c:showPercent val="0"/>
          <c:showBubbleSize val="0"/>
        </c:dLbls>
        <c:gapWidth val="219"/>
        <c:axId val="573256584"/>
        <c:axId val="573257896"/>
      </c:barChart>
      <c:catAx>
        <c:axId val="573256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73257896"/>
        <c:crosses val="autoZero"/>
        <c:auto val="1"/>
        <c:lblAlgn val="ctr"/>
        <c:lblOffset val="100"/>
        <c:noMultiLvlLbl val="0"/>
      </c:catAx>
      <c:valAx>
        <c:axId val="573257896"/>
        <c:scaling>
          <c:orientation val="minMax"/>
          <c:max val="130000"/>
          <c:min val="0"/>
        </c:scaling>
        <c:delete val="0"/>
        <c:axPos val="l"/>
        <c:majorGridlines>
          <c:spPr>
            <a:ln w="9525" cap="flat" cmpd="sng" algn="ctr">
              <a:solidFill>
                <a:schemeClr val="tx1">
                  <a:lumMod val="15000"/>
                  <a:lumOff val="85000"/>
                </a:schemeClr>
              </a:solidFill>
              <a:round/>
            </a:ln>
            <a:effectLst/>
          </c:spPr>
        </c:majorGridlines>
        <c:numFmt formatCode="#,##0,\ &quot;千&quot;"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73256584"/>
        <c:crosses val="autoZero"/>
        <c:crossBetween val="between"/>
        <c:majorUnit val="3000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4B6AF6-9523-4479-97D8-9BD34E1BFF63}" type="doc">
      <dgm:prSet loTypeId="urn:microsoft.com/office/officeart/2005/8/layout/radial6" loCatId="relationship" qsTypeId="urn:microsoft.com/office/officeart/2005/8/quickstyle/simple2" qsCatId="simple" csTypeId="urn:microsoft.com/office/officeart/2005/8/colors/accent1_2" csCatId="accent1" phldr="1"/>
      <dgm:spPr/>
      <dgm:t>
        <a:bodyPr/>
        <a:lstStyle/>
        <a:p>
          <a:endParaRPr kumimoji="1" lang="ja-JP" altLang="en-US"/>
        </a:p>
      </dgm:t>
    </dgm:pt>
    <dgm:pt modelId="{240B0B70-D792-4DB1-8861-EA358F945C6C}">
      <dgm:prSet phldrT="[テキスト]"/>
      <dgm:spPr/>
      <dgm:t>
        <a:bodyPr/>
        <a:lstStyle/>
        <a:p>
          <a:r>
            <a:rPr kumimoji="1" lang="ja-JP" altLang="en-US" b="1" dirty="0" smtClean="0">
              <a:latin typeface="Meiryo UI" panose="020B0604030504040204" pitchFamily="50" charset="-128"/>
              <a:ea typeface="Meiryo UI" panose="020B0604030504040204" pitchFamily="50" charset="-128"/>
            </a:rPr>
            <a:t>適塩推進店舗の環境整備</a:t>
          </a:r>
          <a:endParaRPr kumimoji="1" lang="ja-JP" altLang="en-US" b="1" dirty="0">
            <a:latin typeface="Meiryo UI" panose="020B0604030504040204" pitchFamily="50" charset="-128"/>
            <a:ea typeface="Meiryo UI" panose="020B0604030504040204" pitchFamily="50" charset="-128"/>
          </a:endParaRPr>
        </a:p>
      </dgm:t>
    </dgm:pt>
    <dgm:pt modelId="{E77FA6E0-F840-4606-8453-6BA026808A9F}" type="parTrans" cxnId="{8AF4900B-0A4E-45E9-99C9-2FC1EADFCFCB}">
      <dgm:prSet/>
      <dgm:spPr/>
      <dgm:t>
        <a:bodyPr/>
        <a:lstStyle/>
        <a:p>
          <a:endParaRPr kumimoji="1" lang="ja-JP" altLang="en-US">
            <a:solidFill>
              <a:schemeClr val="tx1"/>
            </a:solidFill>
          </a:endParaRPr>
        </a:p>
      </dgm:t>
    </dgm:pt>
    <dgm:pt modelId="{40DF9A63-9B13-4977-94AE-7EE2A0AA254B}" type="sibTrans" cxnId="{8AF4900B-0A4E-45E9-99C9-2FC1EADFCFCB}">
      <dgm:prSet/>
      <dgm:spPr/>
      <dgm:t>
        <a:bodyPr/>
        <a:lstStyle/>
        <a:p>
          <a:endParaRPr kumimoji="1" lang="ja-JP" altLang="en-US">
            <a:solidFill>
              <a:schemeClr val="tx1"/>
            </a:solidFill>
          </a:endParaRPr>
        </a:p>
      </dgm:t>
    </dgm:pt>
    <dgm:pt modelId="{FC226BEC-0F4A-460A-A1CA-65A3D7AA062F}">
      <dgm:prSet phldrT="[テキスト]" custT="1"/>
      <dgm:spPr/>
      <dgm:t>
        <a:bodyPr/>
        <a:lstStyle/>
        <a:p>
          <a:r>
            <a:rPr kumimoji="1" lang="ja-JP" altLang="en-US" sz="700" dirty="0" smtClean="0">
              <a:latin typeface="Meiryo UI" panose="020B0604030504040204" pitchFamily="50" charset="-128"/>
              <a:ea typeface="Meiryo UI" panose="020B0604030504040204" pitchFamily="50" charset="-128"/>
            </a:rPr>
            <a:t>メニュー</a:t>
          </a:r>
          <a:endParaRPr kumimoji="1" lang="en-US" altLang="ja-JP" sz="700" dirty="0" smtClean="0">
            <a:latin typeface="Meiryo UI" panose="020B0604030504040204" pitchFamily="50" charset="-128"/>
            <a:ea typeface="Meiryo UI" panose="020B0604030504040204" pitchFamily="50" charset="-128"/>
          </a:endParaRPr>
        </a:p>
        <a:p>
          <a:r>
            <a:rPr kumimoji="1" lang="ja-JP" altLang="en-US" sz="700" dirty="0" smtClean="0">
              <a:latin typeface="Meiryo UI" panose="020B0604030504040204" pitchFamily="50" charset="-128"/>
              <a:ea typeface="Meiryo UI" panose="020B0604030504040204" pitchFamily="50" charset="-128"/>
            </a:rPr>
            <a:t>適塩化</a:t>
          </a:r>
          <a:endParaRPr kumimoji="1" lang="ja-JP" altLang="en-US" sz="700" dirty="0">
            <a:latin typeface="Meiryo UI" panose="020B0604030504040204" pitchFamily="50" charset="-128"/>
            <a:ea typeface="Meiryo UI" panose="020B0604030504040204" pitchFamily="50" charset="-128"/>
          </a:endParaRPr>
        </a:p>
      </dgm:t>
    </dgm:pt>
    <dgm:pt modelId="{D6A6FB82-DDAB-40D2-BCCB-6E0BD3453DBC}" type="parTrans" cxnId="{D2B81E99-C89B-4F96-9202-EF5232CDC847}">
      <dgm:prSet/>
      <dgm:spPr/>
      <dgm:t>
        <a:bodyPr/>
        <a:lstStyle/>
        <a:p>
          <a:endParaRPr kumimoji="1" lang="ja-JP" altLang="en-US">
            <a:solidFill>
              <a:schemeClr val="tx1"/>
            </a:solidFill>
          </a:endParaRPr>
        </a:p>
      </dgm:t>
    </dgm:pt>
    <dgm:pt modelId="{5DAE6E2A-0E20-452B-B038-78E7596D8069}" type="sibTrans" cxnId="{D2B81E99-C89B-4F96-9202-EF5232CDC847}">
      <dgm:prSet/>
      <dgm:spPr/>
      <dgm:t>
        <a:bodyPr/>
        <a:lstStyle/>
        <a:p>
          <a:endParaRPr kumimoji="1" lang="ja-JP" altLang="en-US">
            <a:solidFill>
              <a:schemeClr val="tx1"/>
            </a:solidFill>
          </a:endParaRPr>
        </a:p>
      </dgm:t>
    </dgm:pt>
    <dgm:pt modelId="{B79D0CB4-A561-444A-8F0E-42CF6E54B3D1}">
      <dgm:prSet phldrT="[テキスト]" custT="1"/>
      <dgm:spPr/>
      <dgm:t>
        <a:bodyPr/>
        <a:lstStyle/>
        <a:p>
          <a:r>
            <a:rPr kumimoji="1" lang="ja-JP" altLang="en-US" sz="700" smtClean="0">
              <a:latin typeface="Meiryo UI" panose="020B0604030504040204" pitchFamily="50" charset="-128"/>
              <a:ea typeface="Meiryo UI" panose="020B0604030504040204" pitchFamily="50" charset="-128"/>
            </a:rPr>
            <a:t>みそ汁</a:t>
          </a:r>
          <a:endParaRPr kumimoji="1" lang="en-US" altLang="ja-JP" sz="700" smtClean="0">
            <a:latin typeface="Meiryo UI" panose="020B0604030504040204" pitchFamily="50" charset="-128"/>
            <a:ea typeface="Meiryo UI" panose="020B0604030504040204" pitchFamily="50" charset="-128"/>
          </a:endParaRPr>
        </a:p>
        <a:p>
          <a:r>
            <a:rPr kumimoji="1" lang="ja-JP" altLang="en-US" sz="700" smtClean="0">
              <a:latin typeface="Meiryo UI" panose="020B0604030504040204" pitchFamily="50" charset="-128"/>
              <a:ea typeface="Meiryo UI" panose="020B0604030504040204" pitchFamily="50" charset="-128"/>
            </a:rPr>
            <a:t>適塩化</a:t>
          </a:r>
          <a:endParaRPr kumimoji="1" lang="ja-JP" altLang="en-US" sz="700" dirty="0">
            <a:latin typeface="Meiryo UI" panose="020B0604030504040204" pitchFamily="50" charset="-128"/>
            <a:ea typeface="Meiryo UI" panose="020B0604030504040204" pitchFamily="50" charset="-128"/>
          </a:endParaRPr>
        </a:p>
      </dgm:t>
    </dgm:pt>
    <dgm:pt modelId="{49DDFA63-0072-4C80-B5FB-5F2F63DF9AE5}" type="parTrans" cxnId="{4923B5C9-1E98-4D2C-9006-8B6F784F6795}">
      <dgm:prSet/>
      <dgm:spPr/>
      <dgm:t>
        <a:bodyPr/>
        <a:lstStyle/>
        <a:p>
          <a:endParaRPr kumimoji="1" lang="ja-JP" altLang="en-US">
            <a:solidFill>
              <a:schemeClr val="tx1"/>
            </a:solidFill>
          </a:endParaRPr>
        </a:p>
      </dgm:t>
    </dgm:pt>
    <dgm:pt modelId="{111F7DD9-EABC-4D61-9F1F-D8D19F97B6C7}" type="sibTrans" cxnId="{4923B5C9-1E98-4D2C-9006-8B6F784F6795}">
      <dgm:prSet/>
      <dgm:spPr/>
      <dgm:t>
        <a:bodyPr/>
        <a:lstStyle/>
        <a:p>
          <a:endParaRPr kumimoji="1" lang="ja-JP" altLang="en-US">
            <a:solidFill>
              <a:schemeClr val="tx1"/>
            </a:solidFill>
          </a:endParaRPr>
        </a:p>
      </dgm:t>
    </dgm:pt>
    <dgm:pt modelId="{DD7FB151-D408-43CA-8B5A-45A7F34BCC84}">
      <dgm:prSet phldrT="[テキスト]" custT="1"/>
      <dgm:spPr/>
      <dgm:t>
        <a:bodyPr/>
        <a:lstStyle/>
        <a:p>
          <a:r>
            <a:rPr kumimoji="1" lang="ja-JP" altLang="en-US" sz="700" smtClean="0">
              <a:latin typeface="Meiryo UI" panose="020B0604030504040204" pitchFamily="50" charset="-128"/>
              <a:ea typeface="Meiryo UI" panose="020B0604030504040204" pitchFamily="50" charset="-128"/>
            </a:rPr>
            <a:t>減塩加工食品提供</a:t>
          </a:r>
          <a:endParaRPr kumimoji="1" lang="ja-JP" altLang="en-US" sz="700" dirty="0">
            <a:latin typeface="Meiryo UI" panose="020B0604030504040204" pitchFamily="50" charset="-128"/>
            <a:ea typeface="Meiryo UI" panose="020B0604030504040204" pitchFamily="50" charset="-128"/>
          </a:endParaRPr>
        </a:p>
      </dgm:t>
    </dgm:pt>
    <dgm:pt modelId="{450512DA-33A7-4E63-9EED-48345F0881B6}" type="parTrans" cxnId="{6703937B-3B51-46A9-8C6E-A455755924BC}">
      <dgm:prSet/>
      <dgm:spPr/>
      <dgm:t>
        <a:bodyPr/>
        <a:lstStyle/>
        <a:p>
          <a:endParaRPr kumimoji="1" lang="ja-JP" altLang="en-US">
            <a:solidFill>
              <a:schemeClr val="tx1"/>
            </a:solidFill>
          </a:endParaRPr>
        </a:p>
      </dgm:t>
    </dgm:pt>
    <dgm:pt modelId="{1D5871C1-61C0-4B66-B479-EF2A01E778BD}" type="sibTrans" cxnId="{6703937B-3B51-46A9-8C6E-A455755924BC}">
      <dgm:prSet/>
      <dgm:spPr/>
      <dgm:t>
        <a:bodyPr/>
        <a:lstStyle/>
        <a:p>
          <a:endParaRPr kumimoji="1" lang="ja-JP" altLang="en-US">
            <a:solidFill>
              <a:schemeClr val="tx1"/>
            </a:solidFill>
          </a:endParaRPr>
        </a:p>
      </dgm:t>
    </dgm:pt>
    <dgm:pt modelId="{33B6E694-5CE3-493B-9045-BF2F6DA0E912}">
      <dgm:prSet phldrT="[テキスト]"/>
      <dgm:spPr/>
      <dgm:t>
        <a:bodyPr/>
        <a:lstStyle/>
        <a:p>
          <a:r>
            <a:rPr kumimoji="1" lang="ja-JP" altLang="en-US" dirty="0" smtClean="0">
              <a:latin typeface="Meiryo UI" panose="020B0604030504040204" pitchFamily="50" charset="-128"/>
              <a:ea typeface="Meiryo UI" panose="020B0604030504040204" pitchFamily="50" charset="-128"/>
            </a:rPr>
            <a:t>口に入る</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食塩量を少なくする工夫</a:t>
          </a:r>
          <a:endParaRPr kumimoji="1" lang="ja-JP" altLang="en-US" dirty="0">
            <a:latin typeface="Meiryo UI" panose="020B0604030504040204" pitchFamily="50" charset="-128"/>
            <a:ea typeface="Meiryo UI" panose="020B0604030504040204" pitchFamily="50" charset="-128"/>
          </a:endParaRPr>
        </a:p>
      </dgm:t>
    </dgm:pt>
    <dgm:pt modelId="{0BEEC474-6E83-4787-9139-0281B93ABED6}" type="parTrans" cxnId="{1578B709-D881-4DDA-AB24-1BA7FF2D08EA}">
      <dgm:prSet/>
      <dgm:spPr/>
      <dgm:t>
        <a:bodyPr/>
        <a:lstStyle/>
        <a:p>
          <a:endParaRPr kumimoji="1" lang="ja-JP" altLang="en-US">
            <a:solidFill>
              <a:schemeClr val="tx1"/>
            </a:solidFill>
          </a:endParaRPr>
        </a:p>
      </dgm:t>
    </dgm:pt>
    <dgm:pt modelId="{CFA4CC76-D296-451E-9E47-239A1C27C736}" type="sibTrans" cxnId="{1578B709-D881-4DDA-AB24-1BA7FF2D08EA}">
      <dgm:prSet/>
      <dgm:spPr/>
      <dgm:t>
        <a:bodyPr/>
        <a:lstStyle/>
        <a:p>
          <a:endParaRPr kumimoji="1" lang="ja-JP" altLang="en-US">
            <a:solidFill>
              <a:schemeClr val="tx1"/>
            </a:solidFill>
          </a:endParaRPr>
        </a:p>
      </dgm:t>
    </dgm:pt>
    <dgm:pt modelId="{C0FAAE16-0E04-4B75-A420-C94DCA0B3F64}">
      <dgm:prSet phldrT="[テキスト]"/>
      <dgm:spPr/>
      <dgm:t>
        <a:bodyPr/>
        <a:lstStyle/>
        <a:p>
          <a:r>
            <a:rPr kumimoji="1" lang="ja-JP" altLang="en-US" smtClean="0">
              <a:latin typeface="Meiryo UI" panose="020B0604030504040204" pitchFamily="50" charset="-128"/>
              <a:ea typeface="Meiryo UI" panose="020B0604030504040204" pitchFamily="50" charset="-128"/>
            </a:rPr>
            <a:t>適塩メニューを選びたくなる環境づくり</a:t>
          </a:r>
          <a:endParaRPr kumimoji="1" lang="ja-JP" altLang="en-US" dirty="0">
            <a:latin typeface="Meiryo UI" panose="020B0604030504040204" pitchFamily="50" charset="-128"/>
            <a:ea typeface="Meiryo UI" panose="020B0604030504040204" pitchFamily="50" charset="-128"/>
          </a:endParaRPr>
        </a:p>
      </dgm:t>
    </dgm:pt>
    <dgm:pt modelId="{5A797987-05E9-471A-B313-28E4E9F62334}" type="parTrans" cxnId="{D7F81CF0-55DF-4480-B69D-471FDD038226}">
      <dgm:prSet/>
      <dgm:spPr/>
      <dgm:t>
        <a:bodyPr/>
        <a:lstStyle/>
        <a:p>
          <a:endParaRPr kumimoji="1" lang="ja-JP" altLang="en-US">
            <a:solidFill>
              <a:schemeClr val="tx1"/>
            </a:solidFill>
          </a:endParaRPr>
        </a:p>
      </dgm:t>
    </dgm:pt>
    <dgm:pt modelId="{47E6B89A-0039-4A16-9AF1-B50E2B751612}" type="sibTrans" cxnId="{D7F81CF0-55DF-4480-B69D-471FDD038226}">
      <dgm:prSet/>
      <dgm:spPr/>
      <dgm:t>
        <a:bodyPr/>
        <a:lstStyle/>
        <a:p>
          <a:endParaRPr kumimoji="1" lang="ja-JP" altLang="en-US">
            <a:solidFill>
              <a:schemeClr val="tx1"/>
            </a:solidFill>
          </a:endParaRPr>
        </a:p>
      </dgm:t>
    </dgm:pt>
    <dgm:pt modelId="{7E528964-BADD-434E-9138-885C95BB3E81}">
      <dgm:prSet phldrT="[テキスト]" custT="1"/>
      <dgm:spPr/>
      <dgm:t>
        <a:bodyPr/>
        <a:lstStyle/>
        <a:p>
          <a:r>
            <a:rPr kumimoji="1" lang="ja-JP" altLang="en-US" sz="700" smtClean="0">
              <a:latin typeface="Meiryo UI" panose="020B0604030504040204" pitchFamily="50" charset="-128"/>
              <a:ea typeface="Meiryo UI" panose="020B0604030504040204" pitchFamily="50" charset="-128"/>
            </a:rPr>
            <a:t>適塩教育</a:t>
          </a:r>
          <a:endParaRPr kumimoji="1" lang="ja-JP" altLang="en-US" sz="700" dirty="0">
            <a:latin typeface="Meiryo UI" panose="020B0604030504040204" pitchFamily="50" charset="-128"/>
            <a:ea typeface="Meiryo UI" panose="020B0604030504040204" pitchFamily="50" charset="-128"/>
          </a:endParaRPr>
        </a:p>
      </dgm:t>
    </dgm:pt>
    <dgm:pt modelId="{CA4ED595-2812-41F0-AB96-84937AC9638F}" type="parTrans" cxnId="{935A0223-46F6-4F21-BC04-24EF9F72A3DD}">
      <dgm:prSet/>
      <dgm:spPr/>
      <dgm:t>
        <a:bodyPr/>
        <a:lstStyle/>
        <a:p>
          <a:endParaRPr kumimoji="1" lang="ja-JP" altLang="en-US">
            <a:solidFill>
              <a:schemeClr val="tx1"/>
            </a:solidFill>
          </a:endParaRPr>
        </a:p>
      </dgm:t>
    </dgm:pt>
    <dgm:pt modelId="{CB0A439F-6F6B-44CC-95EF-49F7DA4239BE}" type="sibTrans" cxnId="{935A0223-46F6-4F21-BC04-24EF9F72A3DD}">
      <dgm:prSet/>
      <dgm:spPr/>
      <dgm:t>
        <a:bodyPr/>
        <a:lstStyle/>
        <a:p>
          <a:endParaRPr kumimoji="1" lang="ja-JP" altLang="en-US">
            <a:solidFill>
              <a:schemeClr val="tx1"/>
            </a:solidFill>
          </a:endParaRPr>
        </a:p>
      </dgm:t>
    </dgm:pt>
    <dgm:pt modelId="{41A9F46F-EB9C-4525-B9BB-FBA2BE487433}" type="pres">
      <dgm:prSet presAssocID="{814B6AF6-9523-4479-97D8-9BD34E1BFF63}" presName="Name0" presStyleCnt="0">
        <dgm:presLayoutVars>
          <dgm:chMax val="1"/>
          <dgm:dir/>
          <dgm:animLvl val="ctr"/>
          <dgm:resizeHandles val="exact"/>
        </dgm:presLayoutVars>
      </dgm:prSet>
      <dgm:spPr/>
      <dgm:t>
        <a:bodyPr/>
        <a:lstStyle/>
        <a:p>
          <a:endParaRPr kumimoji="1" lang="ja-JP" altLang="en-US"/>
        </a:p>
      </dgm:t>
    </dgm:pt>
    <dgm:pt modelId="{7B0379C0-2680-46E3-B6AC-C2B65FF9E702}" type="pres">
      <dgm:prSet presAssocID="{240B0B70-D792-4DB1-8861-EA358F945C6C}" presName="centerShape" presStyleLbl="node0" presStyleIdx="0" presStyleCnt="1"/>
      <dgm:spPr/>
      <dgm:t>
        <a:bodyPr/>
        <a:lstStyle/>
        <a:p>
          <a:endParaRPr kumimoji="1" lang="ja-JP" altLang="en-US"/>
        </a:p>
      </dgm:t>
    </dgm:pt>
    <dgm:pt modelId="{5C1DA901-99BE-4B14-BB3C-8C80C740E63B}" type="pres">
      <dgm:prSet presAssocID="{FC226BEC-0F4A-460A-A1CA-65A3D7AA062F}" presName="node" presStyleLbl="node1" presStyleIdx="0" presStyleCnt="6">
        <dgm:presLayoutVars>
          <dgm:bulletEnabled val="1"/>
        </dgm:presLayoutVars>
      </dgm:prSet>
      <dgm:spPr/>
      <dgm:t>
        <a:bodyPr/>
        <a:lstStyle/>
        <a:p>
          <a:endParaRPr kumimoji="1" lang="ja-JP" altLang="en-US"/>
        </a:p>
      </dgm:t>
    </dgm:pt>
    <dgm:pt modelId="{86BF3462-51EC-4166-9B46-3A76E5E0BFFB}" type="pres">
      <dgm:prSet presAssocID="{FC226BEC-0F4A-460A-A1CA-65A3D7AA062F}" presName="dummy" presStyleCnt="0"/>
      <dgm:spPr/>
      <dgm:t>
        <a:bodyPr/>
        <a:lstStyle/>
        <a:p>
          <a:endParaRPr kumimoji="1" lang="ja-JP" altLang="en-US"/>
        </a:p>
      </dgm:t>
    </dgm:pt>
    <dgm:pt modelId="{2A9541C8-7575-464B-9728-E6DC3747F230}" type="pres">
      <dgm:prSet presAssocID="{5DAE6E2A-0E20-452B-B038-78E7596D8069}" presName="sibTrans" presStyleLbl="sibTrans2D1" presStyleIdx="0" presStyleCnt="6"/>
      <dgm:spPr/>
      <dgm:t>
        <a:bodyPr/>
        <a:lstStyle/>
        <a:p>
          <a:endParaRPr kumimoji="1" lang="ja-JP" altLang="en-US"/>
        </a:p>
      </dgm:t>
    </dgm:pt>
    <dgm:pt modelId="{4D4D90CB-6A64-4917-9318-0967E033AC8B}" type="pres">
      <dgm:prSet presAssocID="{B79D0CB4-A561-444A-8F0E-42CF6E54B3D1}" presName="node" presStyleLbl="node1" presStyleIdx="1" presStyleCnt="6">
        <dgm:presLayoutVars>
          <dgm:bulletEnabled val="1"/>
        </dgm:presLayoutVars>
      </dgm:prSet>
      <dgm:spPr/>
      <dgm:t>
        <a:bodyPr/>
        <a:lstStyle/>
        <a:p>
          <a:endParaRPr kumimoji="1" lang="ja-JP" altLang="en-US"/>
        </a:p>
      </dgm:t>
    </dgm:pt>
    <dgm:pt modelId="{1CCDCB88-6BDE-4D7D-812A-61E244A70858}" type="pres">
      <dgm:prSet presAssocID="{B79D0CB4-A561-444A-8F0E-42CF6E54B3D1}" presName="dummy" presStyleCnt="0"/>
      <dgm:spPr/>
      <dgm:t>
        <a:bodyPr/>
        <a:lstStyle/>
        <a:p>
          <a:endParaRPr kumimoji="1" lang="ja-JP" altLang="en-US"/>
        </a:p>
      </dgm:t>
    </dgm:pt>
    <dgm:pt modelId="{AF374658-1170-4394-8B7C-9F7B06732D1F}" type="pres">
      <dgm:prSet presAssocID="{111F7DD9-EABC-4D61-9F1F-D8D19F97B6C7}" presName="sibTrans" presStyleLbl="sibTrans2D1" presStyleIdx="1" presStyleCnt="6" custLinFactNeighborX="-421" custLinFactNeighborY="2274"/>
      <dgm:spPr/>
      <dgm:t>
        <a:bodyPr/>
        <a:lstStyle/>
        <a:p>
          <a:endParaRPr kumimoji="1" lang="ja-JP" altLang="en-US"/>
        </a:p>
      </dgm:t>
    </dgm:pt>
    <dgm:pt modelId="{45BB9E70-3E3E-4D1C-ACE9-B00770D8BA89}" type="pres">
      <dgm:prSet presAssocID="{DD7FB151-D408-43CA-8B5A-45A7F34BCC84}" presName="node" presStyleLbl="node1" presStyleIdx="2" presStyleCnt="6">
        <dgm:presLayoutVars>
          <dgm:bulletEnabled val="1"/>
        </dgm:presLayoutVars>
      </dgm:prSet>
      <dgm:spPr/>
      <dgm:t>
        <a:bodyPr/>
        <a:lstStyle/>
        <a:p>
          <a:endParaRPr kumimoji="1" lang="ja-JP" altLang="en-US"/>
        </a:p>
      </dgm:t>
    </dgm:pt>
    <dgm:pt modelId="{7729FD2E-1DB1-4631-B300-922B7E49BC04}" type="pres">
      <dgm:prSet presAssocID="{DD7FB151-D408-43CA-8B5A-45A7F34BCC84}" presName="dummy" presStyleCnt="0"/>
      <dgm:spPr/>
      <dgm:t>
        <a:bodyPr/>
        <a:lstStyle/>
        <a:p>
          <a:endParaRPr kumimoji="1" lang="ja-JP" altLang="en-US"/>
        </a:p>
      </dgm:t>
    </dgm:pt>
    <dgm:pt modelId="{AEA7D5F2-402D-4DA8-B4D6-F6586444CE53}" type="pres">
      <dgm:prSet presAssocID="{1D5871C1-61C0-4B66-B479-EF2A01E778BD}" presName="sibTrans" presStyleLbl="sibTrans2D1" presStyleIdx="2" presStyleCnt="6"/>
      <dgm:spPr/>
      <dgm:t>
        <a:bodyPr/>
        <a:lstStyle/>
        <a:p>
          <a:endParaRPr kumimoji="1" lang="ja-JP" altLang="en-US"/>
        </a:p>
      </dgm:t>
    </dgm:pt>
    <dgm:pt modelId="{64A9705D-58B3-41E0-8DD4-73CCC3AF6984}" type="pres">
      <dgm:prSet presAssocID="{33B6E694-5CE3-493B-9045-BF2F6DA0E912}" presName="node" presStyleLbl="node1" presStyleIdx="3" presStyleCnt="6">
        <dgm:presLayoutVars>
          <dgm:bulletEnabled val="1"/>
        </dgm:presLayoutVars>
      </dgm:prSet>
      <dgm:spPr/>
      <dgm:t>
        <a:bodyPr/>
        <a:lstStyle/>
        <a:p>
          <a:endParaRPr kumimoji="1" lang="ja-JP" altLang="en-US"/>
        </a:p>
      </dgm:t>
    </dgm:pt>
    <dgm:pt modelId="{B839F38A-F51C-4F8D-A0BF-FDB2FE4C7229}" type="pres">
      <dgm:prSet presAssocID="{33B6E694-5CE3-493B-9045-BF2F6DA0E912}" presName="dummy" presStyleCnt="0"/>
      <dgm:spPr/>
      <dgm:t>
        <a:bodyPr/>
        <a:lstStyle/>
        <a:p>
          <a:endParaRPr kumimoji="1" lang="ja-JP" altLang="en-US"/>
        </a:p>
      </dgm:t>
    </dgm:pt>
    <dgm:pt modelId="{397273F0-2A5C-47C1-9D76-BD0E60CBD35C}" type="pres">
      <dgm:prSet presAssocID="{CFA4CC76-D296-451E-9E47-239A1C27C736}" presName="sibTrans" presStyleLbl="sibTrans2D1" presStyleIdx="3" presStyleCnt="6"/>
      <dgm:spPr/>
      <dgm:t>
        <a:bodyPr/>
        <a:lstStyle/>
        <a:p>
          <a:endParaRPr kumimoji="1" lang="ja-JP" altLang="en-US"/>
        </a:p>
      </dgm:t>
    </dgm:pt>
    <dgm:pt modelId="{40AE380B-0520-4279-9BF9-1FEBB6F4F790}" type="pres">
      <dgm:prSet presAssocID="{C0FAAE16-0E04-4B75-A420-C94DCA0B3F64}" presName="node" presStyleLbl="node1" presStyleIdx="4" presStyleCnt="6">
        <dgm:presLayoutVars>
          <dgm:bulletEnabled val="1"/>
        </dgm:presLayoutVars>
      </dgm:prSet>
      <dgm:spPr/>
      <dgm:t>
        <a:bodyPr/>
        <a:lstStyle/>
        <a:p>
          <a:endParaRPr kumimoji="1" lang="ja-JP" altLang="en-US"/>
        </a:p>
      </dgm:t>
    </dgm:pt>
    <dgm:pt modelId="{7C34DE05-AA9A-4829-9A9F-461EC5AB8CB3}" type="pres">
      <dgm:prSet presAssocID="{C0FAAE16-0E04-4B75-A420-C94DCA0B3F64}" presName="dummy" presStyleCnt="0"/>
      <dgm:spPr/>
      <dgm:t>
        <a:bodyPr/>
        <a:lstStyle/>
        <a:p>
          <a:endParaRPr kumimoji="1" lang="ja-JP" altLang="en-US"/>
        </a:p>
      </dgm:t>
    </dgm:pt>
    <dgm:pt modelId="{6F836CDB-BEEB-4C89-9E89-1580E2FB6741}" type="pres">
      <dgm:prSet presAssocID="{47E6B89A-0039-4A16-9AF1-B50E2B751612}" presName="sibTrans" presStyleLbl="sibTrans2D1" presStyleIdx="4" presStyleCnt="6"/>
      <dgm:spPr/>
      <dgm:t>
        <a:bodyPr/>
        <a:lstStyle/>
        <a:p>
          <a:endParaRPr kumimoji="1" lang="ja-JP" altLang="en-US"/>
        </a:p>
      </dgm:t>
    </dgm:pt>
    <dgm:pt modelId="{58F68F70-3064-4613-9445-1809D50E4311}" type="pres">
      <dgm:prSet presAssocID="{7E528964-BADD-434E-9138-885C95BB3E81}" presName="node" presStyleLbl="node1" presStyleIdx="5" presStyleCnt="6">
        <dgm:presLayoutVars>
          <dgm:bulletEnabled val="1"/>
        </dgm:presLayoutVars>
      </dgm:prSet>
      <dgm:spPr/>
      <dgm:t>
        <a:bodyPr/>
        <a:lstStyle/>
        <a:p>
          <a:endParaRPr kumimoji="1" lang="ja-JP" altLang="en-US"/>
        </a:p>
      </dgm:t>
    </dgm:pt>
    <dgm:pt modelId="{A4815636-5F3A-4033-A22A-E8A454CD550E}" type="pres">
      <dgm:prSet presAssocID="{7E528964-BADD-434E-9138-885C95BB3E81}" presName="dummy" presStyleCnt="0"/>
      <dgm:spPr/>
      <dgm:t>
        <a:bodyPr/>
        <a:lstStyle/>
        <a:p>
          <a:endParaRPr kumimoji="1" lang="ja-JP" altLang="en-US"/>
        </a:p>
      </dgm:t>
    </dgm:pt>
    <dgm:pt modelId="{3F3D2BB5-B8B2-4DAF-B51F-15BA91242B9E}" type="pres">
      <dgm:prSet presAssocID="{CB0A439F-6F6B-44CC-95EF-49F7DA4239BE}" presName="sibTrans" presStyleLbl="sibTrans2D1" presStyleIdx="5" presStyleCnt="6"/>
      <dgm:spPr/>
      <dgm:t>
        <a:bodyPr/>
        <a:lstStyle/>
        <a:p>
          <a:endParaRPr kumimoji="1" lang="ja-JP" altLang="en-US"/>
        </a:p>
      </dgm:t>
    </dgm:pt>
  </dgm:ptLst>
  <dgm:cxnLst>
    <dgm:cxn modelId="{D13B5A30-7085-497A-8526-915F3B750CA4}" type="presOf" srcId="{7E528964-BADD-434E-9138-885C95BB3E81}" destId="{58F68F70-3064-4613-9445-1809D50E4311}" srcOrd="0" destOrd="0" presId="urn:microsoft.com/office/officeart/2005/8/layout/radial6"/>
    <dgm:cxn modelId="{8601C8C0-423D-4736-AC09-6869007B6F69}" type="presOf" srcId="{240B0B70-D792-4DB1-8861-EA358F945C6C}" destId="{7B0379C0-2680-46E3-B6AC-C2B65FF9E702}" srcOrd="0" destOrd="0" presId="urn:microsoft.com/office/officeart/2005/8/layout/radial6"/>
    <dgm:cxn modelId="{7882A538-B3AD-4B79-A4DF-403017E9A6F6}" type="presOf" srcId="{DD7FB151-D408-43CA-8B5A-45A7F34BCC84}" destId="{45BB9E70-3E3E-4D1C-ACE9-B00770D8BA89}" srcOrd="0" destOrd="0" presId="urn:microsoft.com/office/officeart/2005/8/layout/radial6"/>
    <dgm:cxn modelId="{9D15966D-C626-441D-A12C-B4B8CB977FBC}" type="presOf" srcId="{111F7DD9-EABC-4D61-9F1F-D8D19F97B6C7}" destId="{AF374658-1170-4394-8B7C-9F7B06732D1F}" srcOrd="0" destOrd="0" presId="urn:microsoft.com/office/officeart/2005/8/layout/radial6"/>
    <dgm:cxn modelId="{6703937B-3B51-46A9-8C6E-A455755924BC}" srcId="{240B0B70-D792-4DB1-8861-EA358F945C6C}" destId="{DD7FB151-D408-43CA-8B5A-45A7F34BCC84}" srcOrd="2" destOrd="0" parTransId="{450512DA-33A7-4E63-9EED-48345F0881B6}" sibTransId="{1D5871C1-61C0-4B66-B479-EF2A01E778BD}"/>
    <dgm:cxn modelId="{5B7DC5AF-82C3-442D-B5BE-F4CB9F6F65D6}" type="presOf" srcId="{B79D0CB4-A561-444A-8F0E-42CF6E54B3D1}" destId="{4D4D90CB-6A64-4917-9318-0967E033AC8B}" srcOrd="0" destOrd="0" presId="urn:microsoft.com/office/officeart/2005/8/layout/radial6"/>
    <dgm:cxn modelId="{6C7CD0F2-AFD0-478B-B5D2-2ABF3EBC4ED5}" type="presOf" srcId="{5DAE6E2A-0E20-452B-B038-78E7596D8069}" destId="{2A9541C8-7575-464B-9728-E6DC3747F230}" srcOrd="0" destOrd="0" presId="urn:microsoft.com/office/officeart/2005/8/layout/radial6"/>
    <dgm:cxn modelId="{D11A8BA1-7E55-4AEE-8921-A6D47E721D32}" type="presOf" srcId="{33B6E694-5CE3-493B-9045-BF2F6DA0E912}" destId="{64A9705D-58B3-41E0-8DD4-73CCC3AF6984}" srcOrd="0" destOrd="0" presId="urn:microsoft.com/office/officeart/2005/8/layout/radial6"/>
    <dgm:cxn modelId="{4923B5C9-1E98-4D2C-9006-8B6F784F6795}" srcId="{240B0B70-D792-4DB1-8861-EA358F945C6C}" destId="{B79D0CB4-A561-444A-8F0E-42CF6E54B3D1}" srcOrd="1" destOrd="0" parTransId="{49DDFA63-0072-4C80-B5FB-5F2F63DF9AE5}" sibTransId="{111F7DD9-EABC-4D61-9F1F-D8D19F97B6C7}"/>
    <dgm:cxn modelId="{8AF4900B-0A4E-45E9-99C9-2FC1EADFCFCB}" srcId="{814B6AF6-9523-4479-97D8-9BD34E1BFF63}" destId="{240B0B70-D792-4DB1-8861-EA358F945C6C}" srcOrd="0" destOrd="0" parTransId="{E77FA6E0-F840-4606-8453-6BA026808A9F}" sibTransId="{40DF9A63-9B13-4977-94AE-7EE2A0AA254B}"/>
    <dgm:cxn modelId="{D2B81E99-C89B-4F96-9202-EF5232CDC847}" srcId="{240B0B70-D792-4DB1-8861-EA358F945C6C}" destId="{FC226BEC-0F4A-460A-A1CA-65A3D7AA062F}" srcOrd="0" destOrd="0" parTransId="{D6A6FB82-DDAB-40D2-BCCB-6E0BD3453DBC}" sibTransId="{5DAE6E2A-0E20-452B-B038-78E7596D8069}"/>
    <dgm:cxn modelId="{CB6B774B-208B-4D25-88E9-D9BA256A55D9}" type="presOf" srcId="{814B6AF6-9523-4479-97D8-9BD34E1BFF63}" destId="{41A9F46F-EB9C-4525-B9BB-FBA2BE487433}" srcOrd="0" destOrd="0" presId="urn:microsoft.com/office/officeart/2005/8/layout/radial6"/>
    <dgm:cxn modelId="{D7F81CF0-55DF-4480-B69D-471FDD038226}" srcId="{240B0B70-D792-4DB1-8861-EA358F945C6C}" destId="{C0FAAE16-0E04-4B75-A420-C94DCA0B3F64}" srcOrd="4" destOrd="0" parTransId="{5A797987-05E9-471A-B313-28E4E9F62334}" sibTransId="{47E6B89A-0039-4A16-9AF1-B50E2B751612}"/>
    <dgm:cxn modelId="{2416A35E-EF22-4DFD-8DF1-07A26305DCDA}" type="presOf" srcId="{FC226BEC-0F4A-460A-A1CA-65A3D7AA062F}" destId="{5C1DA901-99BE-4B14-BB3C-8C80C740E63B}" srcOrd="0" destOrd="0" presId="urn:microsoft.com/office/officeart/2005/8/layout/radial6"/>
    <dgm:cxn modelId="{64194B8A-12E2-4A33-8E50-A561329A297E}" type="presOf" srcId="{47E6B89A-0039-4A16-9AF1-B50E2B751612}" destId="{6F836CDB-BEEB-4C89-9E89-1580E2FB6741}" srcOrd="0" destOrd="0" presId="urn:microsoft.com/office/officeart/2005/8/layout/radial6"/>
    <dgm:cxn modelId="{1578B709-D881-4DDA-AB24-1BA7FF2D08EA}" srcId="{240B0B70-D792-4DB1-8861-EA358F945C6C}" destId="{33B6E694-5CE3-493B-9045-BF2F6DA0E912}" srcOrd="3" destOrd="0" parTransId="{0BEEC474-6E83-4787-9139-0281B93ABED6}" sibTransId="{CFA4CC76-D296-451E-9E47-239A1C27C736}"/>
    <dgm:cxn modelId="{B7A64989-786A-4658-8375-0CD1FE28E040}" type="presOf" srcId="{1D5871C1-61C0-4B66-B479-EF2A01E778BD}" destId="{AEA7D5F2-402D-4DA8-B4D6-F6586444CE53}" srcOrd="0" destOrd="0" presId="urn:microsoft.com/office/officeart/2005/8/layout/radial6"/>
    <dgm:cxn modelId="{0A0695F3-F872-42AE-9CE7-AEC5316A7D3B}" type="presOf" srcId="{CFA4CC76-D296-451E-9E47-239A1C27C736}" destId="{397273F0-2A5C-47C1-9D76-BD0E60CBD35C}" srcOrd="0" destOrd="0" presId="urn:microsoft.com/office/officeart/2005/8/layout/radial6"/>
    <dgm:cxn modelId="{801DEFFE-F034-452E-ABD9-4031EE56F0D8}" type="presOf" srcId="{C0FAAE16-0E04-4B75-A420-C94DCA0B3F64}" destId="{40AE380B-0520-4279-9BF9-1FEBB6F4F790}" srcOrd="0" destOrd="0" presId="urn:microsoft.com/office/officeart/2005/8/layout/radial6"/>
    <dgm:cxn modelId="{935A0223-46F6-4F21-BC04-24EF9F72A3DD}" srcId="{240B0B70-D792-4DB1-8861-EA358F945C6C}" destId="{7E528964-BADD-434E-9138-885C95BB3E81}" srcOrd="5" destOrd="0" parTransId="{CA4ED595-2812-41F0-AB96-84937AC9638F}" sibTransId="{CB0A439F-6F6B-44CC-95EF-49F7DA4239BE}"/>
    <dgm:cxn modelId="{C2AE5DE1-9A21-4314-8617-7124F65F22FD}" type="presOf" srcId="{CB0A439F-6F6B-44CC-95EF-49F7DA4239BE}" destId="{3F3D2BB5-B8B2-4DAF-B51F-15BA91242B9E}" srcOrd="0" destOrd="0" presId="urn:microsoft.com/office/officeart/2005/8/layout/radial6"/>
    <dgm:cxn modelId="{661BFD6B-8B0F-4AE4-BA60-0C482860A132}" type="presParOf" srcId="{41A9F46F-EB9C-4525-B9BB-FBA2BE487433}" destId="{7B0379C0-2680-46E3-B6AC-C2B65FF9E702}" srcOrd="0" destOrd="0" presId="urn:microsoft.com/office/officeart/2005/8/layout/radial6"/>
    <dgm:cxn modelId="{5465CAE0-A657-4579-9185-25E0AC915204}" type="presParOf" srcId="{41A9F46F-EB9C-4525-B9BB-FBA2BE487433}" destId="{5C1DA901-99BE-4B14-BB3C-8C80C740E63B}" srcOrd="1" destOrd="0" presId="urn:microsoft.com/office/officeart/2005/8/layout/radial6"/>
    <dgm:cxn modelId="{994EF10C-BE62-420E-B95C-A48FBC288E91}" type="presParOf" srcId="{41A9F46F-EB9C-4525-B9BB-FBA2BE487433}" destId="{86BF3462-51EC-4166-9B46-3A76E5E0BFFB}" srcOrd="2" destOrd="0" presId="urn:microsoft.com/office/officeart/2005/8/layout/radial6"/>
    <dgm:cxn modelId="{E5A4DACB-67DB-4C7C-B869-00F642125708}" type="presParOf" srcId="{41A9F46F-EB9C-4525-B9BB-FBA2BE487433}" destId="{2A9541C8-7575-464B-9728-E6DC3747F230}" srcOrd="3" destOrd="0" presId="urn:microsoft.com/office/officeart/2005/8/layout/radial6"/>
    <dgm:cxn modelId="{CBC72CA9-4CDA-49EF-B3A3-D10D9254061E}" type="presParOf" srcId="{41A9F46F-EB9C-4525-B9BB-FBA2BE487433}" destId="{4D4D90CB-6A64-4917-9318-0967E033AC8B}" srcOrd="4" destOrd="0" presId="urn:microsoft.com/office/officeart/2005/8/layout/radial6"/>
    <dgm:cxn modelId="{F72A0CE2-A90C-4C75-97DA-E414152A5D22}" type="presParOf" srcId="{41A9F46F-EB9C-4525-B9BB-FBA2BE487433}" destId="{1CCDCB88-6BDE-4D7D-812A-61E244A70858}" srcOrd="5" destOrd="0" presId="urn:microsoft.com/office/officeart/2005/8/layout/radial6"/>
    <dgm:cxn modelId="{AC26AF37-9E7B-4B28-BD53-4D8F49995627}" type="presParOf" srcId="{41A9F46F-EB9C-4525-B9BB-FBA2BE487433}" destId="{AF374658-1170-4394-8B7C-9F7B06732D1F}" srcOrd="6" destOrd="0" presId="urn:microsoft.com/office/officeart/2005/8/layout/radial6"/>
    <dgm:cxn modelId="{285504E3-D048-4800-BF01-4EB2E9BBF922}" type="presParOf" srcId="{41A9F46F-EB9C-4525-B9BB-FBA2BE487433}" destId="{45BB9E70-3E3E-4D1C-ACE9-B00770D8BA89}" srcOrd="7" destOrd="0" presId="urn:microsoft.com/office/officeart/2005/8/layout/radial6"/>
    <dgm:cxn modelId="{F6E0332C-84AC-4AB1-90C4-3691AB7D5351}" type="presParOf" srcId="{41A9F46F-EB9C-4525-B9BB-FBA2BE487433}" destId="{7729FD2E-1DB1-4631-B300-922B7E49BC04}" srcOrd="8" destOrd="0" presId="urn:microsoft.com/office/officeart/2005/8/layout/radial6"/>
    <dgm:cxn modelId="{6A6FA2F9-CFF1-4291-9E48-BB186185F650}" type="presParOf" srcId="{41A9F46F-EB9C-4525-B9BB-FBA2BE487433}" destId="{AEA7D5F2-402D-4DA8-B4D6-F6586444CE53}" srcOrd="9" destOrd="0" presId="urn:microsoft.com/office/officeart/2005/8/layout/radial6"/>
    <dgm:cxn modelId="{1B9899D9-C8D0-4BA1-8549-D863A8638509}" type="presParOf" srcId="{41A9F46F-EB9C-4525-B9BB-FBA2BE487433}" destId="{64A9705D-58B3-41E0-8DD4-73CCC3AF6984}" srcOrd="10" destOrd="0" presId="urn:microsoft.com/office/officeart/2005/8/layout/radial6"/>
    <dgm:cxn modelId="{06F292E0-6647-4750-A613-52C13783DF0E}" type="presParOf" srcId="{41A9F46F-EB9C-4525-B9BB-FBA2BE487433}" destId="{B839F38A-F51C-4F8D-A0BF-FDB2FE4C7229}" srcOrd="11" destOrd="0" presId="urn:microsoft.com/office/officeart/2005/8/layout/radial6"/>
    <dgm:cxn modelId="{5F133C7C-8B0A-43AF-8A92-890FF25105CC}" type="presParOf" srcId="{41A9F46F-EB9C-4525-B9BB-FBA2BE487433}" destId="{397273F0-2A5C-47C1-9D76-BD0E60CBD35C}" srcOrd="12" destOrd="0" presId="urn:microsoft.com/office/officeart/2005/8/layout/radial6"/>
    <dgm:cxn modelId="{235308B8-85F6-43E7-96FB-423226529151}" type="presParOf" srcId="{41A9F46F-EB9C-4525-B9BB-FBA2BE487433}" destId="{40AE380B-0520-4279-9BF9-1FEBB6F4F790}" srcOrd="13" destOrd="0" presId="urn:microsoft.com/office/officeart/2005/8/layout/radial6"/>
    <dgm:cxn modelId="{76C777A2-1FAD-44F6-A332-924723295D20}" type="presParOf" srcId="{41A9F46F-EB9C-4525-B9BB-FBA2BE487433}" destId="{7C34DE05-AA9A-4829-9A9F-461EC5AB8CB3}" srcOrd="14" destOrd="0" presId="urn:microsoft.com/office/officeart/2005/8/layout/radial6"/>
    <dgm:cxn modelId="{60CE3277-9AEC-43FB-9C78-867A590F927E}" type="presParOf" srcId="{41A9F46F-EB9C-4525-B9BB-FBA2BE487433}" destId="{6F836CDB-BEEB-4C89-9E89-1580E2FB6741}" srcOrd="15" destOrd="0" presId="urn:microsoft.com/office/officeart/2005/8/layout/radial6"/>
    <dgm:cxn modelId="{6CAFCB0D-4D6E-43CD-9C58-9392EEEFEEB3}" type="presParOf" srcId="{41A9F46F-EB9C-4525-B9BB-FBA2BE487433}" destId="{58F68F70-3064-4613-9445-1809D50E4311}" srcOrd="16" destOrd="0" presId="urn:microsoft.com/office/officeart/2005/8/layout/radial6"/>
    <dgm:cxn modelId="{0F35A6CD-34AE-44EE-9DAA-1C0569381313}" type="presParOf" srcId="{41A9F46F-EB9C-4525-B9BB-FBA2BE487433}" destId="{A4815636-5F3A-4033-A22A-E8A454CD550E}" srcOrd="17" destOrd="0" presId="urn:microsoft.com/office/officeart/2005/8/layout/radial6"/>
    <dgm:cxn modelId="{3CB1DE63-6A6C-46D4-B970-D7765E4CA086}" type="presParOf" srcId="{41A9F46F-EB9C-4525-B9BB-FBA2BE487433}" destId="{3F3D2BB5-B8B2-4DAF-B51F-15BA91242B9E}" srcOrd="18"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D2BB5-B8B2-4DAF-B51F-15BA91242B9E}">
      <dsp:nvSpPr>
        <dsp:cNvPr id="0" name=""/>
        <dsp:cNvSpPr/>
      </dsp:nvSpPr>
      <dsp:spPr>
        <a:xfrm>
          <a:off x="957648" y="290650"/>
          <a:ext cx="1995587" cy="1995587"/>
        </a:xfrm>
        <a:prstGeom prst="blockArc">
          <a:avLst>
            <a:gd name="adj1" fmla="val 12600000"/>
            <a:gd name="adj2" fmla="val 16200000"/>
            <a:gd name="adj3" fmla="val 45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F836CDB-BEEB-4C89-9E89-1580E2FB6741}">
      <dsp:nvSpPr>
        <dsp:cNvPr id="0" name=""/>
        <dsp:cNvSpPr/>
      </dsp:nvSpPr>
      <dsp:spPr>
        <a:xfrm>
          <a:off x="957648" y="290650"/>
          <a:ext cx="1995587" cy="1995587"/>
        </a:xfrm>
        <a:prstGeom prst="blockArc">
          <a:avLst>
            <a:gd name="adj1" fmla="val 9000000"/>
            <a:gd name="adj2" fmla="val 12600000"/>
            <a:gd name="adj3" fmla="val 45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97273F0-2A5C-47C1-9D76-BD0E60CBD35C}">
      <dsp:nvSpPr>
        <dsp:cNvPr id="0" name=""/>
        <dsp:cNvSpPr/>
      </dsp:nvSpPr>
      <dsp:spPr>
        <a:xfrm>
          <a:off x="957648" y="290650"/>
          <a:ext cx="1995587" cy="1995587"/>
        </a:xfrm>
        <a:prstGeom prst="blockArc">
          <a:avLst>
            <a:gd name="adj1" fmla="val 5400000"/>
            <a:gd name="adj2" fmla="val 9000000"/>
            <a:gd name="adj3" fmla="val 45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EA7D5F2-402D-4DA8-B4D6-F6586444CE53}">
      <dsp:nvSpPr>
        <dsp:cNvPr id="0" name=""/>
        <dsp:cNvSpPr/>
      </dsp:nvSpPr>
      <dsp:spPr>
        <a:xfrm>
          <a:off x="957648" y="290650"/>
          <a:ext cx="1995587" cy="1995587"/>
        </a:xfrm>
        <a:prstGeom prst="blockArc">
          <a:avLst>
            <a:gd name="adj1" fmla="val 1800000"/>
            <a:gd name="adj2" fmla="val 5400000"/>
            <a:gd name="adj3" fmla="val 45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F374658-1170-4394-8B7C-9F7B06732D1F}">
      <dsp:nvSpPr>
        <dsp:cNvPr id="0" name=""/>
        <dsp:cNvSpPr/>
      </dsp:nvSpPr>
      <dsp:spPr>
        <a:xfrm>
          <a:off x="949247" y="336030"/>
          <a:ext cx="1995587" cy="1995587"/>
        </a:xfrm>
        <a:prstGeom prst="blockArc">
          <a:avLst>
            <a:gd name="adj1" fmla="val 19800000"/>
            <a:gd name="adj2" fmla="val 1800000"/>
            <a:gd name="adj3" fmla="val 45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A9541C8-7575-464B-9728-E6DC3747F230}">
      <dsp:nvSpPr>
        <dsp:cNvPr id="0" name=""/>
        <dsp:cNvSpPr/>
      </dsp:nvSpPr>
      <dsp:spPr>
        <a:xfrm>
          <a:off x="957648" y="290650"/>
          <a:ext cx="1995587" cy="1995587"/>
        </a:xfrm>
        <a:prstGeom prst="blockArc">
          <a:avLst>
            <a:gd name="adj1" fmla="val 16200000"/>
            <a:gd name="adj2" fmla="val 19800000"/>
            <a:gd name="adj3" fmla="val 45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B0379C0-2680-46E3-B6AC-C2B65FF9E702}">
      <dsp:nvSpPr>
        <dsp:cNvPr id="0" name=""/>
        <dsp:cNvSpPr/>
      </dsp:nvSpPr>
      <dsp:spPr>
        <a:xfrm>
          <a:off x="1510025" y="843027"/>
          <a:ext cx="890833" cy="8908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kumimoji="1" lang="ja-JP" altLang="en-US" sz="1000" b="1" kern="1200" dirty="0" smtClean="0">
              <a:latin typeface="Meiryo UI" panose="020B0604030504040204" pitchFamily="50" charset="-128"/>
              <a:ea typeface="Meiryo UI" panose="020B0604030504040204" pitchFamily="50" charset="-128"/>
            </a:rPr>
            <a:t>適塩推進店舗の環境整備</a:t>
          </a:r>
          <a:endParaRPr kumimoji="1" lang="ja-JP" altLang="en-US" sz="1000" b="1" kern="1200" dirty="0">
            <a:latin typeface="Meiryo UI" panose="020B0604030504040204" pitchFamily="50" charset="-128"/>
            <a:ea typeface="Meiryo UI" panose="020B0604030504040204" pitchFamily="50" charset="-128"/>
          </a:endParaRPr>
        </a:p>
      </dsp:txBody>
      <dsp:txXfrm>
        <a:off x="1640484" y="973486"/>
        <a:ext cx="629915" cy="629915"/>
      </dsp:txXfrm>
    </dsp:sp>
    <dsp:sp modelId="{5C1DA901-99BE-4B14-BB3C-8C80C740E63B}">
      <dsp:nvSpPr>
        <dsp:cNvPr id="0" name=""/>
        <dsp:cNvSpPr/>
      </dsp:nvSpPr>
      <dsp:spPr>
        <a:xfrm>
          <a:off x="1643650" y="1307"/>
          <a:ext cx="623583" cy="62358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kumimoji="1" lang="ja-JP" altLang="en-US" sz="700" kern="1200" dirty="0" smtClean="0">
              <a:latin typeface="Meiryo UI" panose="020B0604030504040204" pitchFamily="50" charset="-128"/>
              <a:ea typeface="Meiryo UI" panose="020B0604030504040204" pitchFamily="50" charset="-128"/>
            </a:rPr>
            <a:t>メニュー</a:t>
          </a:r>
          <a:endParaRPr kumimoji="1" lang="en-US" altLang="ja-JP" sz="700" kern="1200" dirty="0" smtClean="0">
            <a:latin typeface="Meiryo UI" panose="020B0604030504040204" pitchFamily="50" charset="-128"/>
            <a:ea typeface="Meiryo UI" panose="020B0604030504040204" pitchFamily="50" charset="-128"/>
          </a:endParaRPr>
        </a:p>
        <a:p>
          <a:pPr lvl="0" algn="ctr" defTabSz="311150">
            <a:lnSpc>
              <a:spcPct val="90000"/>
            </a:lnSpc>
            <a:spcBef>
              <a:spcPct val="0"/>
            </a:spcBef>
            <a:spcAft>
              <a:spcPct val="35000"/>
            </a:spcAft>
          </a:pPr>
          <a:r>
            <a:rPr kumimoji="1" lang="ja-JP" altLang="en-US" sz="700" kern="1200" dirty="0" smtClean="0">
              <a:latin typeface="Meiryo UI" panose="020B0604030504040204" pitchFamily="50" charset="-128"/>
              <a:ea typeface="Meiryo UI" panose="020B0604030504040204" pitchFamily="50" charset="-128"/>
            </a:rPr>
            <a:t>適塩化</a:t>
          </a:r>
          <a:endParaRPr kumimoji="1" lang="ja-JP" altLang="en-US" sz="700" kern="1200" dirty="0">
            <a:latin typeface="Meiryo UI" panose="020B0604030504040204" pitchFamily="50" charset="-128"/>
            <a:ea typeface="Meiryo UI" panose="020B0604030504040204" pitchFamily="50" charset="-128"/>
          </a:endParaRPr>
        </a:p>
      </dsp:txBody>
      <dsp:txXfrm>
        <a:off x="1734972" y="92629"/>
        <a:ext cx="440939" cy="440939"/>
      </dsp:txXfrm>
    </dsp:sp>
    <dsp:sp modelId="{4D4D90CB-6A64-4917-9318-0967E033AC8B}">
      <dsp:nvSpPr>
        <dsp:cNvPr id="0" name=""/>
        <dsp:cNvSpPr/>
      </dsp:nvSpPr>
      <dsp:spPr>
        <a:xfrm>
          <a:off x="2488324" y="488980"/>
          <a:ext cx="623583" cy="62358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kumimoji="1" lang="ja-JP" altLang="en-US" sz="700" kern="1200" smtClean="0">
              <a:latin typeface="Meiryo UI" panose="020B0604030504040204" pitchFamily="50" charset="-128"/>
              <a:ea typeface="Meiryo UI" panose="020B0604030504040204" pitchFamily="50" charset="-128"/>
            </a:rPr>
            <a:t>みそ汁</a:t>
          </a:r>
          <a:endParaRPr kumimoji="1" lang="en-US" altLang="ja-JP" sz="700" kern="1200" smtClean="0">
            <a:latin typeface="Meiryo UI" panose="020B0604030504040204" pitchFamily="50" charset="-128"/>
            <a:ea typeface="Meiryo UI" panose="020B0604030504040204" pitchFamily="50" charset="-128"/>
          </a:endParaRPr>
        </a:p>
        <a:p>
          <a:pPr lvl="0" algn="ctr" defTabSz="311150">
            <a:lnSpc>
              <a:spcPct val="90000"/>
            </a:lnSpc>
            <a:spcBef>
              <a:spcPct val="0"/>
            </a:spcBef>
            <a:spcAft>
              <a:spcPct val="35000"/>
            </a:spcAft>
          </a:pPr>
          <a:r>
            <a:rPr kumimoji="1" lang="ja-JP" altLang="en-US" sz="700" kern="1200" smtClean="0">
              <a:latin typeface="Meiryo UI" panose="020B0604030504040204" pitchFamily="50" charset="-128"/>
              <a:ea typeface="Meiryo UI" panose="020B0604030504040204" pitchFamily="50" charset="-128"/>
            </a:rPr>
            <a:t>適塩化</a:t>
          </a:r>
          <a:endParaRPr kumimoji="1" lang="ja-JP" altLang="en-US" sz="700" kern="1200" dirty="0">
            <a:latin typeface="Meiryo UI" panose="020B0604030504040204" pitchFamily="50" charset="-128"/>
            <a:ea typeface="Meiryo UI" panose="020B0604030504040204" pitchFamily="50" charset="-128"/>
          </a:endParaRPr>
        </a:p>
      </dsp:txBody>
      <dsp:txXfrm>
        <a:off x="2579646" y="580302"/>
        <a:ext cx="440939" cy="440939"/>
      </dsp:txXfrm>
    </dsp:sp>
    <dsp:sp modelId="{45BB9E70-3E3E-4D1C-ACE9-B00770D8BA89}">
      <dsp:nvSpPr>
        <dsp:cNvPr id="0" name=""/>
        <dsp:cNvSpPr/>
      </dsp:nvSpPr>
      <dsp:spPr>
        <a:xfrm>
          <a:off x="2488324" y="1464325"/>
          <a:ext cx="623583" cy="62358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kumimoji="1" lang="ja-JP" altLang="en-US" sz="700" kern="1200" smtClean="0">
              <a:latin typeface="Meiryo UI" panose="020B0604030504040204" pitchFamily="50" charset="-128"/>
              <a:ea typeface="Meiryo UI" panose="020B0604030504040204" pitchFamily="50" charset="-128"/>
            </a:rPr>
            <a:t>減塩加工食品提供</a:t>
          </a:r>
          <a:endParaRPr kumimoji="1" lang="ja-JP" altLang="en-US" sz="700" kern="1200" dirty="0">
            <a:latin typeface="Meiryo UI" panose="020B0604030504040204" pitchFamily="50" charset="-128"/>
            <a:ea typeface="Meiryo UI" panose="020B0604030504040204" pitchFamily="50" charset="-128"/>
          </a:endParaRPr>
        </a:p>
      </dsp:txBody>
      <dsp:txXfrm>
        <a:off x="2579646" y="1555647"/>
        <a:ext cx="440939" cy="440939"/>
      </dsp:txXfrm>
    </dsp:sp>
    <dsp:sp modelId="{64A9705D-58B3-41E0-8DD4-73CCC3AF6984}">
      <dsp:nvSpPr>
        <dsp:cNvPr id="0" name=""/>
        <dsp:cNvSpPr/>
      </dsp:nvSpPr>
      <dsp:spPr>
        <a:xfrm>
          <a:off x="1643650" y="1951997"/>
          <a:ext cx="623583" cy="62358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kumimoji="1" lang="ja-JP" altLang="en-US" sz="600" kern="1200" dirty="0" smtClean="0">
              <a:latin typeface="Meiryo UI" panose="020B0604030504040204" pitchFamily="50" charset="-128"/>
              <a:ea typeface="Meiryo UI" panose="020B0604030504040204" pitchFamily="50" charset="-128"/>
            </a:rPr>
            <a:t>口に入る</a:t>
          </a:r>
          <a:endParaRPr kumimoji="1" lang="en-US" altLang="ja-JP" sz="600" kern="1200" dirty="0" smtClean="0">
            <a:latin typeface="Meiryo UI" panose="020B0604030504040204" pitchFamily="50" charset="-128"/>
            <a:ea typeface="Meiryo UI" panose="020B0604030504040204" pitchFamily="50" charset="-128"/>
          </a:endParaRPr>
        </a:p>
        <a:p>
          <a:pPr lvl="0" algn="ctr" defTabSz="266700">
            <a:lnSpc>
              <a:spcPct val="90000"/>
            </a:lnSpc>
            <a:spcBef>
              <a:spcPct val="0"/>
            </a:spcBef>
            <a:spcAft>
              <a:spcPct val="35000"/>
            </a:spcAft>
          </a:pPr>
          <a:r>
            <a:rPr kumimoji="1" lang="ja-JP" altLang="en-US" sz="600" kern="1200" dirty="0" smtClean="0">
              <a:latin typeface="Meiryo UI" panose="020B0604030504040204" pitchFamily="50" charset="-128"/>
              <a:ea typeface="Meiryo UI" panose="020B0604030504040204" pitchFamily="50" charset="-128"/>
            </a:rPr>
            <a:t>食塩量を少なくする工夫</a:t>
          </a:r>
          <a:endParaRPr kumimoji="1" lang="ja-JP" altLang="en-US" sz="600" kern="1200" dirty="0">
            <a:latin typeface="Meiryo UI" panose="020B0604030504040204" pitchFamily="50" charset="-128"/>
            <a:ea typeface="Meiryo UI" panose="020B0604030504040204" pitchFamily="50" charset="-128"/>
          </a:endParaRPr>
        </a:p>
      </dsp:txBody>
      <dsp:txXfrm>
        <a:off x="1734972" y="2043319"/>
        <a:ext cx="440939" cy="440939"/>
      </dsp:txXfrm>
    </dsp:sp>
    <dsp:sp modelId="{40AE380B-0520-4279-9BF9-1FEBB6F4F790}">
      <dsp:nvSpPr>
        <dsp:cNvPr id="0" name=""/>
        <dsp:cNvSpPr/>
      </dsp:nvSpPr>
      <dsp:spPr>
        <a:xfrm>
          <a:off x="798977" y="1464325"/>
          <a:ext cx="623583" cy="62358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kumimoji="1" lang="ja-JP" altLang="en-US" sz="600" kern="1200" smtClean="0">
              <a:latin typeface="Meiryo UI" panose="020B0604030504040204" pitchFamily="50" charset="-128"/>
              <a:ea typeface="Meiryo UI" panose="020B0604030504040204" pitchFamily="50" charset="-128"/>
            </a:rPr>
            <a:t>適塩メニューを選びたくなる環境づくり</a:t>
          </a:r>
          <a:endParaRPr kumimoji="1" lang="ja-JP" altLang="en-US" sz="600" kern="1200" dirty="0">
            <a:latin typeface="Meiryo UI" panose="020B0604030504040204" pitchFamily="50" charset="-128"/>
            <a:ea typeface="Meiryo UI" panose="020B0604030504040204" pitchFamily="50" charset="-128"/>
          </a:endParaRPr>
        </a:p>
      </dsp:txBody>
      <dsp:txXfrm>
        <a:off x="890299" y="1555647"/>
        <a:ext cx="440939" cy="440939"/>
      </dsp:txXfrm>
    </dsp:sp>
    <dsp:sp modelId="{58F68F70-3064-4613-9445-1809D50E4311}">
      <dsp:nvSpPr>
        <dsp:cNvPr id="0" name=""/>
        <dsp:cNvSpPr/>
      </dsp:nvSpPr>
      <dsp:spPr>
        <a:xfrm>
          <a:off x="798977" y="488980"/>
          <a:ext cx="623583" cy="62358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kumimoji="1" lang="ja-JP" altLang="en-US" sz="700" kern="1200" smtClean="0">
              <a:latin typeface="Meiryo UI" panose="020B0604030504040204" pitchFamily="50" charset="-128"/>
              <a:ea typeface="Meiryo UI" panose="020B0604030504040204" pitchFamily="50" charset="-128"/>
            </a:rPr>
            <a:t>適塩教育</a:t>
          </a:r>
          <a:endParaRPr kumimoji="1" lang="ja-JP" altLang="en-US" sz="700" kern="1200" dirty="0">
            <a:latin typeface="Meiryo UI" panose="020B0604030504040204" pitchFamily="50" charset="-128"/>
            <a:ea typeface="Meiryo UI" panose="020B0604030504040204" pitchFamily="50" charset="-128"/>
          </a:endParaRPr>
        </a:p>
      </dsp:txBody>
      <dsp:txXfrm>
        <a:off x="890299" y="580302"/>
        <a:ext cx="440939" cy="44093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6780" cy="341724"/>
          </a:xfrm>
          <a:prstGeom prst="rect">
            <a:avLst/>
          </a:prstGeom>
        </p:spPr>
        <p:txBody>
          <a:bodyPr vert="horz" lIns="92227" tIns="46114" rIns="92227" bIns="46114"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5629360" y="0"/>
            <a:ext cx="4308379" cy="341724"/>
          </a:xfrm>
          <a:prstGeom prst="rect">
            <a:avLst/>
          </a:prstGeom>
        </p:spPr>
        <p:txBody>
          <a:bodyPr vert="horz" lIns="92227" tIns="46114" rIns="92227" bIns="46114" rtlCol="0"/>
          <a:lstStyle>
            <a:lvl1pPr algn="r">
              <a:defRPr sz="1300"/>
            </a:lvl1pPr>
          </a:lstStyle>
          <a:p>
            <a:fld id="{BC758E39-8396-4D9E-A6A0-CD82E53F3ABA}" type="datetimeFigureOut">
              <a:rPr kumimoji="1" lang="ja-JP" altLang="en-US" smtClean="0"/>
              <a:t>2025/6/2</a:t>
            </a:fld>
            <a:endParaRPr kumimoji="1" lang="ja-JP" altLang="en-US"/>
          </a:p>
        </p:txBody>
      </p:sp>
      <p:sp>
        <p:nvSpPr>
          <p:cNvPr id="4" name="フッター プレースホルダー 3"/>
          <p:cNvSpPr>
            <a:spLocks noGrp="1"/>
          </p:cNvSpPr>
          <p:nvPr>
            <p:ph type="ftr" sz="quarter" idx="2"/>
          </p:nvPr>
        </p:nvSpPr>
        <p:spPr>
          <a:xfrm>
            <a:off x="1" y="6465476"/>
            <a:ext cx="4306780" cy="341724"/>
          </a:xfrm>
          <a:prstGeom prst="rect">
            <a:avLst/>
          </a:prstGeom>
        </p:spPr>
        <p:txBody>
          <a:bodyPr vert="horz" lIns="92227" tIns="46114" rIns="92227" bIns="46114"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5629360" y="6465476"/>
            <a:ext cx="4308379" cy="341724"/>
          </a:xfrm>
          <a:prstGeom prst="rect">
            <a:avLst/>
          </a:prstGeom>
        </p:spPr>
        <p:txBody>
          <a:bodyPr vert="horz" lIns="92227" tIns="46114" rIns="92227" bIns="46114" rtlCol="0" anchor="b"/>
          <a:lstStyle>
            <a:lvl1pPr algn="r">
              <a:defRPr sz="1300"/>
            </a:lvl1pPr>
          </a:lstStyle>
          <a:p>
            <a:fld id="{B66E8F8A-1E3B-4046-AB5D-A7B6F7FD72CE}" type="slidenum">
              <a:rPr kumimoji="1" lang="ja-JP" altLang="en-US" smtClean="0"/>
              <a:t>‹#›</a:t>
            </a:fld>
            <a:endParaRPr kumimoji="1" lang="ja-JP" altLang="en-US"/>
          </a:p>
        </p:txBody>
      </p:sp>
    </p:spTree>
    <p:extLst>
      <p:ext uri="{BB962C8B-B14F-4D97-AF65-F5344CB8AC3E}">
        <p14:creationId xmlns:p14="http://schemas.microsoft.com/office/powerpoint/2010/main" val="3912048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307046" cy="341936"/>
          </a:xfrm>
          <a:prstGeom prst="rect">
            <a:avLst/>
          </a:prstGeom>
        </p:spPr>
        <p:txBody>
          <a:bodyPr vert="horz" lIns="91332" tIns="45667" rIns="91332" bIns="45667" rtlCol="0"/>
          <a:lstStyle>
            <a:lvl1pPr algn="l">
              <a:defRPr sz="1300"/>
            </a:lvl1pPr>
          </a:lstStyle>
          <a:p>
            <a:endParaRPr kumimoji="1" lang="ja-JP" altLang="en-US"/>
          </a:p>
        </p:txBody>
      </p:sp>
      <p:sp>
        <p:nvSpPr>
          <p:cNvPr id="3" name="日付プレースホルダー 2"/>
          <p:cNvSpPr>
            <a:spLocks noGrp="1"/>
          </p:cNvSpPr>
          <p:nvPr>
            <p:ph type="dt" idx="1"/>
          </p:nvPr>
        </p:nvSpPr>
        <p:spPr>
          <a:xfrm>
            <a:off x="5630700" y="1"/>
            <a:ext cx="4307046" cy="341936"/>
          </a:xfrm>
          <a:prstGeom prst="rect">
            <a:avLst/>
          </a:prstGeom>
        </p:spPr>
        <p:txBody>
          <a:bodyPr vert="horz" lIns="91332" tIns="45667" rIns="91332" bIns="45667" rtlCol="0"/>
          <a:lstStyle>
            <a:lvl1pPr algn="r">
              <a:defRPr sz="1300"/>
            </a:lvl1pPr>
          </a:lstStyle>
          <a:p>
            <a:fld id="{BADA3CFA-C3A8-1946-9FE9-13010DE32B83}" type="datetimeFigureOut">
              <a:rPr kumimoji="1" lang="ja-JP" altLang="en-US" smtClean="0"/>
              <a:t>2025/6/2</a:t>
            </a:fld>
            <a:endParaRPr kumimoji="1" lang="ja-JP" altLang="en-US"/>
          </a:p>
        </p:txBody>
      </p:sp>
      <p:sp>
        <p:nvSpPr>
          <p:cNvPr id="4" name="スライド イメージ プレースホルダー 3"/>
          <p:cNvSpPr>
            <a:spLocks noGrp="1" noRot="1" noChangeAspect="1"/>
          </p:cNvSpPr>
          <p:nvPr>
            <p:ph type="sldImg" idx="2"/>
          </p:nvPr>
        </p:nvSpPr>
        <p:spPr>
          <a:xfrm>
            <a:off x="3309938" y="850900"/>
            <a:ext cx="3319462" cy="2297113"/>
          </a:xfrm>
          <a:prstGeom prst="rect">
            <a:avLst/>
          </a:prstGeom>
          <a:noFill/>
          <a:ln w="12700">
            <a:solidFill>
              <a:prstClr val="black"/>
            </a:solidFill>
          </a:ln>
        </p:spPr>
        <p:txBody>
          <a:bodyPr vert="horz" lIns="91332" tIns="45667" rIns="91332" bIns="45667" rtlCol="0" anchor="ctr"/>
          <a:lstStyle/>
          <a:p>
            <a:endParaRPr lang="ja-JP" altLang="en-US"/>
          </a:p>
        </p:txBody>
      </p:sp>
      <p:sp>
        <p:nvSpPr>
          <p:cNvPr id="5" name="ノート プレースホルダー 4"/>
          <p:cNvSpPr>
            <a:spLocks noGrp="1"/>
          </p:cNvSpPr>
          <p:nvPr>
            <p:ph type="body" sz="quarter" idx="3"/>
          </p:nvPr>
        </p:nvSpPr>
        <p:spPr>
          <a:xfrm>
            <a:off x="993934" y="3275966"/>
            <a:ext cx="7951470" cy="2680335"/>
          </a:xfrm>
          <a:prstGeom prst="rect">
            <a:avLst/>
          </a:prstGeom>
        </p:spPr>
        <p:txBody>
          <a:bodyPr vert="horz" lIns="91332" tIns="45667" rIns="91332" bIns="4566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465267"/>
            <a:ext cx="4307046" cy="341935"/>
          </a:xfrm>
          <a:prstGeom prst="rect">
            <a:avLst/>
          </a:prstGeom>
        </p:spPr>
        <p:txBody>
          <a:bodyPr vert="horz" lIns="91332" tIns="45667" rIns="91332" bIns="45667"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630700" y="6465267"/>
            <a:ext cx="4307046" cy="341935"/>
          </a:xfrm>
          <a:prstGeom prst="rect">
            <a:avLst/>
          </a:prstGeom>
        </p:spPr>
        <p:txBody>
          <a:bodyPr vert="horz" lIns="91332" tIns="45667" rIns="91332" bIns="45667" rtlCol="0" anchor="b"/>
          <a:lstStyle>
            <a:lvl1pPr algn="r">
              <a:defRPr sz="1300"/>
            </a:lvl1pPr>
          </a:lstStyle>
          <a:p>
            <a:fld id="{B6A48377-457D-1944-90DA-9AAAD0463782}" type="slidenum">
              <a:rPr kumimoji="1" lang="ja-JP" altLang="en-US" smtClean="0"/>
              <a:t>‹#›</a:t>
            </a:fld>
            <a:endParaRPr kumimoji="1" lang="ja-JP" altLang="en-US"/>
          </a:p>
        </p:txBody>
      </p:sp>
    </p:spTree>
    <p:extLst>
      <p:ext uri="{BB962C8B-B14F-4D97-AF65-F5344CB8AC3E}">
        <p14:creationId xmlns:p14="http://schemas.microsoft.com/office/powerpoint/2010/main" val="1098669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WHO</a:t>
            </a:r>
            <a:r>
              <a:rPr kumimoji="1" lang="ja-JP" altLang="en-US" dirty="0" smtClean="0"/>
              <a:t>では「生活習慣病対策のために世界全体がとるべき５つのアクション」を発表しています。</a:t>
            </a:r>
            <a:endParaRPr kumimoji="1" lang="en-US" altLang="ja-JP" dirty="0" smtClean="0"/>
          </a:p>
          <a:p>
            <a:endParaRPr lang="en-US" altLang="ja-JP" sz="1200" dirty="0" smtClean="0"/>
          </a:p>
          <a:p>
            <a:r>
              <a:rPr lang="en-US" altLang="ja-JP" sz="1200" dirty="0" smtClean="0"/>
              <a:t>【</a:t>
            </a:r>
            <a:r>
              <a:rPr lang="ja-JP" altLang="en-US" sz="1200" dirty="0" smtClean="0"/>
              <a:t>参照</a:t>
            </a:r>
            <a:r>
              <a:rPr lang="en-US" altLang="ja-JP" sz="1200" dirty="0" smtClean="0"/>
              <a:t>】</a:t>
            </a:r>
            <a:r>
              <a:rPr lang="ja-JP" altLang="en-US" sz="1200" dirty="0" smtClean="0"/>
              <a:t>生活習慣病に関する国際連合学識者会議（2011年9月）</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メイリオ" panose="020B0604030504040204" pitchFamily="50" charset="-128"/>
                <a:ea typeface="メイリオ" panose="020B0604030504040204" pitchFamily="50" charset="-128"/>
              </a:rPr>
              <a:t>出典：Ikeda N, et al: PLoS Med. 2012; 9(1): e1001160.　参照：厚生労働省 食環境戦略イニシアチブ「私たちの栄養課題」</a:t>
            </a:r>
          </a:p>
          <a:p>
            <a:endParaRPr kumimoji="1" lang="ja-JP" altLang="en-US" dirty="0"/>
          </a:p>
        </p:txBody>
      </p:sp>
      <p:sp>
        <p:nvSpPr>
          <p:cNvPr id="4" name="スライド番号プレースホルダー 3"/>
          <p:cNvSpPr>
            <a:spLocks noGrp="1"/>
          </p:cNvSpPr>
          <p:nvPr>
            <p:ph type="sldNum" sz="quarter" idx="10"/>
          </p:nvPr>
        </p:nvSpPr>
        <p:spPr/>
        <p:txBody>
          <a:bodyPr/>
          <a:lstStyle/>
          <a:p>
            <a:fld id="{B6A48377-457D-1944-90DA-9AAAD0463782}" type="slidenum">
              <a:rPr kumimoji="1" lang="ja-JP" altLang="en-US" smtClean="0"/>
              <a:t>1</a:t>
            </a:fld>
            <a:endParaRPr kumimoji="1" lang="ja-JP" altLang="en-US"/>
          </a:p>
        </p:txBody>
      </p:sp>
    </p:spTree>
    <p:extLst>
      <p:ext uri="{BB962C8B-B14F-4D97-AF65-F5344CB8AC3E}">
        <p14:creationId xmlns:p14="http://schemas.microsoft.com/office/powerpoint/2010/main" val="1553288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品川</a:t>
            </a:r>
            <a:endParaRPr kumimoji="1" lang="ja-JP" altLang="en-US" dirty="0"/>
          </a:p>
        </p:txBody>
      </p:sp>
      <p:sp>
        <p:nvSpPr>
          <p:cNvPr id="4" name="スライド番号プレースホルダー 3"/>
          <p:cNvSpPr>
            <a:spLocks noGrp="1"/>
          </p:cNvSpPr>
          <p:nvPr>
            <p:ph type="sldNum" sz="quarter" idx="10"/>
          </p:nvPr>
        </p:nvSpPr>
        <p:spPr/>
        <p:txBody>
          <a:bodyPr/>
          <a:lstStyle/>
          <a:p>
            <a:fld id="{B6A48377-457D-1944-90DA-9AAAD0463782}" type="slidenum">
              <a:rPr kumimoji="1" lang="ja-JP" altLang="en-US" smtClean="0"/>
              <a:t>2</a:t>
            </a:fld>
            <a:endParaRPr kumimoji="1" lang="ja-JP" altLang="en-US"/>
          </a:p>
        </p:txBody>
      </p:sp>
    </p:spTree>
    <p:extLst>
      <p:ext uri="{BB962C8B-B14F-4D97-AF65-F5344CB8AC3E}">
        <p14:creationId xmlns:p14="http://schemas.microsoft.com/office/powerpoint/2010/main" val="3472770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A48377-457D-1944-90DA-9AAAD0463782}" type="slidenum">
              <a:rPr kumimoji="1" lang="ja-JP" altLang="en-US" smtClean="0"/>
              <a:t>3</a:t>
            </a:fld>
            <a:endParaRPr kumimoji="1" lang="ja-JP" altLang="en-US"/>
          </a:p>
        </p:txBody>
      </p:sp>
    </p:spTree>
    <p:extLst>
      <p:ext uri="{BB962C8B-B14F-4D97-AF65-F5344CB8AC3E}">
        <p14:creationId xmlns:p14="http://schemas.microsoft.com/office/powerpoint/2010/main" val="25732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A48377-457D-1944-90DA-9AAAD0463782}" type="slidenum">
              <a:rPr kumimoji="1" lang="ja-JP" altLang="en-US" smtClean="0"/>
              <a:t>4</a:t>
            </a:fld>
            <a:endParaRPr kumimoji="1" lang="ja-JP" altLang="en-US"/>
          </a:p>
        </p:txBody>
      </p:sp>
    </p:spTree>
    <p:extLst>
      <p:ext uri="{BB962C8B-B14F-4D97-AF65-F5344CB8AC3E}">
        <p14:creationId xmlns:p14="http://schemas.microsoft.com/office/powerpoint/2010/main" val="3125664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A48377-457D-1944-90DA-9AAAD0463782}" type="slidenum">
              <a:rPr kumimoji="1" lang="ja-JP" altLang="en-US" smtClean="0"/>
              <a:t>5</a:t>
            </a:fld>
            <a:endParaRPr kumimoji="1" lang="ja-JP" altLang="en-US"/>
          </a:p>
        </p:txBody>
      </p:sp>
    </p:spTree>
    <p:extLst>
      <p:ext uri="{BB962C8B-B14F-4D97-AF65-F5344CB8AC3E}">
        <p14:creationId xmlns:p14="http://schemas.microsoft.com/office/powerpoint/2010/main" val="248573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詳細は下記ガルーンをご参照ください。</a:t>
            </a:r>
            <a:endParaRPr kumimoji="1" lang="en-US" altLang="ja-JP" dirty="0" smtClean="0"/>
          </a:p>
          <a:p>
            <a:r>
              <a:rPr kumimoji="1" lang="en-US" altLang="ja-JP" dirty="0" smtClean="0"/>
              <a:t>https://sdx.cybozu.com/g/bulletin/view.csp?cid=712&amp;aid=59118</a:t>
            </a:r>
            <a:endParaRPr kumimoji="1" lang="ja-JP" altLang="en-US" dirty="0"/>
          </a:p>
        </p:txBody>
      </p:sp>
      <p:sp>
        <p:nvSpPr>
          <p:cNvPr id="4" name="スライド番号プレースホルダー 3"/>
          <p:cNvSpPr>
            <a:spLocks noGrp="1"/>
          </p:cNvSpPr>
          <p:nvPr>
            <p:ph type="sldNum" sz="quarter" idx="10"/>
          </p:nvPr>
        </p:nvSpPr>
        <p:spPr/>
        <p:txBody>
          <a:bodyPr/>
          <a:lstStyle/>
          <a:p>
            <a:fld id="{B6A48377-457D-1944-90DA-9AAAD0463782}" type="slidenum">
              <a:rPr kumimoji="1" lang="ja-JP" altLang="en-US" smtClean="0"/>
              <a:t>6</a:t>
            </a:fld>
            <a:endParaRPr kumimoji="1" lang="ja-JP" altLang="en-US"/>
          </a:p>
        </p:txBody>
      </p:sp>
    </p:spTree>
    <p:extLst>
      <p:ext uri="{BB962C8B-B14F-4D97-AF65-F5344CB8AC3E}">
        <p14:creationId xmlns:p14="http://schemas.microsoft.com/office/powerpoint/2010/main" val="2865874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A48377-457D-1944-90DA-9AAAD0463782}" type="slidenum">
              <a:rPr kumimoji="1" lang="ja-JP" altLang="en-US" smtClean="0"/>
              <a:t>7</a:t>
            </a:fld>
            <a:endParaRPr kumimoji="1" lang="ja-JP" altLang="en-US"/>
          </a:p>
        </p:txBody>
      </p:sp>
    </p:spTree>
    <p:extLst>
      <p:ext uri="{BB962C8B-B14F-4D97-AF65-F5344CB8AC3E}">
        <p14:creationId xmlns:p14="http://schemas.microsoft.com/office/powerpoint/2010/main" val="2460460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A48377-457D-1944-90DA-9AAAD0463782}" type="slidenum">
              <a:rPr kumimoji="1" lang="ja-JP" altLang="en-US" smtClean="0"/>
              <a:t>8</a:t>
            </a:fld>
            <a:endParaRPr kumimoji="1" lang="ja-JP" altLang="en-US"/>
          </a:p>
        </p:txBody>
      </p:sp>
    </p:spTree>
    <p:extLst>
      <p:ext uri="{BB962C8B-B14F-4D97-AF65-F5344CB8AC3E}">
        <p14:creationId xmlns:p14="http://schemas.microsoft.com/office/powerpoint/2010/main" val="1078579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A48377-457D-1944-90DA-9AAAD0463782}" type="slidenum">
              <a:rPr kumimoji="1" lang="ja-JP" altLang="en-US" smtClean="0"/>
              <a:t>9</a:t>
            </a:fld>
            <a:endParaRPr kumimoji="1" lang="ja-JP" altLang="en-US"/>
          </a:p>
        </p:txBody>
      </p:sp>
    </p:spTree>
    <p:extLst>
      <p:ext uri="{BB962C8B-B14F-4D97-AF65-F5344CB8AC3E}">
        <p14:creationId xmlns:p14="http://schemas.microsoft.com/office/powerpoint/2010/main" val="1095904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本文（会社）">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8C6A2519-A03D-D00A-9D17-59D691A40FE6}"/>
              </a:ext>
            </a:extLst>
          </p:cNvPr>
          <p:cNvGrpSpPr/>
          <p:nvPr userDrawn="1"/>
        </p:nvGrpSpPr>
        <p:grpSpPr>
          <a:xfrm>
            <a:off x="9016586" y="6347876"/>
            <a:ext cx="889414" cy="510124"/>
            <a:chOff x="9016586" y="6347876"/>
            <a:chExt cx="889414" cy="510124"/>
          </a:xfrm>
        </p:grpSpPr>
        <p:sp>
          <p:nvSpPr>
            <p:cNvPr id="11" name="フリーフォーム: 図形 10">
              <a:extLst>
                <a:ext uri="{FF2B5EF4-FFF2-40B4-BE49-F238E27FC236}">
                  <a16:creationId xmlns:a16="http://schemas.microsoft.com/office/drawing/2014/main" id="{82AF1EE1-4B00-A268-1CDC-C8B02CADF81A}"/>
                </a:ext>
              </a:extLst>
            </p:cNvPr>
            <p:cNvSpPr/>
            <p:nvPr userDrawn="1"/>
          </p:nvSpPr>
          <p:spPr>
            <a:xfrm>
              <a:off x="9016586" y="6347876"/>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solidFill>
              <a:schemeClr val="accent1"/>
            </a:solidFill>
            <a:ln w="50021" cap="flat">
              <a:noFill/>
              <a:prstDash val="solid"/>
              <a:miter/>
            </a:ln>
          </p:spPr>
          <p:txBody>
            <a:bodyPr wrap="square" rtlCol="0" anchor="ctr">
              <a:noAutofit/>
            </a:bodyPr>
            <a:lstStyle/>
            <a:p>
              <a:endParaRPr lang="ja-JP" altLang="en-US"/>
            </a:p>
          </p:txBody>
        </p:sp>
        <p:sp>
          <p:nvSpPr>
            <p:cNvPr id="7" name="二等辺三角形 6">
              <a:extLst>
                <a:ext uri="{FF2B5EF4-FFF2-40B4-BE49-F238E27FC236}">
                  <a16:creationId xmlns:a16="http://schemas.microsoft.com/office/drawing/2014/main" id="{2DC3EAD9-3430-4652-084B-6900A40A2EBD}"/>
                </a:ext>
              </a:extLst>
            </p:cNvPr>
            <p:cNvSpPr/>
            <p:nvPr userDrawn="1"/>
          </p:nvSpPr>
          <p:spPr>
            <a:xfrm rot="16200000">
              <a:off x="9603569" y="6555569"/>
              <a:ext cx="244473" cy="360388"/>
            </a:xfrm>
            <a:prstGeom prst="triangle">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 name="グループ化 5">
            <a:extLst>
              <a:ext uri="{FF2B5EF4-FFF2-40B4-BE49-F238E27FC236}">
                <a16:creationId xmlns:a16="http://schemas.microsoft.com/office/drawing/2014/main" id="{84B275D0-D13A-6E88-B566-36E8D792BDB2}"/>
              </a:ext>
            </a:extLst>
          </p:cNvPr>
          <p:cNvGrpSpPr/>
          <p:nvPr userDrawn="1"/>
        </p:nvGrpSpPr>
        <p:grpSpPr>
          <a:xfrm>
            <a:off x="0" y="0"/>
            <a:ext cx="579585" cy="333921"/>
            <a:chOff x="0" y="0"/>
            <a:chExt cx="579585" cy="333921"/>
          </a:xfrm>
        </p:grpSpPr>
        <p:sp>
          <p:nvSpPr>
            <p:cNvPr id="10" name="フリーフォーム: 図形 9">
              <a:extLst>
                <a:ext uri="{FF2B5EF4-FFF2-40B4-BE49-F238E27FC236}">
                  <a16:creationId xmlns:a16="http://schemas.microsoft.com/office/drawing/2014/main" id="{1A205E2B-19AD-A45C-1DAA-F9BFA8C65EB1}"/>
                </a:ext>
              </a:extLst>
            </p:cNvPr>
            <p:cNvSpPr/>
            <p:nvPr userDrawn="1"/>
          </p:nvSpPr>
          <p:spPr>
            <a:xfrm>
              <a:off x="0" y="0"/>
              <a:ext cx="579585" cy="333921"/>
            </a:xfrm>
            <a:custGeom>
              <a:avLst/>
              <a:gdLst>
                <a:gd name="connsiteX0" fmla="*/ 186910 w 579585"/>
                <a:gd name="connsiteY0" fmla="*/ 0 h 333921"/>
                <a:gd name="connsiteX1" fmla="*/ 579585 w 579585"/>
                <a:gd name="connsiteY1" fmla="*/ 0 h 333921"/>
                <a:gd name="connsiteX2" fmla="*/ 567177 w 579585"/>
                <a:gd name="connsiteY2" fmla="*/ 47805 h 333921"/>
                <a:gd name="connsiteX3" fmla="*/ 515006 w 579585"/>
                <a:gd name="connsiteY3" fmla="*/ 104633 h 333921"/>
                <a:gd name="connsiteX4" fmla="*/ 278605 w 579585"/>
                <a:gd name="connsiteY4" fmla="*/ 192346 h 333921"/>
                <a:gd name="connsiteX5" fmla="*/ 115581 w 579585"/>
                <a:gd name="connsiteY5" fmla="*/ 238879 h 333921"/>
                <a:gd name="connsiteX6" fmla="*/ 13649 w 579585"/>
                <a:gd name="connsiteY6" fmla="*/ 311346 h 333921"/>
                <a:gd name="connsiteX7" fmla="*/ 0 w 579585"/>
                <a:gd name="connsiteY7" fmla="*/ 333921 h 333921"/>
                <a:gd name="connsiteX8" fmla="*/ 0 w 579585"/>
                <a:gd name="connsiteY8" fmla="*/ 105625 h 333921"/>
                <a:gd name="connsiteX9" fmla="*/ 12398 w 579585"/>
                <a:gd name="connsiteY9" fmla="*/ 88239 h 333921"/>
                <a:gd name="connsiteX10" fmla="*/ 42151 w 579585"/>
                <a:gd name="connsiteY10" fmla="*/ 62817 h 333921"/>
                <a:gd name="connsiteX11" fmla="*/ 168780 w 579585"/>
                <a:gd name="connsiteY11" fmla="*/ 4930 h 33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585" h="333921">
                  <a:moveTo>
                    <a:pt x="186910" y="0"/>
                  </a:moveTo>
                  <a:lnTo>
                    <a:pt x="579585" y="0"/>
                  </a:lnTo>
                  <a:lnTo>
                    <a:pt x="567177" y="47805"/>
                  </a:lnTo>
                  <a:cubicBezTo>
                    <a:pt x="554881" y="70402"/>
                    <a:pt x="537120" y="90025"/>
                    <a:pt x="515006" y="104633"/>
                  </a:cubicBezTo>
                  <a:cubicBezTo>
                    <a:pt x="515006" y="104633"/>
                    <a:pt x="451248" y="154107"/>
                    <a:pt x="278605" y="192346"/>
                  </a:cubicBezTo>
                  <a:cubicBezTo>
                    <a:pt x="223301" y="204273"/>
                    <a:pt x="168844" y="219818"/>
                    <a:pt x="115581" y="238879"/>
                  </a:cubicBezTo>
                  <a:cubicBezTo>
                    <a:pt x="87243" y="251052"/>
                    <a:pt x="45811" y="267500"/>
                    <a:pt x="13649" y="311346"/>
                  </a:cubicBezTo>
                  <a:lnTo>
                    <a:pt x="0" y="333921"/>
                  </a:lnTo>
                  <a:lnTo>
                    <a:pt x="0" y="105625"/>
                  </a:lnTo>
                  <a:lnTo>
                    <a:pt x="12398" y="88239"/>
                  </a:lnTo>
                  <a:cubicBezTo>
                    <a:pt x="21137" y="78682"/>
                    <a:pt x="31100" y="70123"/>
                    <a:pt x="42151" y="62817"/>
                  </a:cubicBezTo>
                  <a:cubicBezTo>
                    <a:pt x="42151" y="62817"/>
                    <a:pt x="78014" y="34988"/>
                    <a:pt x="168780" y="4930"/>
                  </a:cubicBezTo>
                  <a:close/>
                </a:path>
              </a:pathLst>
            </a:custGeom>
            <a:solidFill>
              <a:schemeClr val="accent1"/>
            </a:solidFill>
            <a:ln w="50021" cap="flat">
              <a:noFill/>
              <a:prstDash val="solid"/>
              <a:miter/>
            </a:ln>
          </p:spPr>
          <p:txBody>
            <a:bodyPr wrap="square" rtlCol="0" anchor="ctr">
              <a:noAutofit/>
            </a:bodyPr>
            <a:lstStyle/>
            <a:p>
              <a:endParaRPr lang="ja-JP" altLang="en-US"/>
            </a:p>
          </p:txBody>
        </p:sp>
        <p:sp>
          <p:nvSpPr>
            <p:cNvPr id="9" name="二等辺三角形 8">
              <a:extLst>
                <a:ext uri="{FF2B5EF4-FFF2-40B4-BE49-F238E27FC236}">
                  <a16:creationId xmlns:a16="http://schemas.microsoft.com/office/drawing/2014/main" id="{90517255-DA5B-6E4C-5949-CE472B7F2158}"/>
                </a:ext>
              </a:extLst>
            </p:cNvPr>
            <p:cNvSpPr/>
            <p:nvPr userDrawn="1"/>
          </p:nvSpPr>
          <p:spPr>
            <a:xfrm rot="5400000">
              <a:off x="118724" y="-118721"/>
              <a:ext cx="244473" cy="481920"/>
            </a:xfrm>
            <a:prstGeom prst="triangle">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a:extLst>
              <a:ext uri="{FF2B5EF4-FFF2-40B4-BE49-F238E27FC236}">
                <a16:creationId xmlns:a16="http://schemas.microsoft.com/office/drawing/2014/main" id="{1799C6BD-F4D5-5C54-C91C-6837A14C291D}"/>
              </a:ext>
            </a:extLst>
          </p:cNvPr>
          <p:cNvSpPr>
            <a:spLocks noGrp="1"/>
          </p:cNvSpPr>
          <p:nvPr>
            <p:ph type="title"/>
          </p:nvPr>
        </p:nvSpPr>
        <p:spPr>
          <a:xfrm>
            <a:off x="360387" y="469999"/>
            <a:ext cx="4812536" cy="427361"/>
          </a:xfrm>
          <a:noFill/>
        </p:spPr>
        <p:txBody>
          <a:bodyPr wrap="none" rtlCol="0">
            <a:spAutoFit/>
          </a:bodyPr>
          <a:lstStyle>
            <a:lvl1pPr>
              <a:defRPr lang="ja-JP" altLang="en-US" sz="2400" b="1" spc="300">
                <a:latin typeface="+mj-ea"/>
              </a:defRPr>
            </a:lvl1pPr>
          </a:lstStyle>
          <a:p>
            <a:pPr lvl="0"/>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E9B49CE-BDC1-8454-28D9-66F61AFE4F2A}"/>
              </a:ext>
            </a:extLst>
          </p:cNvPr>
          <p:cNvSpPr>
            <a:spLocks noGrp="1"/>
          </p:cNvSpPr>
          <p:nvPr>
            <p:ph type="dt" sz="half" idx="10"/>
          </p:nvPr>
        </p:nvSpPr>
        <p:spPr/>
        <p:txBody>
          <a:bodyPr/>
          <a:lstStyle/>
          <a:p>
            <a:fld id="{17E109A0-FDAC-47CB-89D6-D0514275942F}" type="datetime1">
              <a:rPr kumimoji="1" lang="ja-JP" altLang="en-US" smtClean="0"/>
              <a:t>2025/6/2</a:t>
            </a:fld>
            <a:endParaRPr kumimoji="1" lang="ja-JP" altLang="en-US"/>
          </a:p>
        </p:txBody>
      </p:sp>
      <p:sp>
        <p:nvSpPr>
          <p:cNvPr id="4" name="フッター プレースホルダー 3">
            <a:extLst>
              <a:ext uri="{FF2B5EF4-FFF2-40B4-BE49-F238E27FC236}">
                <a16:creationId xmlns:a16="http://schemas.microsoft.com/office/drawing/2014/main" id="{705A27E4-D861-48ED-30C3-A6FF82D47F7E}"/>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sp>
        <p:nvSpPr>
          <p:cNvPr id="5" name="スライド番号プレースホルダー 4">
            <a:extLst>
              <a:ext uri="{FF2B5EF4-FFF2-40B4-BE49-F238E27FC236}">
                <a16:creationId xmlns:a16="http://schemas.microsoft.com/office/drawing/2014/main" id="{F634EC38-063A-7DCF-5B7B-079CC45EE657}"/>
              </a:ext>
            </a:extLst>
          </p:cNvPr>
          <p:cNvSpPr>
            <a:spLocks noGrp="1"/>
          </p:cNvSpPr>
          <p:nvPr>
            <p:ph type="sldNum" sz="quarter" idx="12"/>
          </p:nvPr>
        </p:nvSpPr>
        <p:spPr>
          <a:xfrm>
            <a:off x="7544584" y="6492875"/>
            <a:ext cx="2228850" cy="365125"/>
          </a:xfrm>
        </p:spPr>
        <p:txBody>
          <a:bodyPr/>
          <a:lstStyle>
            <a:lvl1pPr>
              <a:defRPr sz="1100" b="1">
                <a:solidFill>
                  <a:schemeClr val="bg1"/>
                </a:solidFill>
                <a:latin typeface="+mn-lt"/>
              </a:defRPr>
            </a:lvl1pPr>
          </a:lstStyle>
          <a:p>
            <a:fld id="{3DB74C4F-4DC2-4C31-8D08-159129179147}" type="slidenum">
              <a:rPr kumimoji="1" lang="ja-JP" altLang="en-US" smtClean="0"/>
              <a:pPr/>
              <a:t>‹#›</a:t>
            </a:fld>
            <a:endParaRPr kumimoji="1" lang="ja-JP" altLang="en-US" dirty="0"/>
          </a:p>
        </p:txBody>
      </p:sp>
      <p:cxnSp>
        <p:nvCxnSpPr>
          <p:cNvPr id="12" name="直線コネクタ 11">
            <a:extLst>
              <a:ext uri="{FF2B5EF4-FFF2-40B4-BE49-F238E27FC236}">
                <a16:creationId xmlns:a16="http://schemas.microsoft.com/office/drawing/2014/main" id="{28D30DB0-020D-F2CF-3058-94F0676CFCEB}"/>
              </a:ext>
            </a:extLst>
          </p:cNvPr>
          <p:cNvCxnSpPr>
            <a:cxnSpLocks/>
          </p:cNvCxnSpPr>
          <p:nvPr userDrawn="1"/>
        </p:nvCxnSpPr>
        <p:spPr>
          <a:xfrm>
            <a:off x="622300" y="244475"/>
            <a:ext cx="9042400"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96EF575A-04F3-943A-D187-8229F4A94A65}"/>
              </a:ext>
            </a:extLst>
          </p:cNvPr>
          <p:cNvCxnSpPr>
            <a:cxnSpLocks/>
          </p:cNvCxnSpPr>
          <p:nvPr userDrawn="1"/>
        </p:nvCxnSpPr>
        <p:spPr>
          <a:xfrm>
            <a:off x="241300" y="935038"/>
            <a:ext cx="9423400"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97158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440">
          <p15:clr>
            <a:srgbClr val="FBAE40"/>
          </p15:clr>
        </p15:guide>
        <p15:guide id="2" orient="horz" pos="2880">
          <p15:clr>
            <a:srgbClr val="FBAE40"/>
          </p15:clr>
        </p15:guide>
        <p15:guide id="3" pos="2082">
          <p15:clr>
            <a:srgbClr val="FBAE40"/>
          </p15:clr>
        </p15:guide>
        <p15:guide id="4" pos="415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本文（食事）">
    <p:bg>
      <p:bgPr>
        <a:solidFill>
          <a:schemeClr val="accent3"/>
        </a:solidFill>
        <a:effectLst/>
      </p:bgPr>
    </p:bg>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96562898-0837-7DA3-F7AA-309C34358855}"/>
              </a:ext>
            </a:extLst>
          </p:cNvPr>
          <p:cNvSpPr>
            <a:spLocks noGrp="1"/>
          </p:cNvSpPr>
          <p:nvPr>
            <p:ph type="dt" sz="half" idx="10"/>
          </p:nvPr>
        </p:nvSpPr>
        <p:spPr/>
        <p:txBody>
          <a:bodyPr/>
          <a:lstStyle/>
          <a:p>
            <a:fld id="{78E0169C-30E1-4B84-826A-EBD71070D667}" type="datetime1">
              <a:rPr kumimoji="1" lang="ja-JP" altLang="en-US" smtClean="0"/>
              <a:t>2025/6/2</a:t>
            </a:fld>
            <a:endParaRPr kumimoji="1" lang="ja-JP" altLang="en-US"/>
          </a:p>
        </p:txBody>
      </p:sp>
      <p:sp>
        <p:nvSpPr>
          <p:cNvPr id="4" name="フッター プレースホルダー 3">
            <a:extLst>
              <a:ext uri="{FF2B5EF4-FFF2-40B4-BE49-F238E27FC236}">
                <a16:creationId xmlns:a16="http://schemas.microsoft.com/office/drawing/2014/main" id="{AFC0BEC1-3B32-D072-51B7-F1A386917D10}"/>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sp>
        <p:nvSpPr>
          <p:cNvPr id="14" name="フリーフォーム: 図形 13">
            <a:extLst>
              <a:ext uri="{FF2B5EF4-FFF2-40B4-BE49-F238E27FC236}">
                <a16:creationId xmlns:a16="http://schemas.microsoft.com/office/drawing/2014/main" id="{DAC3624F-ADFC-E909-0416-AB4E67E01391}"/>
              </a:ext>
            </a:extLst>
          </p:cNvPr>
          <p:cNvSpPr/>
          <p:nvPr userDrawn="1"/>
        </p:nvSpPr>
        <p:spPr>
          <a:xfrm>
            <a:off x="9016586" y="6347876"/>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solidFill>
            <a:schemeClr val="accent1"/>
          </a:solidFill>
          <a:ln w="50021" cap="flat">
            <a:noFill/>
            <a:prstDash val="solid"/>
            <a:miter/>
          </a:ln>
        </p:spPr>
        <p:txBody>
          <a:bodyPr wrap="square" rtlCol="0" anchor="ctr">
            <a:noAutofit/>
          </a:bodyPr>
          <a:lstStyle/>
          <a:p>
            <a:endParaRPr lang="ja-JP" altLang="en-US"/>
          </a:p>
        </p:txBody>
      </p:sp>
      <p:sp>
        <p:nvSpPr>
          <p:cNvPr id="12" name="二等辺三角形 11">
            <a:extLst>
              <a:ext uri="{FF2B5EF4-FFF2-40B4-BE49-F238E27FC236}">
                <a16:creationId xmlns:a16="http://schemas.microsoft.com/office/drawing/2014/main" id="{C88B6880-40F5-87BE-A379-EED42AA48211}"/>
              </a:ext>
            </a:extLst>
          </p:cNvPr>
          <p:cNvSpPr/>
          <p:nvPr userDrawn="1"/>
        </p:nvSpPr>
        <p:spPr>
          <a:xfrm rot="16200000">
            <a:off x="9603569" y="6555569"/>
            <a:ext cx="244473" cy="360388"/>
          </a:xfrm>
          <a:prstGeom prst="triangle">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4">
            <a:extLst>
              <a:ext uri="{FF2B5EF4-FFF2-40B4-BE49-F238E27FC236}">
                <a16:creationId xmlns:a16="http://schemas.microsoft.com/office/drawing/2014/main" id="{2B1A9EB0-5598-FDC2-A048-B337BE88465B}"/>
              </a:ext>
            </a:extLst>
          </p:cNvPr>
          <p:cNvSpPr>
            <a:spLocks noGrp="1"/>
          </p:cNvSpPr>
          <p:nvPr>
            <p:ph type="sldNum" sz="quarter" idx="12"/>
          </p:nvPr>
        </p:nvSpPr>
        <p:spPr>
          <a:xfrm>
            <a:off x="7544584" y="6492875"/>
            <a:ext cx="2228850" cy="365125"/>
          </a:xfrm>
        </p:spPr>
        <p:txBody>
          <a:bodyPr/>
          <a:lstStyle>
            <a:lvl1pPr>
              <a:defRPr sz="1100" b="1">
                <a:solidFill>
                  <a:schemeClr val="bg1"/>
                </a:solidFill>
                <a:latin typeface="+mn-lt"/>
              </a:defRPr>
            </a:lvl1pPr>
          </a:lstStyle>
          <a:p>
            <a:fld id="{3DB74C4F-4DC2-4C31-8D08-159129179147}" type="slidenum">
              <a:rPr kumimoji="1" lang="ja-JP" altLang="en-US" smtClean="0"/>
              <a:pPr/>
              <a:t>‹#›</a:t>
            </a:fld>
            <a:endParaRPr kumimoji="1" lang="ja-JP" altLang="en-US" dirty="0"/>
          </a:p>
        </p:txBody>
      </p:sp>
    </p:spTree>
    <p:extLst>
      <p:ext uri="{BB962C8B-B14F-4D97-AF65-F5344CB8AC3E}">
        <p14:creationId xmlns:p14="http://schemas.microsoft.com/office/powerpoint/2010/main" val="741350338"/>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2880">
          <p15:clr>
            <a:srgbClr val="FBAE40"/>
          </p15:clr>
        </p15:guide>
        <p15:guide id="3" pos="4158">
          <p15:clr>
            <a:srgbClr val="FBAE40"/>
          </p15:clr>
        </p15:guide>
        <p15:guide id="4" pos="208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0A44AA-D914-A1F7-CE51-DF439D00410C}"/>
              </a:ext>
            </a:extLst>
          </p:cNvPr>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B11A4FE-3AD5-72D7-2008-4296FD475EDE}"/>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F960B38-137B-D0D3-036A-36AFC2DC7620}"/>
              </a:ext>
            </a:extLst>
          </p:cNvPr>
          <p:cNvSpPr>
            <a:spLocks noGrp="1"/>
          </p:cNvSpPr>
          <p:nvPr>
            <p:ph type="dt" sz="half" idx="10"/>
          </p:nvPr>
        </p:nvSpPr>
        <p:spPr/>
        <p:txBody>
          <a:bodyPr/>
          <a:lstStyle/>
          <a:p>
            <a:fld id="{96DAD1B6-A84B-4C1B-8DA7-84B5B8BBA6A6}" type="datetime1">
              <a:rPr kumimoji="1" lang="ja-JP" altLang="en-US" smtClean="0"/>
              <a:t>2025/6/2</a:t>
            </a:fld>
            <a:endParaRPr kumimoji="1" lang="ja-JP" altLang="en-US"/>
          </a:p>
        </p:txBody>
      </p:sp>
      <p:sp>
        <p:nvSpPr>
          <p:cNvPr id="5" name="フッター プレースホルダー 4">
            <a:extLst>
              <a:ext uri="{FF2B5EF4-FFF2-40B4-BE49-F238E27FC236}">
                <a16:creationId xmlns:a16="http://schemas.microsoft.com/office/drawing/2014/main" id="{5893E5DD-FE82-3AE7-8C18-8BA854C8E598}"/>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sp>
        <p:nvSpPr>
          <p:cNvPr id="6" name="スライド番号プレースホルダー 5">
            <a:extLst>
              <a:ext uri="{FF2B5EF4-FFF2-40B4-BE49-F238E27FC236}">
                <a16:creationId xmlns:a16="http://schemas.microsoft.com/office/drawing/2014/main" id="{BB00AF62-640F-F6ED-4F89-DDE17A7EBEE1}"/>
              </a:ext>
            </a:extLst>
          </p:cNvPr>
          <p:cNvSpPr>
            <a:spLocks noGrp="1"/>
          </p:cNvSpPr>
          <p:nvPr>
            <p:ph type="sldNum" sz="quarter" idx="12"/>
          </p:nvPr>
        </p:nvSpPr>
        <p:spPr/>
        <p:txBody>
          <a:bodyPr/>
          <a:lstStyle/>
          <a:p>
            <a:fld id="{3DB74C4F-4DC2-4C31-8D08-159129179147}" type="slidenum">
              <a:rPr kumimoji="1" lang="ja-JP" altLang="en-US" smtClean="0"/>
              <a:t>‹#›</a:t>
            </a:fld>
            <a:endParaRPr kumimoji="1" lang="ja-JP" altLang="en-US"/>
          </a:p>
        </p:txBody>
      </p:sp>
    </p:spTree>
    <p:extLst>
      <p:ext uri="{BB962C8B-B14F-4D97-AF65-F5344CB8AC3E}">
        <p14:creationId xmlns:p14="http://schemas.microsoft.com/office/powerpoint/2010/main" val="4180880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F8DCF6-A388-ACB6-10FD-35715A79E37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ACEFFE5-877B-43D5-E935-1FA406EEA0F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800759A-91D7-7E2D-D48C-31F1E7A3064E}"/>
              </a:ext>
            </a:extLst>
          </p:cNvPr>
          <p:cNvSpPr>
            <a:spLocks noGrp="1"/>
          </p:cNvSpPr>
          <p:nvPr>
            <p:ph type="dt" sz="half" idx="10"/>
          </p:nvPr>
        </p:nvSpPr>
        <p:spPr/>
        <p:txBody>
          <a:bodyPr/>
          <a:lstStyle/>
          <a:p>
            <a:fld id="{0BF998DE-AB82-4928-8B5A-49019933B46B}" type="datetime1">
              <a:rPr kumimoji="1" lang="ja-JP" altLang="en-US" smtClean="0"/>
              <a:t>2025/6/2</a:t>
            </a:fld>
            <a:endParaRPr kumimoji="1" lang="ja-JP" altLang="en-US"/>
          </a:p>
        </p:txBody>
      </p:sp>
      <p:sp>
        <p:nvSpPr>
          <p:cNvPr id="5" name="フッター プレースホルダー 4">
            <a:extLst>
              <a:ext uri="{FF2B5EF4-FFF2-40B4-BE49-F238E27FC236}">
                <a16:creationId xmlns:a16="http://schemas.microsoft.com/office/drawing/2014/main" id="{D318014D-3663-9CF5-8DC0-B3E4F9CB6B89}"/>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sp>
        <p:nvSpPr>
          <p:cNvPr id="6" name="スライド番号プレースホルダー 5">
            <a:extLst>
              <a:ext uri="{FF2B5EF4-FFF2-40B4-BE49-F238E27FC236}">
                <a16:creationId xmlns:a16="http://schemas.microsoft.com/office/drawing/2014/main" id="{34032642-7749-0D9D-E71A-729A67307009}"/>
              </a:ext>
            </a:extLst>
          </p:cNvPr>
          <p:cNvSpPr>
            <a:spLocks noGrp="1"/>
          </p:cNvSpPr>
          <p:nvPr>
            <p:ph type="sldNum" sz="quarter" idx="12"/>
          </p:nvPr>
        </p:nvSpPr>
        <p:spPr/>
        <p:txBody>
          <a:bodyPr/>
          <a:lstStyle/>
          <a:p>
            <a:fld id="{3DB74C4F-4DC2-4C31-8D08-159129179147}" type="slidenum">
              <a:rPr kumimoji="1" lang="ja-JP" altLang="en-US" smtClean="0"/>
              <a:t>‹#›</a:t>
            </a:fld>
            <a:endParaRPr kumimoji="1" lang="ja-JP" altLang="en-US"/>
          </a:p>
        </p:txBody>
      </p:sp>
    </p:spTree>
    <p:extLst>
      <p:ext uri="{BB962C8B-B14F-4D97-AF65-F5344CB8AC3E}">
        <p14:creationId xmlns:p14="http://schemas.microsoft.com/office/powerpoint/2010/main" val="2546376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8" name="日付プレースホルダー 7"/>
          <p:cNvSpPr>
            <a:spLocks noGrp="1"/>
          </p:cNvSpPr>
          <p:nvPr>
            <p:ph type="dt" sz="half" idx="10"/>
          </p:nvPr>
        </p:nvSpPr>
        <p:spPr/>
        <p:txBody>
          <a:bodyPr/>
          <a:lstStyle/>
          <a:p>
            <a:fld id="{EE311331-E4D0-4D4E-B6CB-0684306BC1D0}" type="datetime1">
              <a:rPr kumimoji="1" lang="ja-JP" altLang="en-US" smtClean="0"/>
              <a:t>2025/6/2</a:t>
            </a:fld>
            <a:endParaRPr kumimoji="1" lang="ja-JP" altLang="en-US"/>
          </a:p>
        </p:txBody>
      </p:sp>
      <p:sp>
        <p:nvSpPr>
          <p:cNvPr id="9" name="フッター プレースホルダー 8"/>
          <p:cNvSpPr>
            <a:spLocks noGrp="1"/>
          </p:cNvSpPr>
          <p:nvPr>
            <p:ph type="ftr" sz="quarter" idx="11"/>
          </p:nvPr>
        </p:nvSpPr>
        <p:spPr/>
        <p:txBody>
          <a:bodyPr/>
          <a:lstStyle/>
          <a:p>
            <a:r>
              <a:rPr kumimoji="1" lang="en-US" altLang="ja-JP" smtClean="0"/>
              <a:t>© SHIDAX CORPORATION. All Right Reserved.</a:t>
            </a:r>
            <a:endParaRPr kumimoji="1" lang="ja-JP" altLang="en-US"/>
          </a:p>
        </p:txBody>
      </p:sp>
      <p:sp>
        <p:nvSpPr>
          <p:cNvPr id="10" name="スライド番号プレースホルダー 9"/>
          <p:cNvSpPr>
            <a:spLocks noGrp="1"/>
          </p:cNvSpPr>
          <p:nvPr>
            <p:ph type="sldNum" sz="quarter" idx="12"/>
          </p:nvPr>
        </p:nvSpPr>
        <p:spPr/>
        <p:txBody>
          <a:bodyPr/>
          <a:lstStyle/>
          <a:p>
            <a:fld id="{3DB74C4F-4DC2-4C31-8D08-159129179147}" type="slidenum">
              <a:rPr kumimoji="1" lang="ja-JP" altLang="en-US" smtClean="0"/>
              <a:t>‹#›</a:t>
            </a:fld>
            <a:endParaRPr kumimoji="1" lang="ja-JP" altLang="en-US" dirty="0"/>
          </a:p>
        </p:txBody>
      </p:sp>
    </p:spTree>
    <p:extLst>
      <p:ext uri="{BB962C8B-B14F-4D97-AF65-F5344CB8AC3E}">
        <p14:creationId xmlns:p14="http://schemas.microsoft.com/office/powerpoint/2010/main" val="451326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E311331-E4D0-4D4E-B6CB-0684306BC1D0}" type="datetime1">
              <a:rPr kumimoji="1" lang="ja-JP" altLang="en-US" smtClean="0"/>
              <a:t>2025/6/2</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 SHIDAX CORPORATION. All Right Reserved.</a:t>
            </a:r>
            <a:endParaRPr kumimoji="1" lang="ja-JP" altLang="en-US"/>
          </a:p>
        </p:txBody>
      </p:sp>
      <p:sp>
        <p:nvSpPr>
          <p:cNvPr id="6" name="スライド番号プレースホルダー 5"/>
          <p:cNvSpPr>
            <a:spLocks noGrp="1"/>
          </p:cNvSpPr>
          <p:nvPr>
            <p:ph type="sldNum" sz="quarter" idx="12"/>
          </p:nvPr>
        </p:nvSpPr>
        <p:spPr/>
        <p:txBody>
          <a:bodyPr/>
          <a:lstStyle/>
          <a:p>
            <a:fld id="{3DB74C4F-4DC2-4C31-8D08-159129179147}" type="slidenum">
              <a:rPr kumimoji="1" lang="ja-JP" altLang="en-US" smtClean="0"/>
              <a:t>‹#›</a:t>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1027" name="Picture 3" descr="C:\Users\t.iimori1\Desktop\nyoro.png"/>
          <p:cNvPicPr>
            <a:picLocks noChangeAspect="1" noChangeArrowheads="1"/>
          </p:cNvPicPr>
          <p:nvPr userDrawn="1"/>
        </p:nvPicPr>
        <p:blipFill>
          <a:blip r:embed="rId2"/>
          <a:srcRect/>
          <a:stretch>
            <a:fillRect/>
          </a:stretch>
        </p:blipFill>
        <p:spPr bwMode="auto">
          <a:xfrm>
            <a:off x="0" y="0"/>
            <a:ext cx="9906000" cy="6858000"/>
          </a:xfrm>
          <a:prstGeom prst="rect">
            <a:avLst/>
          </a:prstGeom>
          <a:noFill/>
        </p:spPr>
      </p:pic>
      <p:sp>
        <p:nvSpPr>
          <p:cNvPr id="43" name="Footer Placeholder 4"/>
          <p:cNvSpPr>
            <a:spLocks noGrp="1"/>
          </p:cNvSpPr>
          <p:nvPr>
            <p:ph type="ftr" sz="quarter" idx="3"/>
          </p:nvPr>
        </p:nvSpPr>
        <p:spPr>
          <a:xfrm>
            <a:off x="-43542" y="6594473"/>
            <a:ext cx="3343275"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1">
                    <a:lumMod val="65000"/>
                    <a:lumOff val="35000"/>
                  </a:schemeClr>
                </a:solidFill>
              </a:defRPr>
            </a:lvl1pPr>
          </a:lstStyle>
          <a:p>
            <a:r>
              <a:rPr lang="en-US" altLang="ja-JP" sz="800" dirty="0" smtClean="0">
                <a:solidFill>
                  <a:prstClr val="black">
                    <a:lumMod val="75000"/>
                    <a:lumOff val="25000"/>
                  </a:prstClr>
                </a:solidFill>
                <a:latin typeface="メイリオ" panose="020B0604030504040204" pitchFamily="50" charset="-128"/>
                <a:ea typeface="メイリオ" panose="020B0604030504040204" pitchFamily="50" charset="-128"/>
              </a:rPr>
              <a:t>© SHIDAX</a:t>
            </a:r>
            <a:r>
              <a:rPr lang="ja-JP" altLang="en-US" sz="800" dirty="0" smtClean="0">
                <a:solidFill>
                  <a:prstClr val="black">
                    <a:lumMod val="75000"/>
                    <a:lumOff val="25000"/>
                  </a:prstClr>
                </a:solidFill>
                <a:latin typeface="メイリオ" panose="020B0604030504040204" pitchFamily="50" charset="-128"/>
                <a:ea typeface="メイリオ" panose="020B0604030504040204" pitchFamily="50" charset="-128"/>
              </a:rPr>
              <a:t> </a:t>
            </a:r>
            <a:r>
              <a:rPr lang="en-US" altLang="ja-JP" sz="800" dirty="0" smtClean="0">
                <a:solidFill>
                  <a:prstClr val="black">
                    <a:lumMod val="75000"/>
                    <a:lumOff val="25000"/>
                  </a:prstClr>
                </a:solidFill>
                <a:latin typeface="メイリオ" panose="020B0604030504040204" pitchFamily="50" charset="-128"/>
                <a:ea typeface="メイリオ" panose="020B0604030504040204" pitchFamily="50" charset="-128"/>
              </a:rPr>
              <a:t>CORPORATION. All Right Reserved.</a:t>
            </a:r>
            <a:endParaRPr lang="ja-JP" altLang="en-US" sz="800" dirty="0">
              <a:solidFill>
                <a:prstClr val="black">
                  <a:lumMod val="75000"/>
                  <a:lumOff val="25000"/>
                </a:prstClr>
              </a:solidFill>
              <a:latin typeface="メイリオ" panose="020B0604030504040204" pitchFamily="50" charset="-128"/>
              <a:ea typeface="メイリオ" panose="020B0604030504040204" pitchFamily="50" charset="-128"/>
            </a:endParaRPr>
          </a:p>
        </p:txBody>
      </p:sp>
      <p:pic>
        <p:nvPicPr>
          <p:cNvPr id="6" name="図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7223" y="6183127"/>
            <a:ext cx="2245624" cy="593908"/>
          </a:xfrm>
          <a:prstGeom prst="rect">
            <a:avLst/>
          </a:prstGeom>
        </p:spPr>
      </p:pic>
      <p:pic>
        <p:nvPicPr>
          <p:cNvPr id="7" name="Picture 3"/>
          <p:cNvPicPr>
            <a:picLocks noChangeAspect="1" noChangeArrowheads="1"/>
          </p:cNvPicPr>
          <p:nvPr userDrawn="1"/>
        </p:nvPicPr>
        <p:blipFill>
          <a:blip r:embed="rId4"/>
          <a:srcRect/>
          <a:stretch>
            <a:fillRect/>
          </a:stretch>
        </p:blipFill>
        <p:spPr bwMode="auto">
          <a:xfrm>
            <a:off x="8300317" y="74984"/>
            <a:ext cx="1212917" cy="427153"/>
          </a:xfrm>
          <a:prstGeom prst="rect">
            <a:avLst/>
          </a:prstGeom>
          <a:noFill/>
          <a:ln w="9525">
            <a:noFill/>
            <a:miter lim="800000"/>
            <a:headEnd/>
            <a:tailEnd/>
          </a:ln>
          <a:effectLst/>
        </p:spPr>
      </p:pic>
    </p:spTree>
    <p:extLst>
      <p:ext uri="{BB962C8B-B14F-4D97-AF65-F5344CB8AC3E}">
        <p14:creationId xmlns:p14="http://schemas.microsoft.com/office/powerpoint/2010/main" val="21329245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本文（コンセプト）">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BDD35D31-6832-9600-6502-5D8764438A32}"/>
              </a:ext>
            </a:extLst>
          </p:cNvPr>
          <p:cNvSpPr>
            <a:spLocks noGrp="1"/>
          </p:cNvSpPr>
          <p:nvPr>
            <p:ph type="dt" sz="half" idx="10"/>
          </p:nvPr>
        </p:nvSpPr>
        <p:spPr/>
        <p:txBody>
          <a:bodyPr/>
          <a:lstStyle/>
          <a:p>
            <a:fld id="{57ABA67F-2AF3-439F-9383-9D48C779A10A}" type="datetime1">
              <a:rPr kumimoji="1" lang="ja-JP" altLang="en-US" smtClean="0"/>
              <a:t>2025/6/2</a:t>
            </a:fld>
            <a:endParaRPr kumimoji="1" lang="ja-JP" altLang="en-US"/>
          </a:p>
        </p:txBody>
      </p:sp>
      <p:sp>
        <p:nvSpPr>
          <p:cNvPr id="4" name="フッター プレースホルダー 3">
            <a:extLst>
              <a:ext uri="{FF2B5EF4-FFF2-40B4-BE49-F238E27FC236}">
                <a16:creationId xmlns:a16="http://schemas.microsoft.com/office/drawing/2014/main" id="{7227789C-A8B0-8268-BBF5-20CF2186BB37}"/>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sp>
        <p:nvSpPr>
          <p:cNvPr id="9" name="二等辺三角形 8">
            <a:extLst>
              <a:ext uri="{FF2B5EF4-FFF2-40B4-BE49-F238E27FC236}">
                <a16:creationId xmlns:a16="http://schemas.microsoft.com/office/drawing/2014/main" id="{296D36E1-7F64-C68D-D15E-95C425110F2A}"/>
              </a:ext>
            </a:extLst>
          </p:cNvPr>
          <p:cNvSpPr/>
          <p:nvPr userDrawn="1"/>
        </p:nvSpPr>
        <p:spPr>
          <a:xfrm rot="16200000">
            <a:off x="9603569" y="6555569"/>
            <a:ext cx="244473" cy="360388"/>
          </a:xfrm>
          <a:prstGeom prst="triangle">
            <a:avLst>
              <a:gd name="adj" fmla="val 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980B8236-E12D-E74A-E6F4-0524E5C51449}"/>
              </a:ext>
            </a:extLst>
          </p:cNvPr>
          <p:cNvCxnSpPr>
            <a:cxnSpLocks/>
          </p:cNvCxnSpPr>
          <p:nvPr userDrawn="1"/>
        </p:nvCxnSpPr>
        <p:spPr>
          <a:xfrm>
            <a:off x="228600" y="6613525"/>
            <a:ext cx="8785019" cy="0"/>
          </a:xfrm>
          <a:prstGeom prst="line">
            <a:avLst/>
          </a:prstGeom>
          <a:ln w="19050" cap="rnd">
            <a:solidFill>
              <a:srgbClr val="6DAC2E"/>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4">
            <a:extLst>
              <a:ext uri="{FF2B5EF4-FFF2-40B4-BE49-F238E27FC236}">
                <a16:creationId xmlns:a16="http://schemas.microsoft.com/office/drawing/2014/main" id="{5633C2A4-5F8C-3087-3D09-3E8F616B13B5}"/>
              </a:ext>
            </a:extLst>
          </p:cNvPr>
          <p:cNvSpPr>
            <a:spLocks noGrp="1"/>
          </p:cNvSpPr>
          <p:nvPr>
            <p:ph type="sldNum" sz="quarter" idx="12"/>
          </p:nvPr>
        </p:nvSpPr>
        <p:spPr>
          <a:xfrm>
            <a:off x="7544584" y="6492875"/>
            <a:ext cx="2228850" cy="365125"/>
          </a:xfrm>
        </p:spPr>
        <p:txBody>
          <a:bodyPr/>
          <a:lstStyle>
            <a:lvl1pPr>
              <a:defRPr sz="1100" b="1">
                <a:solidFill>
                  <a:schemeClr val="bg1"/>
                </a:solidFill>
                <a:latin typeface="+mn-lt"/>
              </a:defRPr>
            </a:lvl1pPr>
          </a:lstStyle>
          <a:p>
            <a:fld id="{3DB74C4F-4DC2-4C31-8D08-159129179147}" type="slidenum">
              <a:rPr kumimoji="1" lang="ja-JP" altLang="en-US" smtClean="0"/>
              <a:pPr/>
              <a:t>‹#›</a:t>
            </a:fld>
            <a:endParaRPr kumimoji="1" lang="ja-JP" altLang="en-US" dirty="0"/>
          </a:p>
        </p:txBody>
      </p:sp>
      <p:sp>
        <p:nvSpPr>
          <p:cNvPr id="2" name="フリーフォーム: 図形 1">
            <a:extLst>
              <a:ext uri="{FF2B5EF4-FFF2-40B4-BE49-F238E27FC236}">
                <a16:creationId xmlns:a16="http://schemas.microsoft.com/office/drawing/2014/main" id="{5BC68246-854D-E4F2-B5CB-8D5EA4EC3E54}"/>
              </a:ext>
            </a:extLst>
          </p:cNvPr>
          <p:cNvSpPr/>
          <p:nvPr userDrawn="1"/>
        </p:nvSpPr>
        <p:spPr>
          <a:xfrm>
            <a:off x="9016586" y="6347876"/>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solidFill>
            <a:schemeClr val="accent4"/>
          </a:solidFill>
          <a:ln w="50021" cap="flat">
            <a:noFill/>
            <a:prstDash val="solid"/>
            <a:miter/>
          </a:ln>
        </p:spPr>
        <p:txBody>
          <a:bodyPr wrap="square" rtlCol="0" anchor="ctr">
            <a:noAutofit/>
          </a:bodyPr>
          <a:lstStyle/>
          <a:p>
            <a:endParaRPr lang="ja-JP" altLang="en-US"/>
          </a:p>
        </p:txBody>
      </p:sp>
      <p:sp>
        <p:nvSpPr>
          <p:cNvPr id="13" name="タイトル 1">
            <a:extLst>
              <a:ext uri="{FF2B5EF4-FFF2-40B4-BE49-F238E27FC236}">
                <a16:creationId xmlns:a16="http://schemas.microsoft.com/office/drawing/2014/main" id="{BFCE5DED-7473-3778-DC61-5D937EDA7418}"/>
              </a:ext>
            </a:extLst>
          </p:cNvPr>
          <p:cNvSpPr txBox="1">
            <a:spLocks/>
          </p:cNvSpPr>
          <p:nvPr userDrawn="1"/>
        </p:nvSpPr>
        <p:spPr>
          <a:xfrm>
            <a:off x="174646" y="412843"/>
            <a:ext cx="4812536" cy="427361"/>
          </a:xfrm>
          <a:prstGeom prst="rect">
            <a:avLst/>
          </a:prstGeom>
          <a:noFill/>
        </p:spPr>
        <p:txBody>
          <a:bodyPr vert="horz" wrap="none" lIns="91440" tIns="45720" rIns="91440" bIns="45720" rtlCol="0" anchor="ctr">
            <a:spAutoFit/>
          </a:bodyPr>
          <a:lstStyle>
            <a:lvl1pPr algn="l" defTabSz="914400" rtl="0" eaLnBrk="1" latinLnBrk="0" hangingPunct="1">
              <a:lnSpc>
                <a:spcPct val="90000"/>
              </a:lnSpc>
              <a:spcBef>
                <a:spcPct val="0"/>
              </a:spcBef>
              <a:buNone/>
              <a:defRPr kumimoji="1" lang="ja-JP" altLang="en-US" sz="2400" b="1" kern="1200" spc="300">
                <a:solidFill>
                  <a:schemeClr val="tx1"/>
                </a:solidFill>
                <a:latin typeface="+mj-ea"/>
                <a:ea typeface="+mj-ea"/>
                <a:cs typeface="+mj-cs"/>
              </a:defRPr>
            </a:lvl1pPr>
          </a:lstStyle>
          <a:p>
            <a:r>
              <a:rPr lang="ja-JP" altLang="en-US" smtClean="0"/>
              <a:t>マスタータイトルの書式設定</a:t>
            </a:r>
            <a:endParaRPr lang="ja-JP" altLang="en-US" dirty="0"/>
          </a:p>
        </p:txBody>
      </p:sp>
      <p:cxnSp>
        <p:nvCxnSpPr>
          <p:cNvPr id="14" name="直線コネクタ 13">
            <a:extLst>
              <a:ext uri="{FF2B5EF4-FFF2-40B4-BE49-F238E27FC236}">
                <a16:creationId xmlns:a16="http://schemas.microsoft.com/office/drawing/2014/main" id="{28D30DB0-020D-F2CF-3058-94F0676CFCEB}"/>
              </a:ext>
            </a:extLst>
          </p:cNvPr>
          <p:cNvCxnSpPr>
            <a:cxnSpLocks/>
          </p:cNvCxnSpPr>
          <p:nvPr userDrawn="1"/>
        </p:nvCxnSpPr>
        <p:spPr>
          <a:xfrm flipV="1">
            <a:off x="241300" y="244475"/>
            <a:ext cx="9423400" cy="3175"/>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96EF575A-04F3-943A-D187-8229F4A94A65}"/>
              </a:ext>
            </a:extLst>
          </p:cNvPr>
          <p:cNvCxnSpPr>
            <a:cxnSpLocks/>
          </p:cNvCxnSpPr>
          <p:nvPr userDrawn="1"/>
        </p:nvCxnSpPr>
        <p:spPr>
          <a:xfrm>
            <a:off x="241300" y="935038"/>
            <a:ext cx="9423400"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569215"/>
      </p:ext>
    </p:extLst>
  </p:cSld>
  <p:clrMapOvr>
    <a:masterClrMapping/>
  </p:clrMapOvr>
  <p:extLst mod="1">
    <p:ext uri="{DCECCB84-F9BA-43D5-87BE-67443E8EF086}">
      <p15:sldGuideLst xmlns:p15="http://schemas.microsoft.com/office/powerpoint/2012/main">
        <p15:guide id="1" orient="horz" pos="1440">
          <p15:clr>
            <a:srgbClr val="FBAE40"/>
          </p15:clr>
        </p15:guide>
        <p15:guide id="2" orient="horz" pos="2880">
          <p15:clr>
            <a:srgbClr val="FBAE40"/>
          </p15:clr>
        </p15:guide>
        <p15:guide id="3" pos="4158">
          <p15:clr>
            <a:srgbClr val="FBAE40"/>
          </p15:clr>
        </p15:guide>
        <p15:guide id="4" pos="208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本文（食事）">
    <p:bg>
      <p:bgPr>
        <a:solidFill>
          <a:schemeClr val="accent3"/>
        </a:solidFill>
        <a:effectLst/>
      </p:bgPr>
    </p:bg>
    <p:spTree>
      <p:nvGrpSpPr>
        <p:cNvPr id="1" name=""/>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17E5A606-9BCF-A0BE-5530-F061B0D1A9E9}"/>
              </a:ext>
            </a:extLst>
          </p:cNvPr>
          <p:cNvSpPr/>
          <p:nvPr userDrawn="1"/>
        </p:nvSpPr>
        <p:spPr>
          <a:xfrm>
            <a:off x="9016586" y="6347876"/>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solidFill>
            <a:schemeClr val="accent1"/>
          </a:solidFill>
          <a:ln w="50021" cap="flat">
            <a:noFill/>
            <a:prstDash val="solid"/>
            <a:miter/>
          </a:ln>
        </p:spPr>
        <p:txBody>
          <a:bodyPr wrap="square" rtlCol="0" anchor="ctr">
            <a:noAutofit/>
          </a:bodyPr>
          <a:lstStyle/>
          <a:p>
            <a:endParaRPr lang="ja-JP" altLang="en-US"/>
          </a:p>
        </p:txBody>
      </p:sp>
      <p:sp>
        <p:nvSpPr>
          <p:cNvPr id="3" name="日付プレースホルダー 2">
            <a:extLst>
              <a:ext uri="{FF2B5EF4-FFF2-40B4-BE49-F238E27FC236}">
                <a16:creationId xmlns:a16="http://schemas.microsoft.com/office/drawing/2014/main" id="{96562898-0837-7DA3-F7AA-309C34358855}"/>
              </a:ext>
            </a:extLst>
          </p:cNvPr>
          <p:cNvSpPr>
            <a:spLocks noGrp="1"/>
          </p:cNvSpPr>
          <p:nvPr>
            <p:ph type="dt" sz="half" idx="10"/>
          </p:nvPr>
        </p:nvSpPr>
        <p:spPr/>
        <p:txBody>
          <a:bodyPr/>
          <a:lstStyle/>
          <a:p>
            <a:fld id="{D85B2402-F0D3-4163-BEBF-2696DB363904}" type="datetime1">
              <a:rPr kumimoji="1" lang="ja-JP" altLang="en-US" smtClean="0"/>
              <a:t>2025/6/2</a:t>
            </a:fld>
            <a:endParaRPr kumimoji="1" lang="ja-JP" altLang="en-US"/>
          </a:p>
        </p:txBody>
      </p:sp>
      <p:sp>
        <p:nvSpPr>
          <p:cNvPr id="4" name="フッター プレースホルダー 3">
            <a:extLst>
              <a:ext uri="{FF2B5EF4-FFF2-40B4-BE49-F238E27FC236}">
                <a16:creationId xmlns:a16="http://schemas.microsoft.com/office/drawing/2014/main" id="{AFC0BEC1-3B32-D072-51B7-F1A386917D10}"/>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sp>
        <p:nvSpPr>
          <p:cNvPr id="7" name="タイトル 1">
            <a:extLst>
              <a:ext uri="{FF2B5EF4-FFF2-40B4-BE49-F238E27FC236}">
                <a16:creationId xmlns:a16="http://schemas.microsoft.com/office/drawing/2014/main" id="{BFCE5DED-7473-3778-DC61-5D937EDA7418}"/>
              </a:ext>
            </a:extLst>
          </p:cNvPr>
          <p:cNvSpPr>
            <a:spLocks noGrp="1"/>
          </p:cNvSpPr>
          <p:nvPr>
            <p:ph type="title" hasCustomPrompt="1"/>
          </p:nvPr>
        </p:nvSpPr>
        <p:spPr>
          <a:xfrm>
            <a:off x="174646" y="412843"/>
            <a:ext cx="4812536" cy="427361"/>
          </a:xfrm>
          <a:noFill/>
        </p:spPr>
        <p:txBody>
          <a:bodyPr wrap="none" rtlCol="0">
            <a:spAutoFit/>
          </a:bodyPr>
          <a:lstStyle>
            <a:lvl1pPr>
              <a:defRPr lang="ja-JP" altLang="en-US" sz="2400" b="1" spc="300">
                <a:latin typeface="+mj-ea"/>
              </a:defRPr>
            </a:lvl1pPr>
          </a:lstStyle>
          <a:p>
            <a:pPr lvl="0"/>
            <a:r>
              <a:rPr kumimoji="1" lang="ja-JP" altLang="en-US" dirty="0"/>
              <a:t>マスタータイトルの書式設定</a:t>
            </a:r>
          </a:p>
        </p:txBody>
      </p:sp>
      <p:cxnSp>
        <p:nvCxnSpPr>
          <p:cNvPr id="8" name="直線コネクタ 7">
            <a:extLst>
              <a:ext uri="{FF2B5EF4-FFF2-40B4-BE49-F238E27FC236}">
                <a16:creationId xmlns:a16="http://schemas.microsoft.com/office/drawing/2014/main" id="{E0725F7A-F03B-62FC-FB40-C795B06AD1DE}"/>
              </a:ext>
            </a:extLst>
          </p:cNvPr>
          <p:cNvCxnSpPr>
            <a:cxnSpLocks/>
          </p:cNvCxnSpPr>
          <p:nvPr userDrawn="1"/>
        </p:nvCxnSpPr>
        <p:spPr>
          <a:xfrm>
            <a:off x="241300" y="6613525"/>
            <a:ext cx="8785019"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28D30DB0-020D-F2CF-3058-94F0676CFCEB}"/>
              </a:ext>
            </a:extLst>
          </p:cNvPr>
          <p:cNvCxnSpPr>
            <a:cxnSpLocks/>
          </p:cNvCxnSpPr>
          <p:nvPr userDrawn="1"/>
        </p:nvCxnSpPr>
        <p:spPr>
          <a:xfrm>
            <a:off x="622300" y="244475"/>
            <a:ext cx="9042400"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96EF575A-04F3-943A-D187-8229F4A94A65}"/>
              </a:ext>
            </a:extLst>
          </p:cNvPr>
          <p:cNvCxnSpPr>
            <a:cxnSpLocks/>
          </p:cNvCxnSpPr>
          <p:nvPr userDrawn="1"/>
        </p:nvCxnSpPr>
        <p:spPr>
          <a:xfrm>
            <a:off x="241300" y="935038"/>
            <a:ext cx="9423400"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二等辺三角形 11">
            <a:extLst>
              <a:ext uri="{FF2B5EF4-FFF2-40B4-BE49-F238E27FC236}">
                <a16:creationId xmlns:a16="http://schemas.microsoft.com/office/drawing/2014/main" id="{C88B6880-40F5-87BE-A379-EED42AA48211}"/>
              </a:ext>
            </a:extLst>
          </p:cNvPr>
          <p:cNvSpPr/>
          <p:nvPr userDrawn="1"/>
        </p:nvSpPr>
        <p:spPr>
          <a:xfrm rot="16200000">
            <a:off x="9603569" y="6555569"/>
            <a:ext cx="244473" cy="360388"/>
          </a:xfrm>
          <a:prstGeom prst="triangle">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4">
            <a:extLst>
              <a:ext uri="{FF2B5EF4-FFF2-40B4-BE49-F238E27FC236}">
                <a16:creationId xmlns:a16="http://schemas.microsoft.com/office/drawing/2014/main" id="{2B1A9EB0-5598-FDC2-A048-B337BE88465B}"/>
              </a:ext>
            </a:extLst>
          </p:cNvPr>
          <p:cNvSpPr>
            <a:spLocks noGrp="1"/>
          </p:cNvSpPr>
          <p:nvPr>
            <p:ph type="sldNum" sz="quarter" idx="12"/>
          </p:nvPr>
        </p:nvSpPr>
        <p:spPr>
          <a:xfrm>
            <a:off x="7544584" y="6492875"/>
            <a:ext cx="2228850" cy="365125"/>
          </a:xfrm>
        </p:spPr>
        <p:txBody>
          <a:bodyPr/>
          <a:lstStyle>
            <a:lvl1pPr>
              <a:defRPr sz="1100" b="1">
                <a:solidFill>
                  <a:schemeClr val="bg1"/>
                </a:solidFill>
                <a:latin typeface="+mn-lt"/>
              </a:defRPr>
            </a:lvl1pPr>
          </a:lstStyle>
          <a:p>
            <a:fld id="{3DB74C4F-4DC2-4C31-8D08-159129179147}" type="slidenum">
              <a:rPr kumimoji="1" lang="ja-JP" altLang="en-US" smtClean="0"/>
              <a:pPr/>
              <a:t>‹#›</a:t>
            </a:fld>
            <a:endParaRPr kumimoji="1" lang="ja-JP" altLang="en-US" dirty="0"/>
          </a:p>
        </p:txBody>
      </p:sp>
    </p:spTree>
    <p:extLst>
      <p:ext uri="{BB962C8B-B14F-4D97-AF65-F5344CB8AC3E}">
        <p14:creationId xmlns:p14="http://schemas.microsoft.com/office/powerpoint/2010/main" val="2428023144"/>
      </p:ext>
    </p:extLst>
  </p:cSld>
  <p:clrMapOvr>
    <a:masterClrMapping/>
  </p:clrMapOvr>
  <p:extLst mod="1">
    <p:ext uri="{DCECCB84-F9BA-43D5-87BE-67443E8EF086}">
      <p15:sldGuideLst xmlns:p15="http://schemas.microsoft.com/office/powerpoint/2012/main">
        <p15:guide id="1" orient="horz" pos="1440">
          <p15:clr>
            <a:srgbClr val="FBAE40"/>
          </p15:clr>
        </p15:guide>
        <p15:guide id="2" orient="horz" pos="2880">
          <p15:clr>
            <a:srgbClr val="FBAE40"/>
          </p15:clr>
        </p15:guide>
        <p15:guide id="3" pos="4158">
          <p15:clr>
            <a:srgbClr val="FBAE40"/>
          </p15:clr>
        </p15:guide>
        <p15:guide id="4" pos="208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食事）下線なし">
    <p:bg>
      <p:bgPr>
        <a:solidFill>
          <a:schemeClr val="accent3"/>
        </a:solidFill>
        <a:effectLst/>
      </p:bgPr>
    </p:bg>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96562898-0837-7DA3-F7AA-309C34358855}"/>
              </a:ext>
            </a:extLst>
          </p:cNvPr>
          <p:cNvSpPr>
            <a:spLocks noGrp="1"/>
          </p:cNvSpPr>
          <p:nvPr>
            <p:ph type="dt" sz="half" idx="10"/>
          </p:nvPr>
        </p:nvSpPr>
        <p:spPr/>
        <p:txBody>
          <a:bodyPr/>
          <a:lstStyle/>
          <a:p>
            <a:fld id="{F635B9AE-A35B-4508-8A68-5132A7655D53}" type="datetime1">
              <a:rPr kumimoji="1" lang="ja-JP" altLang="en-US" smtClean="0"/>
              <a:t>2025/6/2</a:t>
            </a:fld>
            <a:endParaRPr kumimoji="1" lang="ja-JP" altLang="en-US"/>
          </a:p>
        </p:txBody>
      </p:sp>
      <p:sp>
        <p:nvSpPr>
          <p:cNvPr id="4" name="フッター プレースホルダー 3">
            <a:extLst>
              <a:ext uri="{FF2B5EF4-FFF2-40B4-BE49-F238E27FC236}">
                <a16:creationId xmlns:a16="http://schemas.microsoft.com/office/drawing/2014/main" id="{AFC0BEC1-3B32-D072-51B7-F1A386917D10}"/>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sp>
        <p:nvSpPr>
          <p:cNvPr id="7" name="タイトル 1">
            <a:extLst>
              <a:ext uri="{FF2B5EF4-FFF2-40B4-BE49-F238E27FC236}">
                <a16:creationId xmlns:a16="http://schemas.microsoft.com/office/drawing/2014/main" id="{BFCE5DED-7473-3778-DC61-5D937EDA7418}"/>
              </a:ext>
            </a:extLst>
          </p:cNvPr>
          <p:cNvSpPr>
            <a:spLocks noGrp="1"/>
          </p:cNvSpPr>
          <p:nvPr>
            <p:ph type="title" hasCustomPrompt="1"/>
          </p:nvPr>
        </p:nvSpPr>
        <p:spPr>
          <a:xfrm>
            <a:off x="174646" y="412843"/>
            <a:ext cx="4812536" cy="427361"/>
          </a:xfrm>
          <a:noFill/>
        </p:spPr>
        <p:txBody>
          <a:bodyPr wrap="none" rtlCol="0">
            <a:spAutoFit/>
          </a:bodyPr>
          <a:lstStyle>
            <a:lvl1pPr>
              <a:defRPr lang="ja-JP" altLang="en-US" sz="2400" b="1" spc="300">
                <a:latin typeface="+mj-ea"/>
              </a:defRPr>
            </a:lvl1pPr>
          </a:lstStyle>
          <a:p>
            <a:pPr lvl="0"/>
            <a:r>
              <a:rPr kumimoji="1" lang="ja-JP" altLang="en-US" dirty="0"/>
              <a:t>マスタータイトルの書式設定</a:t>
            </a:r>
          </a:p>
        </p:txBody>
      </p:sp>
      <p:grpSp>
        <p:nvGrpSpPr>
          <p:cNvPr id="2" name="グループ化 1">
            <a:extLst>
              <a:ext uri="{FF2B5EF4-FFF2-40B4-BE49-F238E27FC236}">
                <a16:creationId xmlns:a16="http://schemas.microsoft.com/office/drawing/2014/main" id="{E536DD92-1CE0-8FC3-9F44-4468D55964E8}"/>
              </a:ext>
            </a:extLst>
          </p:cNvPr>
          <p:cNvGrpSpPr/>
          <p:nvPr userDrawn="1"/>
        </p:nvGrpSpPr>
        <p:grpSpPr>
          <a:xfrm>
            <a:off x="9016586" y="6347876"/>
            <a:ext cx="889414" cy="510124"/>
            <a:chOff x="9016586" y="6347876"/>
            <a:chExt cx="889414" cy="510124"/>
          </a:xfrm>
        </p:grpSpPr>
        <p:sp>
          <p:nvSpPr>
            <p:cNvPr id="14" name="フリーフォーム: 図形 13">
              <a:extLst>
                <a:ext uri="{FF2B5EF4-FFF2-40B4-BE49-F238E27FC236}">
                  <a16:creationId xmlns:a16="http://schemas.microsoft.com/office/drawing/2014/main" id="{DAC3624F-ADFC-E909-0416-AB4E67E01391}"/>
                </a:ext>
              </a:extLst>
            </p:cNvPr>
            <p:cNvSpPr/>
            <p:nvPr userDrawn="1"/>
          </p:nvSpPr>
          <p:spPr>
            <a:xfrm>
              <a:off x="9016586" y="6347876"/>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solidFill>
              <a:schemeClr val="accent1"/>
            </a:solidFill>
            <a:ln w="50021" cap="flat">
              <a:noFill/>
              <a:prstDash val="solid"/>
              <a:miter/>
            </a:ln>
          </p:spPr>
          <p:txBody>
            <a:bodyPr wrap="square" rtlCol="0" anchor="ctr">
              <a:noAutofit/>
            </a:bodyPr>
            <a:lstStyle/>
            <a:p>
              <a:endParaRPr lang="ja-JP" altLang="en-US"/>
            </a:p>
          </p:txBody>
        </p:sp>
        <p:sp>
          <p:nvSpPr>
            <p:cNvPr id="12" name="二等辺三角形 11">
              <a:extLst>
                <a:ext uri="{FF2B5EF4-FFF2-40B4-BE49-F238E27FC236}">
                  <a16:creationId xmlns:a16="http://schemas.microsoft.com/office/drawing/2014/main" id="{C88B6880-40F5-87BE-A379-EED42AA48211}"/>
                </a:ext>
              </a:extLst>
            </p:cNvPr>
            <p:cNvSpPr/>
            <p:nvPr userDrawn="1"/>
          </p:nvSpPr>
          <p:spPr>
            <a:xfrm rot="16200000">
              <a:off x="9603569" y="6555569"/>
              <a:ext cx="244473" cy="360388"/>
            </a:xfrm>
            <a:prstGeom prst="triangle">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スライド番号プレースホルダー 4">
            <a:extLst>
              <a:ext uri="{FF2B5EF4-FFF2-40B4-BE49-F238E27FC236}">
                <a16:creationId xmlns:a16="http://schemas.microsoft.com/office/drawing/2014/main" id="{2B1A9EB0-5598-FDC2-A048-B337BE88465B}"/>
              </a:ext>
            </a:extLst>
          </p:cNvPr>
          <p:cNvSpPr>
            <a:spLocks noGrp="1"/>
          </p:cNvSpPr>
          <p:nvPr>
            <p:ph type="sldNum" sz="quarter" idx="12"/>
          </p:nvPr>
        </p:nvSpPr>
        <p:spPr>
          <a:xfrm>
            <a:off x="7544584" y="6492875"/>
            <a:ext cx="2228850" cy="365125"/>
          </a:xfrm>
        </p:spPr>
        <p:txBody>
          <a:bodyPr/>
          <a:lstStyle>
            <a:lvl1pPr>
              <a:defRPr sz="1100" b="1">
                <a:solidFill>
                  <a:schemeClr val="bg1"/>
                </a:solidFill>
                <a:latin typeface="+mn-lt"/>
              </a:defRPr>
            </a:lvl1pPr>
          </a:lstStyle>
          <a:p>
            <a:fld id="{3DB74C4F-4DC2-4C31-8D08-159129179147}" type="slidenum">
              <a:rPr kumimoji="1" lang="ja-JP" altLang="en-US" smtClean="0"/>
              <a:pPr/>
              <a:t>‹#›</a:t>
            </a:fld>
            <a:endParaRPr kumimoji="1" lang="ja-JP" altLang="en-US" dirty="0"/>
          </a:p>
        </p:txBody>
      </p:sp>
      <p:grpSp>
        <p:nvGrpSpPr>
          <p:cNvPr id="11" name="グループ化 10">
            <a:extLst>
              <a:ext uri="{FF2B5EF4-FFF2-40B4-BE49-F238E27FC236}">
                <a16:creationId xmlns:a16="http://schemas.microsoft.com/office/drawing/2014/main" id="{84B275D0-D13A-6E88-B566-36E8D792BDB2}"/>
              </a:ext>
            </a:extLst>
          </p:cNvPr>
          <p:cNvGrpSpPr/>
          <p:nvPr userDrawn="1"/>
        </p:nvGrpSpPr>
        <p:grpSpPr>
          <a:xfrm>
            <a:off x="-1" y="0"/>
            <a:ext cx="1852863" cy="1010653"/>
            <a:chOff x="0" y="0"/>
            <a:chExt cx="579585" cy="333921"/>
          </a:xfrm>
        </p:grpSpPr>
        <p:sp>
          <p:nvSpPr>
            <p:cNvPr id="15" name="フリーフォーム: 図形 9">
              <a:extLst>
                <a:ext uri="{FF2B5EF4-FFF2-40B4-BE49-F238E27FC236}">
                  <a16:creationId xmlns:a16="http://schemas.microsoft.com/office/drawing/2014/main" id="{1A205E2B-19AD-A45C-1DAA-F9BFA8C65EB1}"/>
                </a:ext>
              </a:extLst>
            </p:cNvPr>
            <p:cNvSpPr/>
            <p:nvPr userDrawn="1"/>
          </p:nvSpPr>
          <p:spPr>
            <a:xfrm>
              <a:off x="0" y="0"/>
              <a:ext cx="579585" cy="333921"/>
            </a:xfrm>
            <a:custGeom>
              <a:avLst/>
              <a:gdLst>
                <a:gd name="connsiteX0" fmla="*/ 186910 w 579585"/>
                <a:gd name="connsiteY0" fmla="*/ 0 h 333921"/>
                <a:gd name="connsiteX1" fmla="*/ 579585 w 579585"/>
                <a:gd name="connsiteY1" fmla="*/ 0 h 333921"/>
                <a:gd name="connsiteX2" fmla="*/ 567177 w 579585"/>
                <a:gd name="connsiteY2" fmla="*/ 47805 h 333921"/>
                <a:gd name="connsiteX3" fmla="*/ 515006 w 579585"/>
                <a:gd name="connsiteY3" fmla="*/ 104633 h 333921"/>
                <a:gd name="connsiteX4" fmla="*/ 278605 w 579585"/>
                <a:gd name="connsiteY4" fmla="*/ 192346 h 333921"/>
                <a:gd name="connsiteX5" fmla="*/ 115581 w 579585"/>
                <a:gd name="connsiteY5" fmla="*/ 238879 h 333921"/>
                <a:gd name="connsiteX6" fmla="*/ 13649 w 579585"/>
                <a:gd name="connsiteY6" fmla="*/ 311346 h 333921"/>
                <a:gd name="connsiteX7" fmla="*/ 0 w 579585"/>
                <a:gd name="connsiteY7" fmla="*/ 333921 h 333921"/>
                <a:gd name="connsiteX8" fmla="*/ 0 w 579585"/>
                <a:gd name="connsiteY8" fmla="*/ 105625 h 333921"/>
                <a:gd name="connsiteX9" fmla="*/ 12398 w 579585"/>
                <a:gd name="connsiteY9" fmla="*/ 88239 h 333921"/>
                <a:gd name="connsiteX10" fmla="*/ 42151 w 579585"/>
                <a:gd name="connsiteY10" fmla="*/ 62817 h 333921"/>
                <a:gd name="connsiteX11" fmla="*/ 168780 w 579585"/>
                <a:gd name="connsiteY11" fmla="*/ 4930 h 33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585" h="333921">
                  <a:moveTo>
                    <a:pt x="186910" y="0"/>
                  </a:moveTo>
                  <a:lnTo>
                    <a:pt x="579585" y="0"/>
                  </a:lnTo>
                  <a:lnTo>
                    <a:pt x="567177" y="47805"/>
                  </a:lnTo>
                  <a:cubicBezTo>
                    <a:pt x="554881" y="70402"/>
                    <a:pt x="537120" y="90025"/>
                    <a:pt x="515006" y="104633"/>
                  </a:cubicBezTo>
                  <a:cubicBezTo>
                    <a:pt x="515006" y="104633"/>
                    <a:pt x="451248" y="154107"/>
                    <a:pt x="278605" y="192346"/>
                  </a:cubicBezTo>
                  <a:cubicBezTo>
                    <a:pt x="223301" y="204273"/>
                    <a:pt x="168844" y="219818"/>
                    <a:pt x="115581" y="238879"/>
                  </a:cubicBezTo>
                  <a:cubicBezTo>
                    <a:pt x="87243" y="251052"/>
                    <a:pt x="45811" y="267500"/>
                    <a:pt x="13649" y="311346"/>
                  </a:cubicBezTo>
                  <a:lnTo>
                    <a:pt x="0" y="333921"/>
                  </a:lnTo>
                  <a:lnTo>
                    <a:pt x="0" y="105625"/>
                  </a:lnTo>
                  <a:lnTo>
                    <a:pt x="12398" y="88239"/>
                  </a:lnTo>
                  <a:cubicBezTo>
                    <a:pt x="21137" y="78682"/>
                    <a:pt x="31100" y="70123"/>
                    <a:pt x="42151" y="62817"/>
                  </a:cubicBezTo>
                  <a:cubicBezTo>
                    <a:pt x="42151" y="62817"/>
                    <a:pt x="78014" y="34988"/>
                    <a:pt x="168780" y="4930"/>
                  </a:cubicBezTo>
                  <a:close/>
                </a:path>
              </a:pathLst>
            </a:custGeom>
            <a:solidFill>
              <a:schemeClr val="accent1"/>
            </a:solidFill>
            <a:ln w="50021" cap="flat">
              <a:noFill/>
              <a:prstDash val="solid"/>
              <a:miter/>
            </a:ln>
          </p:spPr>
          <p:txBody>
            <a:bodyPr wrap="square" rtlCol="0" anchor="ctr">
              <a:noAutofit/>
            </a:bodyPr>
            <a:lstStyle/>
            <a:p>
              <a:endParaRPr lang="ja-JP" altLang="en-US"/>
            </a:p>
          </p:txBody>
        </p:sp>
        <p:sp>
          <p:nvSpPr>
            <p:cNvPr id="16" name="二等辺三角形 15">
              <a:extLst>
                <a:ext uri="{FF2B5EF4-FFF2-40B4-BE49-F238E27FC236}">
                  <a16:creationId xmlns:a16="http://schemas.microsoft.com/office/drawing/2014/main" id="{90517255-DA5B-6E4C-5949-CE472B7F2158}"/>
                </a:ext>
              </a:extLst>
            </p:cNvPr>
            <p:cNvSpPr/>
            <p:nvPr userDrawn="1"/>
          </p:nvSpPr>
          <p:spPr>
            <a:xfrm rot="5400000">
              <a:off x="118724" y="-118721"/>
              <a:ext cx="244473" cy="481920"/>
            </a:xfrm>
            <a:prstGeom prst="triangle">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a:extLst>
              <a:ext uri="{FF2B5EF4-FFF2-40B4-BE49-F238E27FC236}">
                <a16:creationId xmlns:a16="http://schemas.microsoft.com/office/drawing/2014/main" id="{84B275D0-D13A-6E88-B566-36E8D792BDB2}"/>
              </a:ext>
            </a:extLst>
          </p:cNvPr>
          <p:cNvGrpSpPr/>
          <p:nvPr userDrawn="1"/>
        </p:nvGrpSpPr>
        <p:grpSpPr>
          <a:xfrm rot="10800000">
            <a:off x="8053137" y="5851023"/>
            <a:ext cx="1852863" cy="1010653"/>
            <a:chOff x="0" y="0"/>
            <a:chExt cx="579585" cy="333921"/>
          </a:xfrm>
        </p:grpSpPr>
        <p:sp>
          <p:nvSpPr>
            <p:cNvPr id="18" name="フリーフォーム: 図形 9">
              <a:extLst>
                <a:ext uri="{FF2B5EF4-FFF2-40B4-BE49-F238E27FC236}">
                  <a16:creationId xmlns:a16="http://schemas.microsoft.com/office/drawing/2014/main" id="{1A205E2B-19AD-A45C-1DAA-F9BFA8C65EB1}"/>
                </a:ext>
              </a:extLst>
            </p:cNvPr>
            <p:cNvSpPr/>
            <p:nvPr userDrawn="1"/>
          </p:nvSpPr>
          <p:spPr>
            <a:xfrm>
              <a:off x="0" y="0"/>
              <a:ext cx="579585" cy="333921"/>
            </a:xfrm>
            <a:custGeom>
              <a:avLst/>
              <a:gdLst>
                <a:gd name="connsiteX0" fmla="*/ 186910 w 579585"/>
                <a:gd name="connsiteY0" fmla="*/ 0 h 333921"/>
                <a:gd name="connsiteX1" fmla="*/ 579585 w 579585"/>
                <a:gd name="connsiteY1" fmla="*/ 0 h 333921"/>
                <a:gd name="connsiteX2" fmla="*/ 567177 w 579585"/>
                <a:gd name="connsiteY2" fmla="*/ 47805 h 333921"/>
                <a:gd name="connsiteX3" fmla="*/ 515006 w 579585"/>
                <a:gd name="connsiteY3" fmla="*/ 104633 h 333921"/>
                <a:gd name="connsiteX4" fmla="*/ 278605 w 579585"/>
                <a:gd name="connsiteY4" fmla="*/ 192346 h 333921"/>
                <a:gd name="connsiteX5" fmla="*/ 115581 w 579585"/>
                <a:gd name="connsiteY5" fmla="*/ 238879 h 333921"/>
                <a:gd name="connsiteX6" fmla="*/ 13649 w 579585"/>
                <a:gd name="connsiteY6" fmla="*/ 311346 h 333921"/>
                <a:gd name="connsiteX7" fmla="*/ 0 w 579585"/>
                <a:gd name="connsiteY7" fmla="*/ 333921 h 333921"/>
                <a:gd name="connsiteX8" fmla="*/ 0 w 579585"/>
                <a:gd name="connsiteY8" fmla="*/ 105625 h 333921"/>
                <a:gd name="connsiteX9" fmla="*/ 12398 w 579585"/>
                <a:gd name="connsiteY9" fmla="*/ 88239 h 333921"/>
                <a:gd name="connsiteX10" fmla="*/ 42151 w 579585"/>
                <a:gd name="connsiteY10" fmla="*/ 62817 h 333921"/>
                <a:gd name="connsiteX11" fmla="*/ 168780 w 579585"/>
                <a:gd name="connsiteY11" fmla="*/ 4930 h 33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585" h="333921">
                  <a:moveTo>
                    <a:pt x="186910" y="0"/>
                  </a:moveTo>
                  <a:lnTo>
                    <a:pt x="579585" y="0"/>
                  </a:lnTo>
                  <a:lnTo>
                    <a:pt x="567177" y="47805"/>
                  </a:lnTo>
                  <a:cubicBezTo>
                    <a:pt x="554881" y="70402"/>
                    <a:pt x="537120" y="90025"/>
                    <a:pt x="515006" y="104633"/>
                  </a:cubicBezTo>
                  <a:cubicBezTo>
                    <a:pt x="515006" y="104633"/>
                    <a:pt x="451248" y="154107"/>
                    <a:pt x="278605" y="192346"/>
                  </a:cubicBezTo>
                  <a:cubicBezTo>
                    <a:pt x="223301" y="204273"/>
                    <a:pt x="168844" y="219818"/>
                    <a:pt x="115581" y="238879"/>
                  </a:cubicBezTo>
                  <a:cubicBezTo>
                    <a:pt x="87243" y="251052"/>
                    <a:pt x="45811" y="267500"/>
                    <a:pt x="13649" y="311346"/>
                  </a:cubicBezTo>
                  <a:lnTo>
                    <a:pt x="0" y="333921"/>
                  </a:lnTo>
                  <a:lnTo>
                    <a:pt x="0" y="105625"/>
                  </a:lnTo>
                  <a:lnTo>
                    <a:pt x="12398" y="88239"/>
                  </a:lnTo>
                  <a:cubicBezTo>
                    <a:pt x="21137" y="78682"/>
                    <a:pt x="31100" y="70123"/>
                    <a:pt x="42151" y="62817"/>
                  </a:cubicBezTo>
                  <a:cubicBezTo>
                    <a:pt x="42151" y="62817"/>
                    <a:pt x="78014" y="34988"/>
                    <a:pt x="168780" y="4930"/>
                  </a:cubicBezTo>
                  <a:close/>
                </a:path>
              </a:pathLst>
            </a:custGeom>
            <a:solidFill>
              <a:schemeClr val="accent1"/>
            </a:solidFill>
            <a:ln w="50021" cap="flat">
              <a:noFill/>
              <a:prstDash val="solid"/>
              <a:miter/>
            </a:ln>
          </p:spPr>
          <p:txBody>
            <a:bodyPr wrap="square" rtlCol="0" anchor="ctr">
              <a:noAutofit/>
            </a:bodyPr>
            <a:lstStyle/>
            <a:p>
              <a:endParaRPr lang="ja-JP" altLang="en-US"/>
            </a:p>
          </p:txBody>
        </p:sp>
        <p:sp>
          <p:nvSpPr>
            <p:cNvPr id="19" name="二等辺三角形 18">
              <a:extLst>
                <a:ext uri="{FF2B5EF4-FFF2-40B4-BE49-F238E27FC236}">
                  <a16:creationId xmlns:a16="http://schemas.microsoft.com/office/drawing/2014/main" id="{90517255-DA5B-6E4C-5949-CE472B7F2158}"/>
                </a:ext>
              </a:extLst>
            </p:cNvPr>
            <p:cNvSpPr/>
            <p:nvPr userDrawn="1"/>
          </p:nvSpPr>
          <p:spPr>
            <a:xfrm rot="5400000">
              <a:off x="118724" y="-118721"/>
              <a:ext cx="244473" cy="481920"/>
            </a:xfrm>
            <a:prstGeom prst="triangle">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05949354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440">
          <p15:clr>
            <a:srgbClr val="FBAE40"/>
          </p15:clr>
        </p15:guide>
        <p15:guide id="2" orient="horz" pos="2880">
          <p15:clr>
            <a:srgbClr val="FBAE40"/>
          </p15:clr>
        </p15:guide>
        <p15:guide id="3" pos="4158">
          <p15:clr>
            <a:srgbClr val="FBAE40"/>
          </p15:clr>
        </p15:guide>
        <p15:guide id="4" pos="208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本文（食事）下線なし">
    <p:bg>
      <p:bgPr>
        <a:solidFill>
          <a:schemeClr val="accent3"/>
        </a:solidFill>
        <a:effectLst/>
      </p:bgPr>
    </p:bg>
    <p:spTree>
      <p:nvGrpSpPr>
        <p:cNvPr id="1" name=""/>
        <p:cNvGrpSpPr/>
        <p:nvPr/>
      </p:nvGrpSpPr>
      <p:grpSpPr>
        <a:xfrm>
          <a:off x="0" y="0"/>
          <a:ext cx="0" cy="0"/>
          <a:chOff x="0" y="0"/>
          <a:chExt cx="0" cy="0"/>
        </a:xfrm>
      </p:grpSpPr>
      <p:sp>
        <p:nvSpPr>
          <p:cNvPr id="8" name="フリーフォーム: 図形 7">
            <a:extLst>
              <a:ext uri="{FF2B5EF4-FFF2-40B4-BE49-F238E27FC236}">
                <a16:creationId xmlns:a16="http://schemas.microsoft.com/office/drawing/2014/main" id="{C07237BF-D317-9066-91C0-F077792605CD}"/>
              </a:ext>
            </a:extLst>
          </p:cNvPr>
          <p:cNvSpPr>
            <a:spLocks/>
          </p:cNvSpPr>
          <p:nvPr/>
        </p:nvSpPr>
        <p:spPr>
          <a:xfrm>
            <a:off x="-119270" y="1107999"/>
            <a:ext cx="10025270" cy="5750000"/>
          </a:xfrm>
          <a:custGeom>
            <a:avLst/>
            <a:gdLst>
              <a:gd name="connsiteX0" fmla="*/ 10025270 w 10025270"/>
              <a:gd name="connsiteY0" fmla="*/ 0 h 5750000"/>
              <a:gd name="connsiteX1" fmla="*/ 10025270 w 10025270"/>
              <a:gd name="connsiteY1" fmla="*/ 3932777 h 5750000"/>
              <a:gd name="connsiteX2" fmla="*/ 10025264 w 10025270"/>
              <a:gd name="connsiteY2" fmla="*/ 3932786 h 5750000"/>
              <a:gd name="connsiteX3" fmla="*/ 10025264 w 10025270"/>
              <a:gd name="connsiteY3" fmla="*/ 5749994 h 5750000"/>
              <a:gd name="connsiteX4" fmla="*/ 6552334 w 10025270"/>
              <a:gd name="connsiteY4" fmla="*/ 5749994 h 5750000"/>
              <a:gd name="connsiteX5" fmla="*/ 6552314 w 10025270"/>
              <a:gd name="connsiteY5" fmla="*/ 5750000 h 5750000"/>
              <a:gd name="connsiteX6" fmla="*/ 0 w 10025270"/>
              <a:gd name="connsiteY6" fmla="*/ 5750000 h 5750000"/>
              <a:gd name="connsiteX7" fmla="*/ 41751 w 10025270"/>
              <a:gd name="connsiteY7" fmla="*/ 5437829 h 5750000"/>
              <a:gd name="connsiteX8" fmla="*/ 1190840 w 10025270"/>
              <a:gd name="connsiteY8" fmla="*/ 3832695 h 5750000"/>
              <a:gd name="connsiteX9" fmla="*/ 5284307 w 10025270"/>
              <a:gd name="connsiteY9" fmla="*/ 2313418 h 5750000"/>
              <a:gd name="connsiteX10" fmla="*/ 8107198 w 10025270"/>
              <a:gd name="connsiteY10" fmla="*/ 1508129 h 5750000"/>
              <a:gd name="connsiteX11" fmla="*/ 9872087 w 10025270"/>
              <a:gd name="connsiteY11" fmla="*/ 253311 h 57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25270" h="5750000">
                <a:moveTo>
                  <a:pt x="10025270" y="0"/>
                </a:moveTo>
                <a:lnTo>
                  <a:pt x="10025270" y="3932777"/>
                </a:lnTo>
                <a:lnTo>
                  <a:pt x="10025264" y="3932786"/>
                </a:lnTo>
                <a:lnTo>
                  <a:pt x="10025264" y="5749994"/>
                </a:lnTo>
                <a:lnTo>
                  <a:pt x="6552334" y="5749994"/>
                </a:lnTo>
                <a:lnTo>
                  <a:pt x="6552314" y="5750000"/>
                </a:lnTo>
                <a:lnTo>
                  <a:pt x="0" y="5750000"/>
                </a:lnTo>
                <a:lnTo>
                  <a:pt x="41751" y="5437829"/>
                </a:lnTo>
                <a:cubicBezTo>
                  <a:pt x="212101" y="4787030"/>
                  <a:pt x="616814" y="4212227"/>
                  <a:pt x="1190840" y="3832695"/>
                </a:cubicBezTo>
                <a:cubicBezTo>
                  <a:pt x="1190840" y="3832695"/>
                  <a:pt x="2294854" y="2976006"/>
                  <a:pt x="5284307" y="2313418"/>
                </a:cubicBezTo>
                <a:cubicBezTo>
                  <a:pt x="6241946" y="2107156"/>
                  <a:pt x="7184886" y="1838178"/>
                  <a:pt x="8107198" y="1508129"/>
                </a:cubicBezTo>
                <a:cubicBezTo>
                  <a:pt x="8597599" y="1297336"/>
                  <a:pt x="9315092" y="1012521"/>
                  <a:pt x="9872087" y="253311"/>
                </a:cubicBezTo>
                <a:close/>
              </a:path>
            </a:pathLst>
          </a:custGeom>
          <a:gradFill>
            <a:gsLst>
              <a:gs pos="25000">
                <a:schemeClr val="accent3">
                  <a:lumMod val="90000"/>
                  <a:alpha val="80000"/>
                </a:schemeClr>
              </a:gs>
              <a:gs pos="100000">
                <a:schemeClr val="accent3">
                  <a:lumMod val="75000"/>
                  <a:alpha val="80000"/>
                </a:schemeClr>
              </a:gs>
            </a:gsLst>
            <a:lin ang="0" scaled="0"/>
          </a:gradFill>
          <a:ln w="50021" cap="flat">
            <a:noFill/>
            <a:prstDash val="solid"/>
            <a:miter/>
          </a:ln>
        </p:spPr>
        <p:txBody>
          <a:bodyPr wrap="square" rtlCol="0" anchor="ctr">
            <a:noAutofit/>
          </a:bodyPr>
          <a:lstStyle/>
          <a:p>
            <a:endParaRPr lang="ja-JP" altLang="en-US"/>
          </a:p>
        </p:txBody>
      </p:sp>
      <p:sp>
        <p:nvSpPr>
          <p:cNvPr id="3" name="日付プレースホルダー 2">
            <a:extLst>
              <a:ext uri="{FF2B5EF4-FFF2-40B4-BE49-F238E27FC236}">
                <a16:creationId xmlns:a16="http://schemas.microsoft.com/office/drawing/2014/main" id="{96562898-0837-7DA3-F7AA-309C34358855}"/>
              </a:ext>
            </a:extLst>
          </p:cNvPr>
          <p:cNvSpPr>
            <a:spLocks noGrp="1"/>
          </p:cNvSpPr>
          <p:nvPr userDrawn="1">
            <p:ph type="dt" sz="half" idx="10"/>
          </p:nvPr>
        </p:nvSpPr>
        <p:spPr/>
        <p:txBody>
          <a:bodyPr/>
          <a:lstStyle/>
          <a:p>
            <a:fld id="{F635B9AE-A35B-4508-8A68-5132A7655D53}" type="datetime1">
              <a:rPr kumimoji="1" lang="ja-JP" altLang="en-US" smtClean="0"/>
              <a:t>2025/6/2</a:t>
            </a:fld>
            <a:endParaRPr kumimoji="1" lang="ja-JP" altLang="en-US"/>
          </a:p>
        </p:txBody>
      </p:sp>
      <p:sp>
        <p:nvSpPr>
          <p:cNvPr id="4" name="フッター プレースホルダー 3">
            <a:extLst>
              <a:ext uri="{FF2B5EF4-FFF2-40B4-BE49-F238E27FC236}">
                <a16:creationId xmlns:a16="http://schemas.microsoft.com/office/drawing/2014/main" id="{AFC0BEC1-3B32-D072-51B7-F1A386917D10}"/>
              </a:ext>
            </a:extLst>
          </p:cNvPr>
          <p:cNvSpPr>
            <a:spLocks noGrp="1"/>
          </p:cNvSpPr>
          <p:nvPr userDrawn="1">
            <p:ph type="ftr" sz="quarter" idx="11"/>
          </p:nvPr>
        </p:nvSpPr>
        <p:spPr/>
        <p:txBody>
          <a:bodyPr/>
          <a:lstStyle/>
          <a:p>
            <a:r>
              <a:rPr kumimoji="1" lang="en-US" altLang="ja-JP"/>
              <a:t>© SHIDAX CORPORATION. All Right Reserved.</a:t>
            </a:r>
            <a:endParaRPr kumimoji="1" lang="ja-JP" altLang="en-US"/>
          </a:p>
        </p:txBody>
      </p:sp>
      <p:sp>
        <p:nvSpPr>
          <p:cNvPr id="7" name="タイトル 1">
            <a:extLst>
              <a:ext uri="{FF2B5EF4-FFF2-40B4-BE49-F238E27FC236}">
                <a16:creationId xmlns:a16="http://schemas.microsoft.com/office/drawing/2014/main" id="{BFCE5DED-7473-3778-DC61-5D937EDA7418}"/>
              </a:ext>
            </a:extLst>
          </p:cNvPr>
          <p:cNvSpPr>
            <a:spLocks noGrp="1"/>
          </p:cNvSpPr>
          <p:nvPr>
            <p:ph type="title" hasCustomPrompt="1"/>
          </p:nvPr>
        </p:nvSpPr>
        <p:spPr>
          <a:xfrm>
            <a:off x="174646" y="412843"/>
            <a:ext cx="4812536" cy="427361"/>
          </a:xfrm>
          <a:noFill/>
        </p:spPr>
        <p:txBody>
          <a:bodyPr wrap="none" rtlCol="0">
            <a:spAutoFit/>
          </a:bodyPr>
          <a:lstStyle>
            <a:lvl1pPr>
              <a:defRPr lang="ja-JP" altLang="en-US" sz="2400" b="1" spc="300">
                <a:latin typeface="+mj-ea"/>
              </a:defRPr>
            </a:lvl1pPr>
          </a:lstStyle>
          <a:p>
            <a:pPr lvl="0"/>
            <a:r>
              <a:rPr kumimoji="1" lang="ja-JP" altLang="en-US" dirty="0"/>
              <a:t>マスタータイトルの書式設定</a:t>
            </a:r>
          </a:p>
        </p:txBody>
      </p:sp>
      <p:cxnSp>
        <p:nvCxnSpPr>
          <p:cNvPr id="9" name="直線コネクタ 8">
            <a:extLst>
              <a:ext uri="{FF2B5EF4-FFF2-40B4-BE49-F238E27FC236}">
                <a16:creationId xmlns:a16="http://schemas.microsoft.com/office/drawing/2014/main" id="{28D30DB0-020D-F2CF-3058-94F0676CFCEB}"/>
              </a:ext>
            </a:extLst>
          </p:cNvPr>
          <p:cNvCxnSpPr>
            <a:cxnSpLocks/>
          </p:cNvCxnSpPr>
          <p:nvPr userDrawn="1"/>
        </p:nvCxnSpPr>
        <p:spPr>
          <a:xfrm flipV="1">
            <a:off x="241300" y="244475"/>
            <a:ext cx="9423400" cy="3175"/>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96EF575A-04F3-943A-D187-8229F4A94A65}"/>
              </a:ext>
            </a:extLst>
          </p:cNvPr>
          <p:cNvCxnSpPr>
            <a:cxnSpLocks/>
          </p:cNvCxnSpPr>
          <p:nvPr userDrawn="1"/>
        </p:nvCxnSpPr>
        <p:spPr>
          <a:xfrm>
            <a:off x="241300" y="935038"/>
            <a:ext cx="9423400"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フリーフォーム: 図形 13">
            <a:extLst>
              <a:ext uri="{FF2B5EF4-FFF2-40B4-BE49-F238E27FC236}">
                <a16:creationId xmlns:a16="http://schemas.microsoft.com/office/drawing/2014/main" id="{DAC3624F-ADFC-E909-0416-AB4E67E01391}"/>
              </a:ext>
            </a:extLst>
          </p:cNvPr>
          <p:cNvSpPr/>
          <p:nvPr userDrawn="1"/>
        </p:nvSpPr>
        <p:spPr>
          <a:xfrm>
            <a:off x="9016586" y="6374510"/>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solidFill>
            <a:schemeClr val="accent1"/>
          </a:solidFill>
          <a:ln w="50021" cap="flat">
            <a:noFill/>
            <a:prstDash val="solid"/>
            <a:miter/>
          </a:ln>
        </p:spPr>
        <p:txBody>
          <a:bodyPr wrap="square" rtlCol="0" anchor="ctr">
            <a:noAutofit/>
          </a:bodyPr>
          <a:lstStyle/>
          <a:p>
            <a:endParaRPr lang="ja-JP" altLang="en-US"/>
          </a:p>
        </p:txBody>
      </p:sp>
      <p:sp>
        <p:nvSpPr>
          <p:cNvPr id="12" name="二等辺三角形 11">
            <a:extLst>
              <a:ext uri="{FF2B5EF4-FFF2-40B4-BE49-F238E27FC236}">
                <a16:creationId xmlns:a16="http://schemas.microsoft.com/office/drawing/2014/main" id="{C88B6880-40F5-87BE-A379-EED42AA48211}"/>
              </a:ext>
            </a:extLst>
          </p:cNvPr>
          <p:cNvSpPr/>
          <p:nvPr userDrawn="1"/>
        </p:nvSpPr>
        <p:spPr>
          <a:xfrm rot="16200000">
            <a:off x="9603569" y="6555569"/>
            <a:ext cx="244473" cy="360388"/>
          </a:xfrm>
          <a:prstGeom prst="triangle">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4">
            <a:extLst>
              <a:ext uri="{FF2B5EF4-FFF2-40B4-BE49-F238E27FC236}">
                <a16:creationId xmlns:a16="http://schemas.microsoft.com/office/drawing/2014/main" id="{2B1A9EB0-5598-FDC2-A048-B337BE88465B}"/>
              </a:ext>
            </a:extLst>
          </p:cNvPr>
          <p:cNvSpPr>
            <a:spLocks noGrp="1"/>
          </p:cNvSpPr>
          <p:nvPr userDrawn="1">
            <p:ph type="sldNum" sz="quarter" idx="12"/>
          </p:nvPr>
        </p:nvSpPr>
        <p:spPr>
          <a:xfrm>
            <a:off x="7544584" y="6492875"/>
            <a:ext cx="2228850" cy="365125"/>
          </a:xfrm>
        </p:spPr>
        <p:txBody>
          <a:bodyPr/>
          <a:lstStyle>
            <a:lvl1pPr>
              <a:defRPr sz="1100" b="1">
                <a:solidFill>
                  <a:schemeClr val="bg1"/>
                </a:solidFill>
                <a:latin typeface="+mn-lt"/>
              </a:defRPr>
            </a:lvl1pPr>
          </a:lstStyle>
          <a:p>
            <a:fld id="{3DB74C4F-4DC2-4C31-8D08-159129179147}" type="slidenum">
              <a:rPr kumimoji="1" lang="ja-JP" altLang="en-US" smtClean="0"/>
              <a:pPr/>
              <a:t>‹#›</a:t>
            </a:fld>
            <a:endParaRPr kumimoji="1" lang="ja-JP" altLang="en-US" dirty="0"/>
          </a:p>
        </p:txBody>
      </p:sp>
    </p:spTree>
    <p:extLst>
      <p:ext uri="{BB962C8B-B14F-4D97-AF65-F5344CB8AC3E}">
        <p14:creationId xmlns:p14="http://schemas.microsoft.com/office/powerpoint/2010/main" val="3196042556"/>
      </p:ext>
    </p:extLst>
  </p:cSld>
  <p:clrMapOvr>
    <a:masterClrMapping/>
  </p:clrMapOvr>
  <p:extLst mod="1">
    <p:ext uri="{DCECCB84-F9BA-43D5-87BE-67443E8EF086}">
      <p15:sldGuideLst xmlns:p15="http://schemas.microsoft.com/office/powerpoint/2012/main">
        <p15:guide id="1" orient="horz" pos="1440">
          <p15:clr>
            <a:srgbClr val="FBAE40"/>
          </p15:clr>
        </p15:guide>
        <p15:guide id="2" orient="horz" pos="2880">
          <p15:clr>
            <a:srgbClr val="FBAE40"/>
          </p15:clr>
        </p15:guide>
        <p15:guide id="3" pos="4158">
          <p15:clr>
            <a:srgbClr val="FBAE40"/>
          </p15:clr>
        </p15:guide>
        <p15:guide id="4" pos="208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本文（食事）下線なし">
    <p:bg>
      <p:bgPr>
        <a:solidFill>
          <a:schemeClr val="accent3"/>
        </a:solidFill>
        <a:effectLst/>
      </p:bgPr>
    </p:bg>
    <p:spTree>
      <p:nvGrpSpPr>
        <p:cNvPr id="1" name=""/>
        <p:cNvGrpSpPr/>
        <p:nvPr/>
      </p:nvGrpSpPr>
      <p:grpSpPr>
        <a:xfrm>
          <a:off x="0" y="0"/>
          <a:ext cx="0" cy="0"/>
          <a:chOff x="0" y="0"/>
          <a:chExt cx="0" cy="0"/>
        </a:xfrm>
      </p:grpSpPr>
      <p:sp>
        <p:nvSpPr>
          <p:cNvPr id="8" name="フリーフォーム: 図形 7">
            <a:extLst>
              <a:ext uri="{FF2B5EF4-FFF2-40B4-BE49-F238E27FC236}">
                <a16:creationId xmlns:a16="http://schemas.microsoft.com/office/drawing/2014/main" id="{C07237BF-D317-9066-91C0-F077792605CD}"/>
              </a:ext>
            </a:extLst>
          </p:cNvPr>
          <p:cNvSpPr>
            <a:spLocks/>
          </p:cNvSpPr>
          <p:nvPr/>
        </p:nvSpPr>
        <p:spPr>
          <a:xfrm>
            <a:off x="-119270" y="1107999"/>
            <a:ext cx="10025270" cy="5750000"/>
          </a:xfrm>
          <a:custGeom>
            <a:avLst/>
            <a:gdLst>
              <a:gd name="connsiteX0" fmla="*/ 10025270 w 10025270"/>
              <a:gd name="connsiteY0" fmla="*/ 0 h 5750000"/>
              <a:gd name="connsiteX1" fmla="*/ 10025270 w 10025270"/>
              <a:gd name="connsiteY1" fmla="*/ 3932777 h 5750000"/>
              <a:gd name="connsiteX2" fmla="*/ 10025264 w 10025270"/>
              <a:gd name="connsiteY2" fmla="*/ 3932786 h 5750000"/>
              <a:gd name="connsiteX3" fmla="*/ 10025264 w 10025270"/>
              <a:gd name="connsiteY3" fmla="*/ 5749994 h 5750000"/>
              <a:gd name="connsiteX4" fmla="*/ 6552334 w 10025270"/>
              <a:gd name="connsiteY4" fmla="*/ 5749994 h 5750000"/>
              <a:gd name="connsiteX5" fmla="*/ 6552314 w 10025270"/>
              <a:gd name="connsiteY5" fmla="*/ 5750000 h 5750000"/>
              <a:gd name="connsiteX6" fmla="*/ 0 w 10025270"/>
              <a:gd name="connsiteY6" fmla="*/ 5750000 h 5750000"/>
              <a:gd name="connsiteX7" fmla="*/ 41751 w 10025270"/>
              <a:gd name="connsiteY7" fmla="*/ 5437829 h 5750000"/>
              <a:gd name="connsiteX8" fmla="*/ 1190840 w 10025270"/>
              <a:gd name="connsiteY8" fmla="*/ 3832695 h 5750000"/>
              <a:gd name="connsiteX9" fmla="*/ 5284307 w 10025270"/>
              <a:gd name="connsiteY9" fmla="*/ 2313418 h 5750000"/>
              <a:gd name="connsiteX10" fmla="*/ 8107198 w 10025270"/>
              <a:gd name="connsiteY10" fmla="*/ 1508129 h 5750000"/>
              <a:gd name="connsiteX11" fmla="*/ 9872087 w 10025270"/>
              <a:gd name="connsiteY11" fmla="*/ 253311 h 57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25270" h="5750000">
                <a:moveTo>
                  <a:pt x="10025270" y="0"/>
                </a:moveTo>
                <a:lnTo>
                  <a:pt x="10025270" y="3932777"/>
                </a:lnTo>
                <a:lnTo>
                  <a:pt x="10025264" y="3932786"/>
                </a:lnTo>
                <a:lnTo>
                  <a:pt x="10025264" y="5749994"/>
                </a:lnTo>
                <a:lnTo>
                  <a:pt x="6552334" y="5749994"/>
                </a:lnTo>
                <a:lnTo>
                  <a:pt x="6552314" y="5750000"/>
                </a:lnTo>
                <a:lnTo>
                  <a:pt x="0" y="5750000"/>
                </a:lnTo>
                <a:lnTo>
                  <a:pt x="41751" y="5437829"/>
                </a:lnTo>
                <a:cubicBezTo>
                  <a:pt x="212101" y="4787030"/>
                  <a:pt x="616814" y="4212227"/>
                  <a:pt x="1190840" y="3832695"/>
                </a:cubicBezTo>
                <a:cubicBezTo>
                  <a:pt x="1190840" y="3832695"/>
                  <a:pt x="2294854" y="2976006"/>
                  <a:pt x="5284307" y="2313418"/>
                </a:cubicBezTo>
                <a:cubicBezTo>
                  <a:pt x="6241946" y="2107156"/>
                  <a:pt x="7184886" y="1838178"/>
                  <a:pt x="8107198" y="1508129"/>
                </a:cubicBezTo>
                <a:cubicBezTo>
                  <a:pt x="8597599" y="1297336"/>
                  <a:pt x="9315092" y="1012521"/>
                  <a:pt x="9872087" y="253311"/>
                </a:cubicBezTo>
                <a:close/>
              </a:path>
            </a:pathLst>
          </a:custGeom>
          <a:blipFill>
            <a:blip r:embed="rId2"/>
            <a:stretch>
              <a:fillRect/>
            </a:stretch>
          </a:blipFill>
          <a:ln w="50021" cap="flat">
            <a:noFill/>
            <a:prstDash val="solid"/>
            <a:miter/>
          </a:ln>
        </p:spPr>
        <p:txBody>
          <a:bodyPr wrap="square" rtlCol="0" anchor="ctr">
            <a:noAutofit/>
          </a:bodyPr>
          <a:lstStyle/>
          <a:p>
            <a:endParaRPr lang="ja-JP" altLang="en-US"/>
          </a:p>
        </p:txBody>
      </p:sp>
      <p:sp>
        <p:nvSpPr>
          <p:cNvPr id="3" name="日付プレースホルダー 2">
            <a:extLst>
              <a:ext uri="{FF2B5EF4-FFF2-40B4-BE49-F238E27FC236}">
                <a16:creationId xmlns:a16="http://schemas.microsoft.com/office/drawing/2014/main" id="{96562898-0837-7DA3-F7AA-309C34358855}"/>
              </a:ext>
            </a:extLst>
          </p:cNvPr>
          <p:cNvSpPr>
            <a:spLocks noGrp="1"/>
          </p:cNvSpPr>
          <p:nvPr userDrawn="1">
            <p:ph type="dt" sz="half" idx="10"/>
          </p:nvPr>
        </p:nvSpPr>
        <p:spPr/>
        <p:txBody>
          <a:bodyPr/>
          <a:lstStyle/>
          <a:p>
            <a:fld id="{F635B9AE-A35B-4508-8A68-5132A7655D53}" type="datetime1">
              <a:rPr kumimoji="1" lang="ja-JP" altLang="en-US" smtClean="0"/>
              <a:t>2025/6/2</a:t>
            </a:fld>
            <a:endParaRPr kumimoji="1" lang="ja-JP" altLang="en-US"/>
          </a:p>
        </p:txBody>
      </p:sp>
      <p:sp>
        <p:nvSpPr>
          <p:cNvPr id="4" name="フッター プレースホルダー 3">
            <a:extLst>
              <a:ext uri="{FF2B5EF4-FFF2-40B4-BE49-F238E27FC236}">
                <a16:creationId xmlns:a16="http://schemas.microsoft.com/office/drawing/2014/main" id="{AFC0BEC1-3B32-D072-51B7-F1A386917D10}"/>
              </a:ext>
            </a:extLst>
          </p:cNvPr>
          <p:cNvSpPr>
            <a:spLocks noGrp="1"/>
          </p:cNvSpPr>
          <p:nvPr userDrawn="1">
            <p:ph type="ftr" sz="quarter" idx="11"/>
          </p:nvPr>
        </p:nvSpPr>
        <p:spPr/>
        <p:txBody>
          <a:bodyPr/>
          <a:lstStyle/>
          <a:p>
            <a:r>
              <a:rPr kumimoji="1" lang="en-US" altLang="ja-JP"/>
              <a:t>© SHIDAX CORPORATION. All Right Reserved.</a:t>
            </a:r>
            <a:endParaRPr kumimoji="1" lang="ja-JP" altLang="en-US"/>
          </a:p>
        </p:txBody>
      </p:sp>
      <p:sp>
        <p:nvSpPr>
          <p:cNvPr id="7" name="タイトル 1">
            <a:extLst>
              <a:ext uri="{FF2B5EF4-FFF2-40B4-BE49-F238E27FC236}">
                <a16:creationId xmlns:a16="http://schemas.microsoft.com/office/drawing/2014/main" id="{BFCE5DED-7473-3778-DC61-5D937EDA7418}"/>
              </a:ext>
            </a:extLst>
          </p:cNvPr>
          <p:cNvSpPr>
            <a:spLocks noGrp="1"/>
          </p:cNvSpPr>
          <p:nvPr>
            <p:ph type="title" hasCustomPrompt="1"/>
          </p:nvPr>
        </p:nvSpPr>
        <p:spPr>
          <a:xfrm>
            <a:off x="174646" y="412843"/>
            <a:ext cx="4812536" cy="427361"/>
          </a:xfrm>
          <a:noFill/>
        </p:spPr>
        <p:txBody>
          <a:bodyPr wrap="none" rtlCol="0">
            <a:spAutoFit/>
          </a:bodyPr>
          <a:lstStyle>
            <a:lvl1pPr>
              <a:defRPr lang="ja-JP" altLang="en-US" sz="2400" b="1" spc="300">
                <a:latin typeface="+mj-ea"/>
              </a:defRPr>
            </a:lvl1pPr>
          </a:lstStyle>
          <a:p>
            <a:pPr lvl="0"/>
            <a:r>
              <a:rPr kumimoji="1" lang="ja-JP" altLang="en-US" dirty="0"/>
              <a:t>マスタータイトルの書式設定</a:t>
            </a:r>
          </a:p>
        </p:txBody>
      </p:sp>
      <p:cxnSp>
        <p:nvCxnSpPr>
          <p:cNvPr id="9" name="直線コネクタ 8">
            <a:extLst>
              <a:ext uri="{FF2B5EF4-FFF2-40B4-BE49-F238E27FC236}">
                <a16:creationId xmlns:a16="http://schemas.microsoft.com/office/drawing/2014/main" id="{28D30DB0-020D-F2CF-3058-94F0676CFCEB}"/>
              </a:ext>
            </a:extLst>
          </p:cNvPr>
          <p:cNvCxnSpPr>
            <a:cxnSpLocks/>
          </p:cNvCxnSpPr>
          <p:nvPr userDrawn="1"/>
        </p:nvCxnSpPr>
        <p:spPr>
          <a:xfrm flipV="1">
            <a:off x="241300" y="244475"/>
            <a:ext cx="9423400" cy="3175"/>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96EF575A-04F3-943A-D187-8229F4A94A65}"/>
              </a:ext>
            </a:extLst>
          </p:cNvPr>
          <p:cNvCxnSpPr>
            <a:cxnSpLocks/>
          </p:cNvCxnSpPr>
          <p:nvPr userDrawn="1"/>
        </p:nvCxnSpPr>
        <p:spPr>
          <a:xfrm>
            <a:off x="241300" y="935038"/>
            <a:ext cx="9423400"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フリーフォーム: 図形 13">
            <a:extLst>
              <a:ext uri="{FF2B5EF4-FFF2-40B4-BE49-F238E27FC236}">
                <a16:creationId xmlns:a16="http://schemas.microsoft.com/office/drawing/2014/main" id="{DAC3624F-ADFC-E909-0416-AB4E67E01391}"/>
              </a:ext>
            </a:extLst>
          </p:cNvPr>
          <p:cNvSpPr/>
          <p:nvPr userDrawn="1"/>
        </p:nvSpPr>
        <p:spPr>
          <a:xfrm>
            <a:off x="9016586" y="6347876"/>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solidFill>
            <a:schemeClr val="accent1"/>
          </a:solidFill>
          <a:ln w="50021" cap="flat">
            <a:noFill/>
            <a:prstDash val="solid"/>
            <a:miter/>
          </a:ln>
        </p:spPr>
        <p:txBody>
          <a:bodyPr wrap="square" rtlCol="0" anchor="ctr">
            <a:noAutofit/>
          </a:bodyPr>
          <a:lstStyle/>
          <a:p>
            <a:endParaRPr lang="ja-JP" altLang="en-US"/>
          </a:p>
        </p:txBody>
      </p:sp>
      <p:sp>
        <p:nvSpPr>
          <p:cNvPr id="12" name="二等辺三角形 11">
            <a:extLst>
              <a:ext uri="{FF2B5EF4-FFF2-40B4-BE49-F238E27FC236}">
                <a16:creationId xmlns:a16="http://schemas.microsoft.com/office/drawing/2014/main" id="{C88B6880-40F5-87BE-A379-EED42AA48211}"/>
              </a:ext>
            </a:extLst>
          </p:cNvPr>
          <p:cNvSpPr/>
          <p:nvPr userDrawn="1"/>
        </p:nvSpPr>
        <p:spPr>
          <a:xfrm rot="16200000">
            <a:off x="9603569" y="6555569"/>
            <a:ext cx="244473" cy="360388"/>
          </a:xfrm>
          <a:prstGeom prst="triangle">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4">
            <a:extLst>
              <a:ext uri="{FF2B5EF4-FFF2-40B4-BE49-F238E27FC236}">
                <a16:creationId xmlns:a16="http://schemas.microsoft.com/office/drawing/2014/main" id="{2B1A9EB0-5598-FDC2-A048-B337BE88465B}"/>
              </a:ext>
            </a:extLst>
          </p:cNvPr>
          <p:cNvSpPr>
            <a:spLocks noGrp="1"/>
          </p:cNvSpPr>
          <p:nvPr userDrawn="1">
            <p:ph type="sldNum" sz="quarter" idx="12"/>
          </p:nvPr>
        </p:nvSpPr>
        <p:spPr>
          <a:xfrm>
            <a:off x="7544584" y="6492875"/>
            <a:ext cx="2228850" cy="365125"/>
          </a:xfrm>
        </p:spPr>
        <p:txBody>
          <a:bodyPr/>
          <a:lstStyle>
            <a:lvl1pPr>
              <a:defRPr sz="1100" b="1">
                <a:solidFill>
                  <a:schemeClr val="bg1"/>
                </a:solidFill>
                <a:latin typeface="+mn-lt"/>
              </a:defRPr>
            </a:lvl1pPr>
          </a:lstStyle>
          <a:p>
            <a:fld id="{3DB74C4F-4DC2-4C31-8D08-159129179147}" type="slidenum">
              <a:rPr kumimoji="1" lang="ja-JP" altLang="en-US" smtClean="0"/>
              <a:pPr/>
              <a:t>‹#›</a:t>
            </a:fld>
            <a:endParaRPr kumimoji="1" lang="ja-JP" altLang="en-US" dirty="0"/>
          </a:p>
        </p:txBody>
      </p:sp>
      <p:sp>
        <p:nvSpPr>
          <p:cNvPr id="11" name="フリーフォーム: 図形 7">
            <a:extLst>
              <a:ext uri="{FF2B5EF4-FFF2-40B4-BE49-F238E27FC236}">
                <a16:creationId xmlns:a16="http://schemas.microsoft.com/office/drawing/2014/main" id="{C07237BF-D317-9066-91C0-F077792605CD}"/>
              </a:ext>
            </a:extLst>
          </p:cNvPr>
          <p:cNvSpPr>
            <a:spLocks/>
          </p:cNvSpPr>
          <p:nvPr userDrawn="1"/>
        </p:nvSpPr>
        <p:spPr>
          <a:xfrm>
            <a:off x="-126890" y="1108000"/>
            <a:ext cx="10025270" cy="5750000"/>
          </a:xfrm>
          <a:custGeom>
            <a:avLst/>
            <a:gdLst>
              <a:gd name="connsiteX0" fmla="*/ 10025270 w 10025270"/>
              <a:gd name="connsiteY0" fmla="*/ 0 h 5750000"/>
              <a:gd name="connsiteX1" fmla="*/ 10025270 w 10025270"/>
              <a:gd name="connsiteY1" fmla="*/ 3932777 h 5750000"/>
              <a:gd name="connsiteX2" fmla="*/ 10025264 w 10025270"/>
              <a:gd name="connsiteY2" fmla="*/ 3932786 h 5750000"/>
              <a:gd name="connsiteX3" fmla="*/ 10025264 w 10025270"/>
              <a:gd name="connsiteY3" fmla="*/ 5749994 h 5750000"/>
              <a:gd name="connsiteX4" fmla="*/ 6552334 w 10025270"/>
              <a:gd name="connsiteY4" fmla="*/ 5749994 h 5750000"/>
              <a:gd name="connsiteX5" fmla="*/ 6552314 w 10025270"/>
              <a:gd name="connsiteY5" fmla="*/ 5750000 h 5750000"/>
              <a:gd name="connsiteX6" fmla="*/ 0 w 10025270"/>
              <a:gd name="connsiteY6" fmla="*/ 5750000 h 5750000"/>
              <a:gd name="connsiteX7" fmla="*/ 41751 w 10025270"/>
              <a:gd name="connsiteY7" fmla="*/ 5437829 h 5750000"/>
              <a:gd name="connsiteX8" fmla="*/ 1190840 w 10025270"/>
              <a:gd name="connsiteY8" fmla="*/ 3832695 h 5750000"/>
              <a:gd name="connsiteX9" fmla="*/ 5284307 w 10025270"/>
              <a:gd name="connsiteY9" fmla="*/ 2313418 h 5750000"/>
              <a:gd name="connsiteX10" fmla="*/ 8107198 w 10025270"/>
              <a:gd name="connsiteY10" fmla="*/ 1508129 h 5750000"/>
              <a:gd name="connsiteX11" fmla="*/ 9872087 w 10025270"/>
              <a:gd name="connsiteY11" fmla="*/ 253311 h 57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25270" h="5750000">
                <a:moveTo>
                  <a:pt x="10025270" y="0"/>
                </a:moveTo>
                <a:lnTo>
                  <a:pt x="10025270" y="3932777"/>
                </a:lnTo>
                <a:lnTo>
                  <a:pt x="10025264" y="3932786"/>
                </a:lnTo>
                <a:lnTo>
                  <a:pt x="10025264" y="5749994"/>
                </a:lnTo>
                <a:lnTo>
                  <a:pt x="6552334" y="5749994"/>
                </a:lnTo>
                <a:lnTo>
                  <a:pt x="6552314" y="5750000"/>
                </a:lnTo>
                <a:lnTo>
                  <a:pt x="0" y="5750000"/>
                </a:lnTo>
                <a:lnTo>
                  <a:pt x="41751" y="5437829"/>
                </a:lnTo>
                <a:cubicBezTo>
                  <a:pt x="212101" y="4787030"/>
                  <a:pt x="616814" y="4212227"/>
                  <a:pt x="1190840" y="3832695"/>
                </a:cubicBezTo>
                <a:cubicBezTo>
                  <a:pt x="1190840" y="3832695"/>
                  <a:pt x="2294854" y="2976006"/>
                  <a:pt x="5284307" y="2313418"/>
                </a:cubicBezTo>
                <a:cubicBezTo>
                  <a:pt x="6241946" y="2107156"/>
                  <a:pt x="7184886" y="1838178"/>
                  <a:pt x="8107198" y="1508129"/>
                </a:cubicBezTo>
                <a:cubicBezTo>
                  <a:pt x="8597599" y="1297336"/>
                  <a:pt x="9315092" y="1012521"/>
                  <a:pt x="9872087" y="253311"/>
                </a:cubicBezTo>
                <a:close/>
              </a:path>
            </a:pathLst>
          </a:custGeom>
          <a:solidFill>
            <a:schemeClr val="bg1">
              <a:alpha val="63000"/>
            </a:schemeClr>
          </a:solidFill>
          <a:ln w="50021" cap="flat">
            <a:noFill/>
            <a:prstDash val="solid"/>
            <a:miter/>
          </a:ln>
        </p:spPr>
        <p:txBody>
          <a:bodyPr wrap="square" rtlCol="0" anchor="ctr">
            <a:noAutofit/>
          </a:bodyPr>
          <a:lstStyle/>
          <a:p>
            <a:endParaRPr lang="ja-JP" altLang="en-US"/>
          </a:p>
        </p:txBody>
      </p:sp>
    </p:spTree>
    <p:extLst>
      <p:ext uri="{BB962C8B-B14F-4D97-AF65-F5344CB8AC3E}">
        <p14:creationId xmlns:p14="http://schemas.microsoft.com/office/powerpoint/2010/main" val="3378392008"/>
      </p:ext>
    </p:extLst>
  </p:cSld>
  <p:clrMapOvr>
    <a:masterClrMapping/>
  </p:clrMapOvr>
  <p:extLst mod="1">
    <p:ext uri="{DCECCB84-F9BA-43D5-87BE-67443E8EF086}">
      <p15:sldGuideLst xmlns:p15="http://schemas.microsoft.com/office/powerpoint/2012/main">
        <p15:guide id="1" orient="horz" pos="1440">
          <p15:clr>
            <a:srgbClr val="FBAE40"/>
          </p15:clr>
        </p15:guide>
        <p15:guide id="2" orient="horz" pos="2880">
          <p15:clr>
            <a:srgbClr val="FBAE40"/>
          </p15:clr>
        </p15:guide>
        <p15:guide id="3" pos="4158">
          <p15:clr>
            <a:srgbClr val="FBAE40"/>
          </p15:clr>
        </p15:guide>
        <p15:guide id="4" pos="208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本文（食事）下線なし">
    <p:bg>
      <p:bgPr>
        <a:solidFill>
          <a:schemeClr val="accent3"/>
        </a:solidFill>
        <a:effectLst/>
      </p:bgPr>
    </p:bg>
    <p:spTree>
      <p:nvGrpSpPr>
        <p:cNvPr id="1" name=""/>
        <p:cNvGrpSpPr/>
        <p:nvPr/>
      </p:nvGrpSpPr>
      <p:grpSpPr>
        <a:xfrm>
          <a:off x="0" y="0"/>
          <a:ext cx="0" cy="0"/>
          <a:chOff x="0" y="0"/>
          <a:chExt cx="0" cy="0"/>
        </a:xfrm>
      </p:grpSpPr>
      <p:sp>
        <p:nvSpPr>
          <p:cNvPr id="8" name="フリーフォーム: 図形 7">
            <a:extLst>
              <a:ext uri="{FF2B5EF4-FFF2-40B4-BE49-F238E27FC236}">
                <a16:creationId xmlns:a16="http://schemas.microsoft.com/office/drawing/2014/main" id="{C07237BF-D317-9066-91C0-F077792605CD}"/>
              </a:ext>
            </a:extLst>
          </p:cNvPr>
          <p:cNvSpPr>
            <a:spLocks/>
          </p:cNvSpPr>
          <p:nvPr/>
        </p:nvSpPr>
        <p:spPr>
          <a:xfrm>
            <a:off x="-119270" y="1107999"/>
            <a:ext cx="10025270" cy="5750000"/>
          </a:xfrm>
          <a:custGeom>
            <a:avLst/>
            <a:gdLst>
              <a:gd name="connsiteX0" fmla="*/ 10025270 w 10025270"/>
              <a:gd name="connsiteY0" fmla="*/ 0 h 5750000"/>
              <a:gd name="connsiteX1" fmla="*/ 10025270 w 10025270"/>
              <a:gd name="connsiteY1" fmla="*/ 3932777 h 5750000"/>
              <a:gd name="connsiteX2" fmla="*/ 10025264 w 10025270"/>
              <a:gd name="connsiteY2" fmla="*/ 3932786 h 5750000"/>
              <a:gd name="connsiteX3" fmla="*/ 10025264 w 10025270"/>
              <a:gd name="connsiteY3" fmla="*/ 5749994 h 5750000"/>
              <a:gd name="connsiteX4" fmla="*/ 6552334 w 10025270"/>
              <a:gd name="connsiteY4" fmla="*/ 5749994 h 5750000"/>
              <a:gd name="connsiteX5" fmla="*/ 6552314 w 10025270"/>
              <a:gd name="connsiteY5" fmla="*/ 5750000 h 5750000"/>
              <a:gd name="connsiteX6" fmla="*/ 0 w 10025270"/>
              <a:gd name="connsiteY6" fmla="*/ 5750000 h 5750000"/>
              <a:gd name="connsiteX7" fmla="*/ 41751 w 10025270"/>
              <a:gd name="connsiteY7" fmla="*/ 5437829 h 5750000"/>
              <a:gd name="connsiteX8" fmla="*/ 1190840 w 10025270"/>
              <a:gd name="connsiteY8" fmla="*/ 3832695 h 5750000"/>
              <a:gd name="connsiteX9" fmla="*/ 5284307 w 10025270"/>
              <a:gd name="connsiteY9" fmla="*/ 2313418 h 5750000"/>
              <a:gd name="connsiteX10" fmla="*/ 8107198 w 10025270"/>
              <a:gd name="connsiteY10" fmla="*/ 1508129 h 5750000"/>
              <a:gd name="connsiteX11" fmla="*/ 9872087 w 10025270"/>
              <a:gd name="connsiteY11" fmla="*/ 253311 h 57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25270" h="5750000">
                <a:moveTo>
                  <a:pt x="10025270" y="0"/>
                </a:moveTo>
                <a:lnTo>
                  <a:pt x="10025270" y="3932777"/>
                </a:lnTo>
                <a:lnTo>
                  <a:pt x="10025264" y="3932786"/>
                </a:lnTo>
                <a:lnTo>
                  <a:pt x="10025264" y="5749994"/>
                </a:lnTo>
                <a:lnTo>
                  <a:pt x="6552334" y="5749994"/>
                </a:lnTo>
                <a:lnTo>
                  <a:pt x="6552314" y="5750000"/>
                </a:lnTo>
                <a:lnTo>
                  <a:pt x="0" y="5750000"/>
                </a:lnTo>
                <a:lnTo>
                  <a:pt x="41751" y="5437829"/>
                </a:lnTo>
                <a:cubicBezTo>
                  <a:pt x="212101" y="4787030"/>
                  <a:pt x="616814" y="4212227"/>
                  <a:pt x="1190840" y="3832695"/>
                </a:cubicBezTo>
                <a:cubicBezTo>
                  <a:pt x="1190840" y="3832695"/>
                  <a:pt x="2294854" y="2976006"/>
                  <a:pt x="5284307" y="2313418"/>
                </a:cubicBezTo>
                <a:cubicBezTo>
                  <a:pt x="6241946" y="2107156"/>
                  <a:pt x="7184886" y="1838178"/>
                  <a:pt x="8107198" y="1508129"/>
                </a:cubicBezTo>
                <a:cubicBezTo>
                  <a:pt x="8597599" y="1297336"/>
                  <a:pt x="9315092" y="1012521"/>
                  <a:pt x="9872087" y="253311"/>
                </a:cubicBezTo>
                <a:close/>
              </a:path>
            </a:pathLst>
          </a:custGeom>
          <a:solidFill>
            <a:schemeClr val="accent5"/>
          </a:solidFill>
          <a:ln w="50021" cap="flat">
            <a:noFill/>
            <a:prstDash val="solid"/>
            <a:miter/>
          </a:ln>
        </p:spPr>
        <p:txBody>
          <a:bodyPr wrap="square" rtlCol="0" anchor="ctr">
            <a:noAutofit/>
          </a:bodyPr>
          <a:lstStyle/>
          <a:p>
            <a:endParaRPr lang="ja-JP" altLang="en-US"/>
          </a:p>
        </p:txBody>
      </p:sp>
      <p:sp>
        <p:nvSpPr>
          <p:cNvPr id="3" name="日付プレースホルダー 2">
            <a:extLst>
              <a:ext uri="{FF2B5EF4-FFF2-40B4-BE49-F238E27FC236}">
                <a16:creationId xmlns:a16="http://schemas.microsoft.com/office/drawing/2014/main" id="{96562898-0837-7DA3-F7AA-309C34358855}"/>
              </a:ext>
            </a:extLst>
          </p:cNvPr>
          <p:cNvSpPr>
            <a:spLocks noGrp="1"/>
          </p:cNvSpPr>
          <p:nvPr userDrawn="1">
            <p:ph type="dt" sz="half" idx="10"/>
          </p:nvPr>
        </p:nvSpPr>
        <p:spPr/>
        <p:txBody>
          <a:bodyPr/>
          <a:lstStyle/>
          <a:p>
            <a:fld id="{F635B9AE-A35B-4508-8A68-5132A7655D53}" type="datetime1">
              <a:rPr kumimoji="1" lang="ja-JP" altLang="en-US" smtClean="0"/>
              <a:t>2025/6/2</a:t>
            </a:fld>
            <a:endParaRPr kumimoji="1" lang="ja-JP" altLang="en-US"/>
          </a:p>
        </p:txBody>
      </p:sp>
      <p:sp>
        <p:nvSpPr>
          <p:cNvPr id="4" name="フッター プレースホルダー 3">
            <a:extLst>
              <a:ext uri="{FF2B5EF4-FFF2-40B4-BE49-F238E27FC236}">
                <a16:creationId xmlns:a16="http://schemas.microsoft.com/office/drawing/2014/main" id="{AFC0BEC1-3B32-D072-51B7-F1A386917D10}"/>
              </a:ext>
            </a:extLst>
          </p:cNvPr>
          <p:cNvSpPr>
            <a:spLocks noGrp="1"/>
          </p:cNvSpPr>
          <p:nvPr userDrawn="1">
            <p:ph type="ftr" sz="quarter" idx="11"/>
          </p:nvPr>
        </p:nvSpPr>
        <p:spPr/>
        <p:txBody>
          <a:bodyPr/>
          <a:lstStyle/>
          <a:p>
            <a:r>
              <a:rPr kumimoji="1" lang="en-US" altLang="ja-JP"/>
              <a:t>© SHIDAX CORPORATION. All Right Reserved.</a:t>
            </a:r>
            <a:endParaRPr kumimoji="1" lang="ja-JP" altLang="en-US"/>
          </a:p>
        </p:txBody>
      </p:sp>
      <p:sp>
        <p:nvSpPr>
          <p:cNvPr id="7" name="タイトル 1">
            <a:extLst>
              <a:ext uri="{FF2B5EF4-FFF2-40B4-BE49-F238E27FC236}">
                <a16:creationId xmlns:a16="http://schemas.microsoft.com/office/drawing/2014/main" id="{BFCE5DED-7473-3778-DC61-5D937EDA7418}"/>
              </a:ext>
            </a:extLst>
          </p:cNvPr>
          <p:cNvSpPr>
            <a:spLocks noGrp="1"/>
          </p:cNvSpPr>
          <p:nvPr userDrawn="1">
            <p:ph type="title" hasCustomPrompt="1"/>
          </p:nvPr>
        </p:nvSpPr>
        <p:spPr>
          <a:xfrm>
            <a:off x="174646" y="412843"/>
            <a:ext cx="4812536" cy="427361"/>
          </a:xfrm>
          <a:noFill/>
        </p:spPr>
        <p:txBody>
          <a:bodyPr wrap="none" rtlCol="0">
            <a:spAutoFit/>
          </a:bodyPr>
          <a:lstStyle>
            <a:lvl1pPr>
              <a:defRPr lang="ja-JP" altLang="en-US" sz="2400" b="1" spc="300">
                <a:latin typeface="+mj-ea"/>
              </a:defRPr>
            </a:lvl1pPr>
          </a:lstStyle>
          <a:p>
            <a:pPr lvl="0"/>
            <a:r>
              <a:rPr kumimoji="1" lang="ja-JP" altLang="en-US" dirty="0"/>
              <a:t>マスタータイトルの書式設定</a:t>
            </a:r>
          </a:p>
        </p:txBody>
      </p:sp>
      <p:cxnSp>
        <p:nvCxnSpPr>
          <p:cNvPr id="9" name="直線コネクタ 8">
            <a:extLst>
              <a:ext uri="{FF2B5EF4-FFF2-40B4-BE49-F238E27FC236}">
                <a16:creationId xmlns:a16="http://schemas.microsoft.com/office/drawing/2014/main" id="{28D30DB0-020D-F2CF-3058-94F0676CFCEB}"/>
              </a:ext>
            </a:extLst>
          </p:cNvPr>
          <p:cNvCxnSpPr>
            <a:cxnSpLocks/>
          </p:cNvCxnSpPr>
          <p:nvPr userDrawn="1"/>
        </p:nvCxnSpPr>
        <p:spPr>
          <a:xfrm flipV="1">
            <a:off x="241300" y="244475"/>
            <a:ext cx="9423400" cy="3175"/>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96EF575A-04F3-943A-D187-8229F4A94A65}"/>
              </a:ext>
            </a:extLst>
          </p:cNvPr>
          <p:cNvCxnSpPr>
            <a:cxnSpLocks/>
          </p:cNvCxnSpPr>
          <p:nvPr userDrawn="1"/>
        </p:nvCxnSpPr>
        <p:spPr>
          <a:xfrm>
            <a:off x="241300" y="935038"/>
            <a:ext cx="9423400"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フリーフォーム: 図形 13">
            <a:extLst>
              <a:ext uri="{FF2B5EF4-FFF2-40B4-BE49-F238E27FC236}">
                <a16:creationId xmlns:a16="http://schemas.microsoft.com/office/drawing/2014/main" id="{DAC3624F-ADFC-E909-0416-AB4E67E01391}"/>
              </a:ext>
            </a:extLst>
          </p:cNvPr>
          <p:cNvSpPr/>
          <p:nvPr userDrawn="1"/>
        </p:nvSpPr>
        <p:spPr>
          <a:xfrm>
            <a:off x="9016586" y="6347876"/>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solidFill>
            <a:schemeClr val="accent1"/>
          </a:solidFill>
          <a:ln w="50021" cap="flat">
            <a:noFill/>
            <a:prstDash val="solid"/>
            <a:miter/>
          </a:ln>
        </p:spPr>
        <p:txBody>
          <a:bodyPr wrap="square" rtlCol="0" anchor="ctr">
            <a:noAutofit/>
          </a:bodyPr>
          <a:lstStyle/>
          <a:p>
            <a:endParaRPr lang="ja-JP" altLang="en-US"/>
          </a:p>
        </p:txBody>
      </p:sp>
      <p:sp>
        <p:nvSpPr>
          <p:cNvPr id="12" name="二等辺三角形 11">
            <a:extLst>
              <a:ext uri="{FF2B5EF4-FFF2-40B4-BE49-F238E27FC236}">
                <a16:creationId xmlns:a16="http://schemas.microsoft.com/office/drawing/2014/main" id="{C88B6880-40F5-87BE-A379-EED42AA48211}"/>
              </a:ext>
            </a:extLst>
          </p:cNvPr>
          <p:cNvSpPr/>
          <p:nvPr userDrawn="1"/>
        </p:nvSpPr>
        <p:spPr>
          <a:xfrm rot="16200000">
            <a:off x="9603569" y="6555569"/>
            <a:ext cx="244473" cy="360388"/>
          </a:xfrm>
          <a:prstGeom prst="triangle">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4">
            <a:extLst>
              <a:ext uri="{FF2B5EF4-FFF2-40B4-BE49-F238E27FC236}">
                <a16:creationId xmlns:a16="http://schemas.microsoft.com/office/drawing/2014/main" id="{2B1A9EB0-5598-FDC2-A048-B337BE88465B}"/>
              </a:ext>
            </a:extLst>
          </p:cNvPr>
          <p:cNvSpPr>
            <a:spLocks noGrp="1"/>
          </p:cNvSpPr>
          <p:nvPr userDrawn="1">
            <p:ph type="sldNum" sz="quarter" idx="12"/>
          </p:nvPr>
        </p:nvSpPr>
        <p:spPr>
          <a:xfrm>
            <a:off x="7544584" y="6492875"/>
            <a:ext cx="2228850" cy="365125"/>
          </a:xfrm>
        </p:spPr>
        <p:txBody>
          <a:bodyPr/>
          <a:lstStyle>
            <a:lvl1pPr>
              <a:defRPr sz="1100" b="1">
                <a:solidFill>
                  <a:schemeClr val="bg1"/>
                </a:solidFill>
                <a:latin typeface="+mn-lt"/>
              </a:defRPr>
            </a:lvl1pPr>
          </a:lstStyle>
          <a:p>
            <a:fld id="{3DB74C4F-4DC2-4C31-8D08-159129179147}" type="slidenum">
              <a:rPr kumimoji="1" lang="ja-JP" altLang="en-US" smtClean="0"/>
              <a:pPr/>
              <a:t>‹#›</a:t>
            </a:fld>
            <a:endParaRPr kumimoji="1" lang="ja-JP" altLang="en-US" dirty="0"/>
          </a:p>
        </p:txBody>
      </p:sp>
    </p:spTree>
    <p:extLst>
      <p:ext uri="{BB962C8B-B14F-4D97-AF65-F5344CB8AC3E}">
        <p14:creationId xmlns:p14="http://schemas.microsoft.com/office/powerpoint/2010/main" val="2839359587"/>
      </p:ext>
    </p:extLst>
  </p:cSld>
  <p:clrMapOvr>
    <a:masterClrMapping/>
  </p:clrMapOvr>
  <p:extLst mod="1">
    <p:ext uri="{DCECCB84-F9BA-43D5-87BE-67443E8EF086}">
      <p15:sldGuideLst xmlns:p15="http://schemas.microsoft.com/office/powerpoint/2012/main">
        <p15:guide id="1" orient="horz" pos="1440">
          <p15:clr>
            <a:srgbClr val="FBAE40"/>
          </p15:clr>
        </p15:guide>
        <p15:guide id="2" orient="horz" pos="2880">
          <p15:clr>
            <a:srgbClr val="FBAE40"/>
          </p15:clr>
        </p15:guide>
        <p15:guide id="3" pos="4158">
          <p15:clr>
            <a:srgbClr val="FBAE40"/>
          </p15:clr>
        </p15:guide>
        <p15:guide id="4" pos="208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本文（食事）">
    <p:bg>
      <p:bgPr>
        <a:solidFill>
          <a:schemeClr val="accent3"/>
        </a:solidFill>
        <a:effectLst/>
      </p:bgPr>
    </p:bg>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96562898-0837-7DA3-F7AA-309C34358855}"/>
              </a:ext>
            </a:extLst>
          </p:cNvPr>
          <p:cNvSpPr>
            <a:spLocks noGrp="1"/>
          </p:cNvSpPr>
          <p:nvPr>
            <p:ph type="dt" sz="half" idx="10"/>
          </p:nvPr>
        </p:nvSpPr>
        <p:spPr/>
        <p:txBody>
          <a:bodyPr/>
          <a:lstStyle/>
          <a:p>
            <a:fld id="{15022809-CE07-4C38-9547-5145FEC5798B}" type="datetime1">
              <a:rPr kumimoji="1" lang="ja-JP" altLang="en-US" smtClean="0"/>
              <a:t>2025/6/2</a:t>
            </a:fld>
            <a:endParaRPr kumimoji="1" lang="ja-JP" altLang="en-US"/>
          </a:p>
        </p:txBody>
      </p:sp>
      <p:sp>
        <p:nvSpPr>
          <p:cNvPr id="4" name="フッター プレースホルダー 3">
            <a:extLst>
              <a:ext uri="{FF2B5EF4-FFF2-40B4-BE49-F238E27FC236}">
                <a16:creationId xmlns:a16="http://schemas.microsoft.com/office/drawing/2014/main" id="{AFC0BEC1-3B32-D072-51B7-F1A386917D10}"/>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sp>
        <p:nvSpPr>
          <p:cNvPr id="7" name="タイトル 1">
            <a:extLst>
              <a:ext uri="{FF2B5EF4-FFF2-40B4-BE49-F238E27FC236}">
                <a16:creationId xmlns:a16="http://schemas.microsoft.com/office/drawing/2014/main" id="{BFCE5DED-7473-3778-DC61-5D937EDA7418}"/>
              </a:ext>
            </a:extLst>
          </p:cNvPr>
          <p:cNvSpPr>
            <a:spLocks noGrp="1"/>
          </p:cNvSpPr>
          <p:nvPr>
            <p:ph type="title" hasCustomPrompt="1"/>
          </p:nvPr>
        </p:nvSpPr>
        <p:spPr>
          <a:xfrm>
            <a:off x="174646" y="412843"/>
            <a:ext cx="4812536" cy="427361"/>
          </a:xfrm>
          <a:noFill/>
        </p:spPr>
        <p:txBody>
          <a:bodyPr wrap="none" rtlCol="0">
            <a:spAutoFit/>
          </a:bodyPr>
          <a:lstStyle>
            <a:lvl1pPr>
              <a:defRPr lang="ja-JP" altLang="en-US" sz="2400" b="1" spc="300">
                <a:latin typeface="+mj-ea"/>
              </a:defRPr>
            </a:lvl1pPr>
          </a:lstStyle>
          <a:p>
            <a:pPr lvl="0"/>
            <a:r>
              <a:rPr kumimoji="1" lang="ja-JP" altLang="en-US" dirty="0"/>
              <a:t>マスタータイトルの書式設定</a:t>
            </a:r>
          </a:p>
        </p:txBody>
      </p:sp>
      <p:cxnSp>
        <p:nvCxnSpPr>
          <p:cNvPr id="9" name="直線コネクタ 8">
            <a:extLst>
              <a:ext uri="{FF2B5EF4-FFF2-40B4-BE49-F238E27FC236}">
                <a16:creationId xmlns:a16="http://schemas.microsoft.com/office/drawing/2014/main" id="{28D30DB0-020D-F2CF-3058-94F0676CFCEB}"/>
              </a:ext>
            </a:extLst>
          </p:cNvPr>
          <p:cNvCxnSpPr>
            <a:cxnSpLocks/>
          </p:cNvCxnSpPr>
          <p:nvPr userDrawn="1"/>
        </p:nvCxnSpPr>
        <p:spPr>
          <a:xfrm flipV="1">
            <a:off x="241300" y="244475"/>
            <a:ext cx="9423400" cy="3175"/>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96EF575A-04F3-943A-D187-8229F4A94A65}"/>
              </a:ext>
            </a:extLst>
          </p:cNvPr>
          <p:cNvCxnSpPr>
            <a:cxnSpLocks/>
          </p:cNvCxnSpPr>
          <p:nvPr userDrawn="1"/>
        </p:nvCxnSpPr>
        <p:spPr>
          <a:xfrm>
            <a:off x="241300" y="935038"/>
            <a:ext cx="9423400"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フリーフォーム: 図形 13">
            <a:extLst>
              <a:ext uri="{FF2B5EF4-FFF2-40B4-BE49-F238E27FC236}">
                <a16:creationId xmlns:a16="http://schemas.microsoft.com/office/drawing/2014/main" id="{DAC3624F-ADFC-E909-0416-AB4E67E01391}"/>
              </a:ext>
            </a:extLst>
          </p:cNvPr>
          <p:cNvSpPr/>
          <p:nvPr userDrawn="1"/>
        </p:nvSpPr>
        <p:spPr>
          <a:xfrm>
            <a:off x="9016586" y="6347876"/>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solidFill>
            <a:schemeClr val="bg1"/>
          </a:solidFill>
          <a:ln w="50021" cap="flat">
            <a:noFill/>
            <a:prstDash val="solid"/>
            <a:miter/>
          </a:ln>
        </p:spPr>
        <p:txBody>
          <a:bodyPr wrap="square" rtlCol="0" anchor="ctr">
            <a:noAutofit/>
          </a:bodyPr>
          <a:lstStyle/>
          <a:p>
            <a:endParaRPr lang="ja-JP" altLang="en-US"/>
          </a:p>
        </p:txBody>
      </p:sp>
      <p:sp>
        <p:nvSpPr>
          <p:cNvPr id="12" name="二等辺三角形 11">
            <a:extLst>
              <a:ext uri="{FF2B5EF4-FFF2-40B4-BE49-F238E27FC236}">
                <a16:creationId xmlns:a16="http://schemas.microsoft.com/office/drawing/2014/main" id="{C88B6880-40F5-87BE-A379-EED42AA48211}"/>
              </a:ext>
            </a:extLst>
          </p:cNvPr>
          <p:cNvSpPr/>
          <p:nvPr userDrawn="1"/>
        </p:nvSpPr>
        <p:spPr>
          <a:xfrm rot="16200000">
            <a:off x="9603569" y="6555569"/>
            <a:ext cx="244473" cy="360388"/>
          </a:xfrm>
          <a:prstGeom prst="triangle">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4">
            <a:extLst>
              <a:ext uri="{FF2B5EF4-FFF2-40B4-BE49-F238E27FC236}">
                <a16:creationId xmlns:a16="http://schemas.microsoft.com/office/drawing/2014/main" id="{2B1A9EB0-5598-FDC2-A048-B337BE88465B}"/>
              </a:ext>
            </a:extLst>
          </p:cNvPr>
          <p:cNvSpPr>
            <a:spLocks noGrp="1"/>
          </p:cNvSpPr>
          <p:nvPr>
            <p:ph type="sldNum" sz="quarter" idx="12"/>
          </p:nvPr>
        </p:nvSpPr>
        <p:spPr>
          <a:xfrm>
            <a:off x="7544584" y="6492875"/>
            <a:ext cx="2228850" cy="365125"/>
          </a:xfrm>
        </p:spPr>
        <p:txBody>
          <a:bodyPr/>
          <a:lstStyle>
            <a:lvl1pPr>
              <a:defRPr sz="1100" b="1">
                <a:solidFill>
                  <a:schemeClr val="bg1"/>
                </a:solidFill>
                <a:latin typeface="+mn-lt"/>
              </a:defRPr>
            </a:lvl1pPr>
          </a:lstStyle>
          <a:p>
            <a:fld id="{3DB74C4F-4DC2-4C31-8D08-159129179147}" type="slidenum">
              <a:rPr kumimoji="1" lang="ja-JP" altLang="en-US" smtClean="0"/>
              <a:pPr/>
              <a:t>‹#›</a:t>
            </a:fld>
            <a:endParaRPr kumimoji="1" lang="ja-JP" altLang="en-US" dirty="0"/>
          </a:p>
        </p:txBody>
      </p:sp>
    </p:spTree>
    <p:extLst>
      <p:ext uri="{BB962C8B-B14F-4D97-AF65-F5344CB8AC3E}">
        <p14:creationId xmlns:p14="http://schemas.microsoft.com/office/powerpoint/2010/main" val="1130727595"/>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2880">
          <p15:clr>
            <a:srgbClr val="FBAE40"/>
          </p15:clr>
        </p15:guide>
        <p15:guide id="3" pos="4158">
          <p15:clr>
            <a:srgbClr val="FBAE40"/>
          </p15:clr>
        </p15:guide>
        <p15:guide id="4" pos="208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本文（食事）">
    <p:bg>
      <p:bgPr>
        <a:solidFill>
          <a:schemeClr val="accent3"/>
        </a:solidFill>
        <a:effectLst/>
      </p:bgPr>
    </p:bg>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96562898-0837-7DA3-F7AA-309C34358855}"/>
              </a:ext>
            </a:extLst>
          </p:cNvPr>
          <p:cNvSpPr>
            <a:spLocks noGrp="1"/>
          </p:cNvSpPr>
          <p:nvPr>
            <p:ph type="dt" sz="half" idx="10"/>
          </p:nvPr>
        </p:nvSpPr>
        <p:spPr/>
        <p:txBody>
          <a:bodyPr/>
          <a:lstStyle/>
          <a:p>
            <a:fld id="{092BF13B-E062-4C04-A0C8-9B41C72D637B}" type="datetime1">
              <a:rPr kumimoji="1" lang="ja-JP" altLang="en-US" smtClean="0"/>
              <a:t>2025/6/2</a:t>
            </a:fld>
            <a:endParaRPr kumimoji="1" lang="ja-JP" altLang="en-US"/>
          </a:p>
        </p:txBody>
      </p:sp>
      <p:sp>
        <p:nvSpPr>
          <p:cNvPr id="4" name="フッター プレースホルダー 3">
            <a:extLst>
              <a:ext uri="{FF2B5EF4-FFF2-40B4-BE49-F238E27FC236}">
                <a16:creationId xmlns:a16="http://schemas.microsoft.com/office/drawing/2014/main" id="{AFC0BEC1-3B32-D072-51B7-F1A386917D10}"/>
              </a:ext>
            </a:extLst>
          </p:cNvPr>
          <p:cNvSpPr>
            <a:spLocks noGrp="1"/>
          </p:cNvSpPr>
          <p:nvPr>
            <p:ph type="ftr" sz="quarter" idx="11"/>
          </p:nvPr>
        </p:nvSpPr>
        <p:spPr/>
        <p:txBody>
          <a:bodyPr/>
          <a:lstStyle/>
          <a:p>
            <a:r>
              <a:rPr kumimoji="1" lang="en-US" altLang="ja-JP"/>
              <a:t>© SHIDAX CORPORATION. All Right Reserved.</a:t>
            </a:r>
            <a:endParaRPr kumimoji="1" lang="ja-JP" altLang="en-US"/>
          </a:p>
        </p:txBody>
      </p:sp>
      <p:sp>
        <p:nvSpPr>
          <p:cNvPr id="7" name="タイトル 1">
            <a:extLst>
              <a:ext uri="{FF2B5EF4-FFF2-40B4-BE49-F238E27FC236}">
                <a16:creationId xmlns:a16="http://schemas.microsoft.com/office/drawing/2014/main" id="{BFCE5DED-7473-3778-DC61-5D937EDA7418}"/>
              </a:ext>
            </a:extLst>
          </p:cNvPr>
          <p:cNvSpPr>
            <a:spLocks noGrp="1"/>
          </p:cNvSpPr>
          <p:nvPr>
            <p:ph type="title" hasCustomPrompt="1"/>
          </p:nvPr>
        </p:nvSpPr>
        <p:spPr>
          <a:xfrm>
            <a:off x="174646" y="412843"/>
            <a:ext cx="4812536" cy="427361"/>
          </a:xfrm>
          <a:noFill/>
        </p:spPr>
        <p:txBody>
          <a:bodyPr wrap="none" rtlCol="0">
            <a:spAutoFit/>
          </a:bodyPr>
          <a:lstStyle>
            <a:lvl1pPr>
              <a:defRPr lang="ja-JP" altLang="en-US" sz="2400" b="1" spc="300">
                <a:latin typeface="+mj-ea"/>
              </a:defRPr>
            </a:lvl1pPr>
          </a:lstStyle>
          <a:p>
            <a:pPr lvl="0"/>
            <a:r>
              <a:rPr kumimoji="1" lang="ja-JP" altLang="en-US" dirty="0"/>
              <a:t>マスタータイトルの書式設定</a:t>
            </a:r>
          </a:p>
        </p:txBody>
      </p:sp>
      <p:sp>
        <p:nvSpPr>
          <p:cNvPr id="14" name="フリーフォーム: 図形 13">
            <a:extLst>
              <a:ext uri="{FF2B5EF4-FFF2-40B4-BE49-F238E27FC236}">
                <a16:creationId xmlns:a16="http://schemas.microsoft.com/office/drawing/2014/main" id="{DAC3624F-ADFC-E909-0416-AB4E67E01391}"/>
              </a:ext>
            </a:extLst>
          </p:cNvPr>
          <p:cNvSpPr/>
          <p:nvPr userDrawn="1"/>
        </p:nvSpPr>
        <p:spPr>
          <a:xfrm>
            <a:off x="9016586" y="6347876"/>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solidFill>
            <a:schemeClr val="accent1"/>
          </a:solidFill>
          <a:ln w="50021" cap="flat">
            <a:noFill/>
            <a:prstDash val="solid"/>
            <a:miter/>
          </a:ln>
        </p:spPr>
        <p:txBody>
          <a:bodyPr wrap="square" rtlCol="0" anchor="ctr">
            <a:noAutofit/>
          </a:bodyPr>
          <a:lstStyle/>
          <a:p>
            <a:endParaRPr lang="ja-JP" altLang="en-US"/>
          </a:p>
        </p:txBody>
      </p:sp>
      <p:sp>
        <p:nvSpPr>
          <p:cNvPr id="12" name="二等辺三角形 11">
            <a:extLst>
              <a:ext uri="{FF2B5EF4-FFF2-40B4-BE49-F238E27FC236}">
                <a16:creationId xmlns:a16="http://schemas.microsoft.com/office/drawing/2014/main" id="{C88B6880-40F5-87BE-A379-EED42AA48211}"/>
              </a:ext>
            </a:extLst>
          </p:cNvPr>
          <p:cNvSpPr/>
          <p:nvPr userDrawn="1"/>
        </p:nvSpPr>
        <p:spPr>
          <a:xfrm rot="16200000">
            <a:off x="9603569" y="6555569"/>
            <a:ext cx="244473" cy="360388"/>
          </a:xfrm>
          <a:prstGeom prst="triangle">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4">
            <a:extLst>
              <a:ext uri="{FF2B5EF4-FFF2-40B4-BE49-F238E27FC236}">
                <a16:creationId xmlns:a16="http://schemas.microsoft.com/office/drawing/2014/main" id="{2B1A9EB0-5598-FDC2-A048-B337BE88465B}"/>
              </a:ext>
            </a:extLst>
          </p:cNvPr>
          <p:cNvSpPr>
            <a:spLocks noGrp="1"/>
          </p:cNvSpPr>
          <p:nvPr>
            <p:ph type="sldNum" sz="quarter" idx="12"/>
          </p:nvPr>
        </p:nvSpPr>
        <p:spPr>
          <a:xfrm>
            <a:off x="7544584" y="6492875"/>
            <a:ext cx="2228850" cy="365125"/>
          </a:xfrm>
        </p:spPr>
        <p:txBody>
          <a:bodyPr/>
          <a:lstStyle>
            <a:lvl1pPr>
              <a:defRPr sz="1100" b="1">
                <a:solidFill>
                  <a:schemeClr val="bg1"/>
                </a:solidFill>
                <a:latin typeface="+mn-lt"/>
              </a:defRPr>
            </a:lvl1pPr>
          </a:lstStyle>
          <a:p>
            <a:fld id="{3DB74C4F-4DC2-4C31-8D08-159129179147}" type="slidenum">
              <a:rPr kumimoji="1" lang="ja-JP" altLang="en-US" smtClean="0"/>
              <a:pPr/>
              <a:t>‹#›</a:t>
            </a:fld>
            <a:endParaRPr kumimoji="1" lang="ja-JP" altLang="en-US" dirty="0"/>
          </a:p>
        </p:txBody>
      </p:sp>
    </p:spTree>
    <p:extLst>
      <p:ext uri="{BB962C8B-B14F-4D97-AF65-F5344CB8AC3E}">
        <p14:creationId xmlns:p14="http://schemas.microsoft.com/office/powerpoint/2010/main" val="3925979059"/>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2880">
          <p15:clr>
            <a:srgbClr val="FBAE40"/>
          </p15:clr>
        </p15:guide>
        <p15:guide id="3" pos="4158">
          <p15:clr>
            <a:srgbClr val="FBAE40"/>
          </p15:clr>
        </p15:guide>
        <p15:guide id="4" pos="208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F29477B-7E4D-7D15-08E2-AE6FF866D021}"/>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0EEB27B-E41B-55E0-D20E-A7527615CD1D}"/>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1428736-CC99-05C5-4CB5-04BC5FA05243}"/>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311331-E4D0-4D4E-B6CB-0684306BC1D0}" type="datetime1">
              <a:rPr kumimoji="1" lang="ja-JP" altLang="en-US" smtClean="0"/>
              <a:t>2025/6/2</a:t>
            </a:fld>
            <a:endParaRPr kumimoji="1" lang="ja-JP" altLang="en-US"/>
          </a:p>
        </p:txBody>
      </p:sp>
      <p:sp>
        <p:nvSpPr>
          <p:cNvPr id="5" name="フッター プレースホルダー 4">
            <a:extLst>
              <a:ext uri="{FF2B5EF4-FFF2-40B4-BE49-F238E27FC236}">
                <a16:creationId xmlns:a16="http://schemas.microsoft.com/office/drawing/2014/main" id="{35928B78-0132-BE7C-24DA-9C9643F1BFFF}"/>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 SHIDAX CORPORATION. All Right Reserved.</a:t>
            </a:r>
            <a:endParaRPr kumimoji="1" lang="ja-JP" altLang="en-US"/>
          </a:p>
        </p:txBody>
      </p:sp>
      <p:sp>
        <p:nvSpPr>
          <p:cNvPr id="6" name="スライド番号プレースホルダー 5">
            <a:extLst>
              <a:ext uri="{FF2B5EF4-FFF2-40B4-BE49-F238E27FC236}">
                <a16:creationId xmlns:a16="http://schemas.microsoft.com/office/drawing/2014/main" id="{296C078B-A296-D722-5F68-726FC72167CE}"/>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74C4F-4DC2-4C31-8D08-159129179147}" type="slidenum">
              <a:rPr kumimoji="1" lang="ja-JP" altLang="en-US" smtClean="0"/>
              <a:t>‹#›</a:t>
            </a:fld>
            <a:endParaRPr kumimoji="1" lang="ja-JP" altLang="en-US"/>
          </a:p>
        </p:txBody>
      </p:sp>
    </p:spTree>
    <p:extLst>
      <p:ext uri="{BB962C8B-B14F-4D97-AF65-F5344CB8AC3E}">
        <p14:creationId xmlns:p14="http://schemas.microsoft.com/office/powerpoint/2010/main" val="4560800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711" r:id="rId4"/>
    <p:sldLayoutId id="2147483717" r:id="rId5"/>
    <p:sldLayoutId id="2147483721" r:id="rId6"/>
    <p:sldLayoutId id="2147483718" r:id="rId7"/>
    <p:sldLayoutId id="2147483712" r:id="rId8"/>
    <p:sldLayoutId id="2147483713" r:id="rId9"/>
    <p:sldLayoutId id="2147483714" r:id="rId10"/>
    <p:sldLayoutId id="2147483690" r:id="rId11"/>
    <p:sldLayoutId id="2147483691" r:id="rId12"/>
    <p:sldLayoutId id="2147483696" r:id="rId13"/>
    <p:sldLayoutId id="2147483716" r:id="rId14"/>
    <p:sldLayoutId id="2147483722"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guide id="3" pos="144">
          <p15:clr>
            <a:srgbClr val="F26B43"/>
          </p15:clr>
        </p15:guide>
        <p15:guide id="4" pos="6096">
          <p15:clr>
            <a:srgbClr val="F26B43"/>
          </p15:clr>
        </p15:guide>
        <p15:guide id="5" orient="horz" pos="156">
          <p15:clr>
            <a:srgbClr val="F26B43"/>
          </p15:clr>
        </p15:guide>
        <p15:guide id="6" orient="horz" pos="41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chart" Target="../charts/chart1.xml"/><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png"/><Relationship Id="rId7" Type="http://schemas.openxmlformats.org/officeDocument/2006/relationships/diagramQuickStyle" Target="../diagrams/quickStyle1.xml"/><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Layout" Target="../diagrams/layout1.xml"/><Relationship Id="rId11" Type="http://schemas.openxmlformats.org/officeDocument/2006/relationships/image" Target="../media/image14.png"/><Relationship Id="rId5" Type="http://schemas.openxmlformats.org/officeDocument/2006/relationships/diagramData" Target="../diagrams/data1.xml"/><Relationship Id="rId10" Type="http://schemas.openxmlformats.org/officeDocument/2006/relationships/image" Target="../media/image13.png"/><Relationship Id="rId4" Type="http://schemas.openxmlformats.org/officeDocument/2006/relationships/image" Target="../media/image12.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microsoft.com/office/2007/relationships/hdphoto" Target="../media/hdphoto6.wdp"/><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7.wdp"/></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microsoft.com/office/2007/relationships/hdphoto" Target="../media/hdphoto9.wdp"/><Relationship Id="rId5" Type="http://schemas.openxmlformats.org/officeDocument/2006/relationships/image" Target="../media/image35.png"/><Relationship Id="rId4"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1288" y="-97492"/>
            <a:ext cx="9906000" cy="6955492"/>
          </a:xfrm>
          <a:prstGeom prst="rect">
            <a:avLst/>
          </a:prstGeom>
          <a:ln>
            <a:noFill/>
          </a:ln>
        </p:spPr>
      </p:pic>
      <p:sp>
        <p:nvSpPr>
          <p:cNvPr id="3" name="正方形/長方形 2">
            <a:extLst>
              <a:ext uri="{FF2B5EF4-FFF2-40B4-BE49-F238E27FC236}">
                <a16:creationId xmlns:a16="http://schemas.microsoft.com/office/drawing/2014/main" id="{801D79E3-DF95-4CC7-9599-7E87FB48D202}"/>
              </a:ext>
            </a:extLst>
          </p:cNvPr>
          <p:cNvSpPr/>
          <p:nvPr/>
        </p:nvSpPr>
        <p:spPr>
          <a:xfrm>
            <a:off x="3977634" y="4905841"/>
            <a:ext cx="1772921" cy="307777"/>
          </a:xfrm>
          <a:prstGeom prst="rect">
            <a:avLst/>
          </a:prstGeom>
        </p:spPr>
        <p:txBody>
          <a:bodyPr wrap="none" lIns="0" rIns="0">
            <a:spAutoFit/>
          </a:bodyPr>
          <a:lstStyle/>
          <a:p>
            <a:pPr lvl="0" algn="ctr">
              <a:spcBef>
                <a:spcPct val="20000"/>
              </a:spcBef>
              <a:defRPr/>
            </a:pPr>
            <a:r>
              <a:rPr kumimoji="1"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Meiryo UI" pitchFamily="50" charset="-128"/>
              </a:rPr>
              <a:t>2024</a:t>
            </a:r>
            <a:r>
              <a:rPr kumimoji="1"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Meiryo UI" pitchFamily="50" charset="-128"/>
              </a:rPr>
              <a:t>年</a:t>
            </a:r>
            <a:r>
              <a:rPr kumimoji="1"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Meiryo UI" pitchFamily="50" charset="-128"/>
              </a:rPr>
              <a:t>12</a:t>
            </a:r>
            <a:r>
              <a:rPr kumimoji="1"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Meiryo UI" pitchFamily="50" charset="-128"/>
              </a:rPr>
              <a:t>月</a:t>
            </a:r>
            <a:r>
              <a:rPr kumimoji="1"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Meiryo UI" pitchFamily="50" charset="-128"/>
              </a:rPr>
              <a:t>10</a:t>
            </a:r>
            <a:r>
              <a:rPr kumimoji="1"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Meiryo UI" pitchFamily="50" charset="-128"/>
              </a:rPr>
              <a:t>日</a:t>
            </a:r>
            <a:r>
              <a:rPr kumimoji="1"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Meiryo UI" pitchFamily="50" charset="-128"/>
              </a:rPr>
              <a:t>(</a:t>
            </a:r>
            <a:r>
              <a:rPr kumimoji="1"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Meiryo UI" pitchFamily="50" charset="-128"/>
              </a:rPr>
              <a:t>火</a:t>
            </a:r>
            <a:r>
              <a:rPr kumimoji="1" lang="en-US" altLang="ja-JP" sz="1400" dirty="0" smtClean="0">
                <a:solidFill>
                  <a:schemeClr val="tx1">
                    <a:lumMod val="75000"/>
                    <a:lumOff val="25000"/>
                  </a:schemeClr>
                </a:solidFill>
                <a:latin typeface="メイリオ" panose="020B0604030504040204" pitchFamily="50" charset="-128"/>
                <a:ea typeface="メイリオ" panose="020B0604030504040204" pitchFamily="50" charset="-128"/>
                <a:cs typeface="Meiryo UI" pitchFamily="50" charset="-128"/>
              </a:rPr>
              <a:t>)</a:t>
            </a:r>
            <a:endPar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Meiryo UI" pitchFamily="50" charset="-128"/>
            </a:endParaRPr>
          </a:p>
        </p:txBody>
      </p:sp>
      <p:sp>
        <p:nvSpPr>
          <p:cNvPr id="4" name="正方形/長方形 3">
            <a:extLst>
              <a:ext uri="{FF2B5EF4-FFF2-40B4-BE49-F238E27FC236}">
                <a16:creationId xmlns:a16="http://schemas.microsoft.com/office/drawing/2014/main" id="{4FD2604A-D1B7-4D58-81C5-63372FAA9F40}"/>
              </a:ext>
            </a:extLst>
          </p:cNvPr>
          <p:cNvSpPr/>
          <p:nvPr/>
        </p:nvSpPr>
        <p:spPr>
          <a:xfrm>
            <a:off x="2822519" y="5213618"/>
            <a:ext cx="4083169" cy="338554"/>
          </a:xfrm>
          <a:prstGeom prst="rect">
            <a:avLst/>
          </a:prstGeom>
        </p:spPr>
        <p:txBody>
          <a:bodyPr wrap="none">
            <a:spAutoFit/>
          </a:bodyPr>
          <a:lstStyle/>
          <a:p>
            <a:pPr algn="ctr"/>
            <a:r>
              <a:rPr lang="ja-JP" altLang="en-US" sz="1600" b="1" dirty="0" smtClean="0">
                <a:solidFill>
                  <a:schemeClr val="tx1">
                    <a:lumMod val="75000"/>
                    <a:lumOff val="25000"/>
                  </a:schemeClr>
                </a:solidFill>
                <a:latin typeface="メイリオ" panose="020B0604030504040204" pitchFamily="50" charset="-128"/>
                <a:ea typeface="メイリオ" panose="020B0604030504040204" pitchFamily="50" charset="-128"/>
                <a:cs typeface="Meiryo UI" pitchFamily="50" charset="-128"/>
              </a:rPr>
              <a:t>シダックスコントラクトフードサービス㈱</a:t>
            </a:r>
            <a:endPar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Meiryo UI" pitchFamily="50" charset="-128"/>
            </a:endParaRPr>
          </a:p>
        </p:txBody>
      </p:sp>
      <p:sp>
        <p:nvSpPr>
          <p:cNvPr id="5" name="タイトル 1">
            <a:extLst>
              <a:ext uri="{FF2B5EF4-FFF2-40B4-BE49-F238E27FC236}">
                <a16:creationId xmlns:a16="http://schemas.microsoft.com/office/drawing/2014/main" id="{BFAFE8C0-71F6-48A4-AF09-A5042D9EF842}"/>
              </a:ext>
            </a:extLst>
          </p:cNvPr>
          <p:cNvSpPr txBox="1">
            <a:spLocks/>
          </p:cNvSpPr>
          <p:nvPr/>
        </p:nvSpPr>
        <p:spPr>
          <a:xfrm>
            <a:off x="2822519" y="3009740"/>
            <a:ext cx="4288353" cy="1434239"/>
          </a:xfrm>
          <a:prstGeom prst="rect">
            <a:avLst/>
          </a:prstGeom>
        </p:spPr>
        <p:txBody>
          <a:bodyPr wrap="none">
            <a:spAutoFit/>
          </a:bodyPr>
          <a:lstStyle/>
          <a:p>
            <a:pPr marL="0" marR="0" lvl="0" indent="0" algn="ctr" defTabSz="742950" rtl="0" eaLnBrk="1" fontAlgn="auto" latinLnBrk="0" hangingPunct="1">
              <a:lnSpc>
                <a:spcPct val="90000"/>
              </a:lnSpc>
              <a:spcBef>
                <a:spcPct val="0"/>
              </a:spcBef>
              <a:spcAft>
                <a:spcPts val="0"/>
              </a:spcAft>
              <a:buClrTx/>
              <a:buSzTx/>
              <a:buFontTx/>
              <a:buNone/>
              <a:tabLst/>
              <a:defRPr/>
            </a:pPr>
            <a:r>
              <a:rPr lang="ja-JP" altLang="en-US" sz="3200" b="1" dirty="0" smtClean="0">
                <a:solidFill>
                  <a:schemeClr val="bg1"/>
                </a:solidFill>
                <a:latin typeface="メイリオ" panose="020B0604030504040204" pitchFamily="50" charset="-128"/>
                <a:ea typeface="メイリオ" panose="020B0604030504040204" pitchFamily="50" charset="-128"/>
              </a:rPr>
              <a:t>自然</a:t>
            </a:r>
            <a:r>
              <a:rPr lang="ja-JP" altLang="en-US" sz="3200" b="1" dirty="0">
                <a:solidFill>
                  <a:schemeClr val="bg1"/>
                </a:solidFill>
                <a:latin typeface="メイリオ" panose="020B0604030504040204" pitchFamily="50" charset="-128"/>
                <a:ea typeface="メイリオ" panose="020B0604030504040204" pitchFamily="50" charset="-128"/>
              </a:rPr>
              <a:t>と健康に</a:t>
            </a:r>
            <a:r>
              <a:rPr lang="ja-JP" altLang="en-US" sz="3200" b="1" dirty="0" smtClean="0">
                <a:solidFill>
                  <a:schemeClr val="bg1"/>
                </a:solidFill>
                <a:latin typeface="メイリオ" panose="020B0604030504040204" pitchFamily="50" charset="-128"/>
                <a:ea typeface="メイリオ" panose="020B0604030504040204" pitchFamily="50" charset="-128"/>
              </a:rPr>
              <a:t>なれる</a:t>
            </a:r>
            <a:endParaRPr lang="en-US" altLang="ja-JP" sz="3200" b="1" dirty="0" smtClean="0">
              <a:solidFill>
                <a:schemeClr val="bg1"/>
              </a:solidFill>
              <a:latin typeface="メイリオ" panose="020B0604030504040204" pitchFamily="50" charset="-128"/>
              <a:ea typeface="メイリオ" panose="020B0604030504040204" pitchFamily="50" charset="-128"/>
            </a:endParaRPr>
          </a:p>
          <a:p>
            <a:pPr marL="0" marR="0" lvl="0" indent="0" algn="ctr" defTabSz="742950" rtl="0" eaLnBrk="1" fontAlgn="auto" latinLnBrk="0" hangingPunct="1">
              <a:lnSpc>
                <a:spcPct val="90000"/>
              </a:lnSpc>
              <a:spcBef>
                <a:spcPct val="0"/>
              </a:spcBef>
              <a:spcAft>
                <a:spcPts val="0"/>
              </a:spcAft>
              <a:buClrTx/>
              <a:buSzTx/>
              <a:buFontTx/>
              <a:buNone/>
              <a:tabLst/>
              <a:defRPr/>
            </a:pPr>
            <a:r>
              <a:rPr lang="ja-JP" altLang="en-US" sz="3200" b="1" dirty="0" smtClean="0">
                <a:solidFill>
                  <a:schemeClr val="bg1"/>
                </a:solidFill>
                <a:latin typeface="メイリオ" panose="020B0604030504040204" pitchFamily="50" charset="-128"/>
                <a:ea typeface="メイリオ" panose="020B0604030504040204" pitchFamily="50" charset="-128"/>
              </a:rPr>
              <a:t>社員</a:t>
            </a:r>
            <a:r>
              <a:rPr lang="ja-JP" altLang="en-US" sz="3200" b="1" dirty="0">
                <a:solidFill>
                  <a:schemeClr val="bg1"/>
                </a:solidFill>
                <a:latin typeface="メイリオ" panose="020B0604030504040204" pitchFamily="50" charset="-128"/>
                <a:ea typeface="メイリオ" panose="020B0604030504040204" pitchFamily="50" charset="-128"/>
              </a:rPr>
              <a:t>食堂の食環境整備</a:t>
            </a:r>
            <a:r>
              <a:rPr lang="en-US" altLang="ja-JP" sz="3200" b="1" dirty="0"/>
              <a:t/>
            </a:r>
            <a:br>
              <a:rPr lang="en-US" altLang="ja-JP" sz="3200" b="1" dirty="0"/>
            </a:br>
            <a:endParaRPr kumimoji="1" lang="en-US" altLang="ja-JP" sz="32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Meiryo UI" pitchFamily="50" charset="-128"/>
            </a:endParaRPr>
          </a:p>
        </p:txBody>
      </p:sp>
    </p:spTree>
    <p:extLst>
      <p:ext uri="{BB962C8B-B14F-4D97-AF65-F5344CB8AC3E}">
        <p14:creationId xmlns:p14="http://schemas.microsoft.com/office/powerpoint/2010/main" val="1876596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4646" y="317208"/>
            <a:ext cx="6763390" cy="618631"/>
          </a:xfrm>
        </p:spPr>
        <p:txBody>
          <a:bodyPr/>
          <a:lstStyle/>
          <a:p>
            <a:r>
              <a:rPr lang="ja-JP" altLang="en-US" dirty="0"/>
              <a:t>自然と健康に</a:t>
            </a:r>
            <a:r>
              <a:rPr lang="ja-JP" altLang="en-US" dirty="0" smtClean="0"/>
              <a:t>なれる社員</a:t>
            </a:r>
            <a:r>
              <a:rPr lang="ja-JP" altLang="en-US" dirty="0"/>
              <a:t>食堂の</a:t>
            </a:r>
            <a:r>
              <a:rPr lang="ja-JP" altLang="en-US" dirty="0" smtClean="0"/>
              <a:t>食環境整備</a:t>
            </a:r>
            <a:r>
              <a:rPr lang="en-US" altLang="ja-JP" dirty="0" smtClean="0"/>
              <a:t/>
            </a:r>
            <a:br>
              <a:rPr lang="en-US" altLang="ja-JP" dirty="0" smtClean="0"/>
            </a:br>
            <a:r>
              <a:rPr lang="ja-JP" altLang="en-US" sz="1400" dirty="0" smtClean="0"/>
              <a:t>啓蒙</a:t>
            </a:r>
            <a:r>
              <a:rPr lang="ja-JP" altLang="en-US" sz="1400" dirty="0"/>
              <a:t>活動</a:t>
            </a:r>
            <a:endParaRPr kumimoji="1" lang="ja-JP" altLang="en-US" sz="1400" dirty="0"/>
          </a:p>
        </p:txBody>
      </p:sp>
      <p:grpSp>
        <p:nvGrpSpPr>
          <p:cNvPr id="75" name="グループ化 74">
            <a:extLst>
              <a:ext uri="{FF2B5EF4-FFF2-40B4-BE49-F238E27FC236}">
                <a16:creationId xmlns:a16="http://schemas.microsoft.com/office/drawing/2014/main" id="{213ED3C5-8E8C-E5BC-0B13-AE84BC02C399}"/>
              </a:ext>
            </a:extLst>
          </p:cNvPr>
          <p:cNvGrpSpPr/>
          <p:nvPr/>
        </p:nvGrpSpPr>
        <p:grpSpPr>
          <a:xfrm>
            <a:off x="9008117" y="6343640"/>
            <a:ext cx="889414" cy="510124"/>
            <a:chOff x="9016586" y="6347876"/>
            <a:chExt cx="889414" cy="510124"/>
          </a:xfrm>
        </p:grpSpPr>
        <p:sp>
          <p:nvSpPr>
            <p:cNvPr id="76" name="フリーフォーム: 図形 38">
              <a:extLst>
                <a:ext uri="{FF2B5EF4-FFF2-40B4-BE49-F238E27FC236}">
                  <a16:creationId xmlns:a16="http://schemas.microsoft.com/office/drawing/2014/main" id="{EF0DB52F-04BB-9D9A-C69E-596FBB58B18C}"/>
                </a:ext>
              </a:extLst>
            </p:cNvPr>
            <p:cNvSpPr/>
            <p:nvPr/>
          </p:nvSpPr>
          <p:spPr>
            <a:xfrm>
              <a:off x="9016586" y="6347876"/>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solidFill>
              <a:schemeClr val="accent1"/>
            </a:solidFill>
            <a:ln w="50021" cap="flat">
              <a:noFill/>
              <a:prstDash val="solid"/>
              <a:miter/>
            </a:ln>
          </p:spPr>
          <p:txBody>
            <a:bodyPr wrap="square" rtlCol="0" anchor="ctr">
              <a:noAutofit/>
            </a:bodyPr>
            <a:lstStyle/>
            <a:p>
              <a:endParaRPr lang="ja-JP" altLang="en-US"/>
            </a:p>
          </p:txBody>
        </p:sp>
        <p:sp>
          <p:nvSpPr>
            <p:cNvPr id="77" name="二等辺三角形 76">
              <a:extLst>
                <a:ext uri="{FF2B5EF4-FFF2-40B4-BE49-F238E27FC236}">
                  <a16:creationId xmlns:a16="http://schemas.microsoft.com/office/drawing/2014/main" id="{8C2CCC77-2601-6167-CD4B-B0426D825D4C}"/>
                </a:ext>
              </a:extLst>
            </p:cNvPr>
            <p:cNvSpPr/>
            <p:nvPr/>
          </p:nvSpPr>
          <p:spPr>
            <a:xfrm rot="16200000">
              <a:off x="9603569" y="6555569"/>
              <a:ext cx="244473" cy="360388"/>
            </a:xfrm>
            <a:prstGeom prst="triangle">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スライド番号プレースホルダー 2"/>
          <p:cNvSpPr>
            <a:spLocks noGrp="1"/>
          </p:cNvSpPr>
          <p:nvPr>
            <p:ph type="sldNum" sz="quarter" idx="12"/>
          </p:nvPr>
        </p:nvSpPr>
        <p:spPr/>
        <p:txBody>
          <a:bodyPr/>
          <a:lstStyle/>
          <a:p>
            <a:fld id="{3DB74C4F-4DC2-4C31-8D08-159129179147}" type="slidenum">
              <a:rPr kumimoji="1" lang="ja-JP" altLang="en-US" smtClean="0"/>
              <a:pPr/>
              <a:t>9</a:t>
            </a:fld>
            <a:endParaRPr kumimoji="1" lang="ja-JP" altLang="en-US" dirty="0"/>
          </a:p>
        </p:txBody>
      </p:sp>
      <p:sp>
        <p:nvSpPr>
          <p:cNvPr id="84" name="テキスト ボックス 83">
            <a:extLst>
              <a:ext uri="{FF2B5EF4-FFF2-40B4-BE49-F238E27FC236}">
                <a16:creationId xmlns:a16="http://schemas.microsoft.com/office/drawing/2014/main" id="{9AE1641B-6915-5876-6EB4-56CA9E66C671}"/>
              </a:ext>
            </a:extLst>
          </p:cNvPr>
          <p:cNvSpPr txBox="1"/>
          <p:nvPr/>
        </p:nvSpPr>
        <p:spPr>
          <a:xfrm>
            <a:off x="600992" y="76200"/>
            <a:ext cx="1915909" cy="276999"/>
          </a:xfrm>
          <a:prstGeom prst="rect">
            <a:avLst/>
          </a:prstGeom>
          <a:solidFill>
            <a:srgbClr val="FEF2E2"/>
          </a:solidFill>
        </p:spPr>
        <p:txBody>
          <a:bodyPr wrap="none" rtlCol="0">
            <a:spAutoFit/>
          </a:bodyPr>
          <a:lstStyle/>
          <a:p>
            <a:pPr algn="l"/>
            <a:r>
              <a:rPr kumimoji="1" lang="ja-JP" altLang="en-US" sz="1200" b="1" spc="300" dirty="0">
                <a:solidFill>
                  <a:srgbClr val="D22C25"/>
                </a:solidFill>
                <a:latin typeface="+mj-lt"/>
                <a:ea typeface="+mj-ea"/>
              </a:rPr>
              <a:t>健康</a:t>
            </a:r>
            <a:r>
              <a:rPr kumimoji="1" lang="ja-JP" altLang="en-US" sz="1200" b="1" spc="300" dirty="0" smtClean="0">
                <a:solidFill>
                  <a:srgbClr val="D22C25"/>
                </a:solidFill>
                <a:latin typeface="+mj-lt"/>
                <a:ea typeface="+mj-ea"/>
              </a:rPr>
              <a:t>推進のご提案⑥</a:t>
            </a:r>
            <a:endParaRPr kumimoji="1" lang="ja-JP" altLang="en-US" sz="1200" b="1" spc="300" dirty="0">
              <a:solidFill>
                <a:srgbClr val="D22C25"/>
              </a:solidFill>
              <a:latin typeface="+mj-ea"/>
              <a:ea typeface="+mj-ea"/>
            </a:endParaRPr>
          </a:p>
        </p:txBody>
      </p:sp>
      <p:pic>
        <p:nvPicPr>
          <p:cNvPr id="5" name="図 4"/>
          <p:cNvPicPr>
            <a:picLocks noChangeAspect="1"/>
          </p:cNvPicPr>
          <p:nvPr/>
        </p:nvPicPr>
        <p:blipFill>
          <a:blip r:embed="rId3"/>
          <a:stretch>
            <a:fillRect/>
          </a:stretch>
        </p:blipFill>
        <p:spPr>
          <a:xfrm>
            <a:off x="485169" y="1298801"/>
            <a:ext cx="2031732" cy="2889853"/>
          </a:xfrm>
          <a:prstGeom prst="rect">
            <a:avLst/>
          </a:prstGeom>
        </p:spPr>
      </p:pic>
      <p:pic>
        <p:nvPicPr>
          <p:cNvPr id="10" name="図 9"/>
          <p:cNvPicPr>
            <a:picLocks noChangeAspect="1"/>
          </p:cNvPicPr>
          <p:nvPr/>
        </p:nvPicPr>
        <p:blipFill>
          <a:blip r:embed="rId4"/>
          <a:stretch>
            <a:fillRect/>
          </a:stretch>
        </p:blipFill>
        <p:spPr>
          <a:xfrm>
            <a:off x="3453985" y="4258710"/>
            <a:ext cx="2416151" cy="2234165"/>
          </a:xfrm>
          <a:prstGeom prst="rect">
            <a:avLst/>
          </a:prstGeom>
        </p:spPr>
      </p:pic>
      <p:pic>
        <p:nvPicPr>
          <p:cNvPr id="4" name="図 3"/>
          <p:cNvPicPr>
            <a:picLocks noChangeAspect="1"/>
          </p:cNvPicPr>
          <p:nvPr/>
        </p:nvPicPr>
        <p:blipFill>
          <a:blip r:embed="rId5"/>
          <a:stretch>
            <a:fillRect/>
          </a:stretch>
        </p:blipFill>
        <p:spPr>
          <a:xfrm>
            <a:off x="6363237" y="5183500"/>
            <a:ext cx="1843008" cy="1309375"/>
          </a:xfrm>
          <a:prstGeom prst="rect">
            <a:avLst/>
          </a:prstGeom>
        </p:spPr>
      </p:pic>
      <p:sp>
        <p:nvSpPr>
          <p:cNvPr id="12" name="テキスト ボックス 11">
            <a:extLst>
              <a:ext uri="{FF2B5EF4-FFF2-40B4-BE49-F238E27FC236}">
                <a16:creationId xmlns:a16="http://schemas.microsoft.com/office/drawing/2014/main" id="{91335AFB-9649-2528-1FCC-FB07B20B9111}"/>
              </a:ext>
            </a:extLst>
          </p:cNvPr>
          <p:cNvSpPr txBox="1"/>
          <p:nvPr/>
        </p:nvSpPr>
        <p:spPr>
          <a:xfrm>
            <a:off x="2872166" y="1766182"/>
            <a:ext cx="4328492" cy="426720"/>
          </a:xfrm>
          <a:prstGeom prst="rect">
            <a:avLst/>
          </a:prstGeom>
          <a:noFill/>
        </p:spPr>
        <p:txBody>
          <a:bodyPr wrap="square">
            <a:spAutoFit/>
          </a:bodyPr>
          <a:lstStyle/>
          <a:p>
            <a:pPr>
              <a:lnSpc>
                <a:spcPct val="130000"/>
              </a:lnSpc>
            </a:pPr>
            <a:r>
              <a:rPr lang="ja-JP" altLang="en-US" b="1" dirty="0" smtClean="0">
                <a:solidFill>
                  <a:schemeClr val="accent1"/>
                </a:solidFill>
                <a:latin typeface="+mn-ea"/>
                <a:ea typeface="+mn-ea"/>
              </a:rPr>
              <a:t>ポスター</a:t>
            </a:r>
            <a:endParaRPr lang="en-US" altLang="ja-JP" b="1" dirty="0" smtClean="0">
              <a:solidFill>
                <a:schemeClr val="accent1"/>
              </a:solidFill>
              <a:latin typeface="+mn-ea"/>
              <a:ea typeface="+mn-ea"/>
            </a:endParaRPr>
          </a:p>
        </p:txBody>
      </p:sp>
      <p:sp>
        <p:nvSpPr>
          <p:cNvPr id="13" name="テキスト ボックス 12">
            <a:extLst>
              <a:ext uri="{FF2B5EF4-FFF2-40B4-BE49-F238E27FC236}">
                <a16:creationId xmlns:a16="http://schemas.microsoft.com/office/drawing/2014/main" id="{D7A95F6F-2064-8E3D-2268-E32E0FED2C08}"/>
              </a:ext>
            </a:extLst>
          </p:cNvPr>
          <p:cNvSpPr txBox="1"/>
          <p:nvPr/>
        </p:nvSpPr>
        <p:spPr>
          <a:xfrm>
            <a:off x="2872166" y="2118382"/>
            <a:ext cx="4065870" cy="332399"/>
          </a:xfrm>
          <a:prstGeom prst="rect">
            <a:avLst/>
          </a:prstGeom>
          <a:noFill/>
        </p:spPr>
        <p:txBody>
          <a:bodyPr wrap="square">
            <a:spAutoFit/>
          </a:bodyPr>
          <a:lstStyle/>
          <a:p>
            <a:pPr>
              <a:lnSpc>
                <a:spcPct val="130000"/>
              </a:lnSpc>
            </a:pPr>
            <a:r>
              <a:rPr lang="ja-JP" altLang="en-US" sz="1200" b="1" dirty="0" smtClean="0">
                <a:latin typeface="+mn-ea"/>
                <a:ea typeface="+mn-ea"/>
              </a:rPr>
              <a:t>「食塩」にかかわる情報を定期的に発信いたします。</a:t>
            </a:r>
            <a:endParaRPr lang="ja-JP" altLang="en-US" sz="1200" b="1" dirty="0">
              <a:latin typeface="+mn-ea"/>
              <a:ea typeface="+mn-ea"/>
            </a:endParaRPr>
          </a:p>
        </p:txBody>
      </p:sp>
      <p:sp>
        <p:nvSpPr>
          <p:cNvPr id="14" name="テキスト ボックス 13">
            <a:extLst>
              <a:ext uri="{FF2B5EF4-FFF2-40B4-BE49-F238E27FC236}">
                <a16:creationId xmlns:a16="http://schemas.microsoft.com/office/drawing/2014/main" id="{91335AFB-9649-2528-1FCC-FB07B20B9111}"/>
              </a:ext>
            </a:extLst>
          </p:cNvPr>
          <p:cNvSpPr txBox="1"/>
          <p:nvPr/>
        </p:nvSpPr>
        <p:spPr>
          <a:xfrm>
            <a:off x="6138742" y="3736222"/>
            <a:ext cx="1719539" cy="452432"/>
          </a:xfrm>
          <a:prstGeom prst="rect">
            <a:avLst/>
          </a:prstGeom>
          <a:noFill/>
        </p:spPr>
        <p:txBody>
          <a:bodyPr wrap="square">
            <a:spAutoFit/>
          </a:bodyPr>
          <a:lstStyle/>
          <a:p>
            <a:pPr>
              <a:lnSpc>
                <a:spcPct val="130000"/>
              </a:lnSpc>
            </a:pPr>
            <a:r>
              <a:rPr lang="ja-JP" altLang="en-US" b="1" dirty="0" smtClean="0">
                <a:solidFill>
                  <a:schemeClr val="accent1"/>
                </a:solidFill>
                <a:latin typeface="+mn-ea"/>
                <a:ea typeface="+mn-ea"/>
              </a:rPr>
              <a:t>調味料リスト</a:t>
            </a:r>
            <a:endParaRPr lang="en-US" altLang="ja-JP" b="1" dirty="0" smtClean="0">
              <a:solidFill>
                <a:schemeClr val="accent1"/>
              </a:solidFill>
              <a:latin typeface="+mn-ea"/>
              <a:ea typeface="+mn-ea"/>
            </a:endParaRPr>
          </a:p>
        </p:txBody>
      </p:sp>
      <p:sp>
        <p:nvSpPr>
          <p:cNvPr id="15" name="テキスト ボックス 14">
            <a:extLst>
              <a:ext uri="{FF2B5EF4-FFF2-40B4-BE49-F238E27FC236}">
                <a16:creationId xmlns:a16="http://schemas.microsoft.com/office/drawing/2014/main" id="{D7A95F6F-2064-8E3D-2268-E32E0FED2C08}"/>
              </a:ext>
            </a:extLst>
          </p:cNvPr>
          <p:cNvSpPr txBox="1"/>
          <p:nvPr/>
        </p:nvSpPr>
        <p:spPr>
          <a:xfrm>
            <a:off x="6106428" y="4150013"/>
            <a:ext cx="3667006" cy="795346"/>
          </a:xfrm>
          <a:prstGeom prst="rect">
            <a:avLst/>
          </a:prstGeom>
          <a:noFill/>
        </p:spPr>
        <p:txBody>
          <a:bodyPr wrap="square">
            <a:spAutoFit/>
          </a:bodyPr>
          <a:lstStyle/>
          <a:p>
            <a:pPr>
              <a:lnSpc>
                <a:spcPct val="130000"/>
              </a:lnSpc>
            </a:pPr>
            <a:r>
              <a:rPr lang="ja-JP" altLang="en-US" sz="1200" b="1" dirty="0" smtClean="0">
                <a:latin typeface="+mn-ea"/>
                <a:ea typeface="+mn-ea"/>
              </a:rPr>
              <a:t>調味料ごとに食塩相当量を見える化し、お客さまが調味料を選択される際の一つの参考情報としてご活用ください。</a:t>
            </a:r>
            <a:endParaRPr lang="ja-JP" altLang="en-US" sz="1200" b="1" dirty="0">
              <a:latin typeface="+mn-ea"/>
              <a:ea typeface="+mn-ea"/>
            </a:endParaRPr>
          </a:p>
        </p:txBody>
      </p:sp>
    </p:spTree>
    <p:extLst>
      <p:ext uri="{BB962C8B-B14F-4D97-AF65-F5344CB8AC3E}">
        <p14:creationId xmlns:p14="http://schemas.microsoft.com/office/powerpoint/2010/main" val="1935643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四角形: 角を丸くする 160">
            <a:extLst>
              <a:ext uri="{FF2B5EF4-FFF2-40B4-BE49-F238E27FC236}">
                <a16:creationId xmlns:a16="http://schemas.microsoft.com/office/drawing/2014/main" id="{2398DCED-1672-C0CD-050B-2729960E1CE7}"/>
              </a:ext>
            </a:extLst>
          </p:cNvPr>
          <p:cNvSpPr/>
          <p:nvPr/>
        </p:nvSpPr>
        <p:spPr>
          <a:xfrm>
            <a:off x="174646" y="3710416"/>
            <a:ext cx="9596947" cy="2898874"/>
          </a:xfrm>
          <a:prstGeom prst="roundRect">
            <a:avLst>
              <a:gd name="adj" fmla="val 3806"/>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 name="タイトル 1"/>
          <p:cNvSpPr>
            <a:spLocks noGrp="1"/>
          </p:cNvSpPr>
          <p:nvPr>
            <p:ph type="title"/>
          </p:nvPr>
        </p:nvSpPr>
        <p:spPr>
          <a:xfrm>
            <a:off x="174646" y="317208"/>
            <a:ext cx="6763390" cy="618631"/>
          </a:xfrm>
        </p:spPr>
        <p:txBody>
          <a:bodyPr/>
          <a:lstStyle/>
          <a:p>
            <a:r>
              <a:rPr lang="ja-JP" altLang="en-US" dirty="0"/>
              <a:t>自然と健康に</a:t>
            </a:r>
            <a:r>
              <a:rPr lang="ja-JP" altLang="en-US" dirty="0" smtClean="0"/>
              <a:t>なれる社員</a:t>
            </a:r>
            <a:r>
              <a:rPr lang="ja-JP" altLang="en-US" dirty="0"/>
              <a:t>食堂の</a:t>
            </a:r>
            <a:r>
              <a:rPr lang="ja-JP" altLang="en-US" dirty="0" smtClean="0"/>
              <a:t>食環境整備</a:t>
            </a:r>
            <a:r>
              <a:rPr lang="en-US" altLang="ja-JP" dirty="0" smtClean="0"/>
              <a:t/>
            </a:r>
            <a:br>
              <a:rPr lang="en-US" altLang="ja-JP" dirty="0" smtClean="0"/>
            </a:br>
            <a:r>
              <a:rPr lang="ja-JP" altLang="en-US" sz="1400" dirty="0" smtClean="0"/>
              <a:t>背景・社会的課題</a:t>
            </a:r>
            <a:endParaRPr kumimoji="1" lang="ja-JP" altLang="en-US" sz="1400" dirty="0"/>
          </a:p>
        </p:txBody>
      </p:sp>
      <p:grpSp>
        <p:nvGrpSpPr>
          <p:cNvPr id="75" name="グループ化 74">
            <a:extLst>
              <a:ext uri="{FF2B5EF4-FFF2-40B4-BE49-F238E27FC236}">
                <a16:creationId xmlns:a16="http://schemas.microsoft.com/office/drawing/2014/main" id="{213ED3C5-8E8C-E5BC-0B13-AE84BC02C399}"/>
              </a:ext>
            </a:extLst>
          </p:cNvPr>
          <p:cNvGrpSpPr/>
          <p:nvPr/>
        </p:nvGrpSpPr>
        <p:grpSpPr>
          <a:xfrm>
            <a:off x="9008117" y="6343640"/>
            <a:ext cx="889414" cy="510124"/>
            <a:chOff x="9016586" y="6347876"/>
            <a:chExt cx="889414" cy="510124"/>
          </a:xfrm>
        </p:grpSpPr>
        <p:sp>
          <p:nvSpPr>
            <p:cNvPr id="76" name="フリーフォーム: 図形 38">
              <a:extLst>
                <a:ext uri="{FF2B5EF4-FFF2-40B4-BE49-F238E27FC236}">
                  <a16:creationId xmlns:a16="http://schemas.microsoft.com/office/drawing/2014/main" id="{EF0DB52F-04BB-9D9A-C69E-596FBB58B18C}"/>
                </a:ext>
              </a:extLst>
            </p:cNvPr>
            <p:cNvSpPr/>
            <p:nvPr/>
          </p:nvSpPr>
          <p:spPr>
            <a:xfrm>
              <a:off x="9016586" y="6347876"/>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solidFill>
              <a:schemeClr val="accent1"/>
            </a:solidFill>
            <a:ln w="50021" cap="flat">
              <a:noFill/>
              <a:prstDash val="solid"/>
              <a:miter/>
            </a:ln>
          </p:spPr>
          <p:txBody>
            <a:bodyPr wrap="square" rtlCol="0" anchor="ctr">
              <a:noAutofit/>
            </a:bodyPr>
            <a:lstStyle/>
            <a:p>
              <a:endParaRPr lang="ja-JP" altLang="en-US"/>
            </a:p>
          </p:txBody>
        </p:sp>
        <p:sp>
          <p:nvSpPr>
            <p:cNvPr id="77" name="二等辺三角形 76">
              <a:extLst>
                <a:ext uri="{FF2B5EF4-FFF2-40B4-BE49-F238E27FC236}">
                  <a16:creationId xmlns:a16="http://schemas.microsoft.com/office/drawing/2014/main" id="{8C2CCC77-2601-6167-CD4B-B0426D825D4C}"/>
                </a:ext>
              </a:extLst>
            </p:cNvPr>
            <p:cNvSpPr/>
            <p:nvPr/>
          </p:nvSpPr>
          <p:spPr>
            <a:xfrm rot="16200000">
              <a:off x="9603569" y="6555569"/>
              <a:ext cx="244473" cy="360388"/>
            </a:xfrm>
            <a:prstGeom prst="triangle">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スライド番号プレースホルダー 2"/>
          <p:cNvSpPr>
            <a:spLocks noGrp="1"/>
          </p:cNvSpPr>
          <p:nvPr>
            <p:ph type="sldNum" sz="quarter" idx="12"/>
          </p:nvPr>
        </p:nvSpPr>
        <p:spPr>
          <a:xfrm>
            <a:off x="7542744" y="6466369"/>
            <a:ext cx="2228850" cy="365125"/>
          </a:xfrm>
        </p:spPr>
        <p:txBody>
          <a:bodyPr/>
          <a:lstStyle/>
          <a:p>
            <a:fld id="{3DB74C4F-4DC2-4C31-8D08-159129179147}" type="slidenum">
              <a:rPr kumimoji="1" lang="ja-JP" altLang="en-US" smtClean="0"/>
              <a:pPr/>
              <a:t>1</a:t>
            </a:fld>
            <a:endParaRPr kumimoji="1" lang="ja-JP" altLang="en-US" dirty="0"/>
          </a:p>
        </p:txBody>
      </p:sp>
      <p:sp>
        <p:nvSpPr>
          <p:cNvPr id="84" name="テキスト ボックス 83">
            <a:extLst>
              <a:ext uri="{FF2B5EF4-FFF2-40B4-BE49-F238E27FC236}">
                <a16:creationId xmlns:a16="http://schemas.microsoft.com/office/drawing/2014/main" id="{9AE1641B-6915-5876-6EB4-56CA9E66C671}"/>
              </a:ext>
            </a:extLst>
          </p:cNvPr>
          <p:cNvSpPr txBox="1"/>
          <p:nvPr/>
        </p:nvSpPr>
        <p:spPr>
          <a:xfrm>
            <a:off x="600992" y="76200"/>
            <a:ext cx="954107" cy="276999"/>
          </a:xfrm>
          <a:prstGeom prst="rect">
            <a:avLst/>
          </a:prstGeom>
          <a:solidFill>
            <a:srgbClr val="FEF2E2"/>
          </a:solidFill>
        </p:spPr>
        <p:txBody>
          <a:bodyPr wrap="none" rtlCol="0">
            <a:spAutoFit/>
          </a:bodyPr>
          <a:lstStyle/>
          <a:p>
            <a:pPr algn="l"/>
            <a:r>
              <a:rPr kumimoji="1" lang="ja-JP" altLang="en-US" sz="1200" b="1" spc="300" dirty="0">
                <a:solidFill>
                  <a:srgbClr val="D22C25"/>
                </a:solidFill>
                <a:latin typeface="+mj-lt"/>
                <a:ea typeface="+mj-ea"/>
              </a:rPr>
              <a:t>健康</a:t>
            </a:r>
            <a:r>
              <a:rPr kumimoji="1" lang="ja-JP" altLang="en-US" sz="1200" b="1" spc="300" dirty="0" smtClean="0">
                <a:solidFill>
                  <a:srgbClr val="D22C25"/>
                </a:solidFill>
                <a:latin typeface="+mj-lt"/>
                <a:ea typeface="+mj-ea"/>
              </a:rPr>
              <a:t>推進</a:t>
            </a:r>
            <a:endParaRPr kumimoji="1" lang="en-US" altLang="ja-JP" sz="1200" b="1" spc="300" dirty="0" smtClean="0">
              <a:solidFill>
                <a:srgbClr val="D22C25"/>
              </a:solidFill>
              <a:latin typeface="+mj-lt"/>
              <a:ea typeface="+mj-ea"/>
            </a:endParaRPr>
          </a:p>
        </p:txBody>
      </p:sp>
      <p:sp>
        <p:nvSpPr>
          <p:cNvPr id="53" name="正方形/長方形 52"/>
          <p:cNvSpPr/>
          <p:nvPr/>
        </p:nvSpPr>
        <p:spPr>
          <a:xfrm>
            <a:off x="298503" y="1061403"/>
            <a:ext cx="6291483" cy="707886"/>
          </a:xfrm>
          <a:prstGeom prst="rect">
            <a:avLst/>
          </a:prstGeom>
        </p:spPr>
        <p:txBody>
          <a:bodyPr wrap="square">
            <a:spAutoFit/>
          </a:bodyPr>
          <a:lstStyle/>
          <a:p>
            <a:pPr algn="l"/>
            <a:r>
              <a:rPr lang="ja-JP" altLang="en-US" sz="2000" b="1" noProof="0" dirty="0" smtClean="0">
                <a:latin typeface="+mn-ea"/>
                <a:ea typeface="+mn-ea"/>
                <a:cs typeface="ＭＳ Ｐゴシック"/>
              </a:rPr>
              <a:t>生活習慣病対策のために</a:t>
            </a:r>
            <a:endParaRPr lang="en-US" altLang="ja-JP" sz="2000" b="1" noProof="0" dirty="0" smtClean="0">
              <a:latin typeface="+mn-ea"/>
              <a:ea typeface="+mn-ea"/>
              <a:cs typeface="ＭＳ Ｐゴシック"/>
            </a:endParaRPr>
          </a:p>
          <a:p>
            <a:pPr algn="l"/>
            <a:r>
              <a:rPr kumimoji="0" lang="ja-JP" altLang="en-US" sz="2000" b="1" i="0" u="none" strike="noStrike" kern="0" cap="none" spc="-40" normalizeH="0" baseline="0" dirty="0" smtClean="0">
                <a:ln>
                  <a:noFill/>
                </a:ln>
                <a:solidFill>
                  <a:schemeClr val="tx1"/>
                </a:solidFill>
                <a:effectLst/>
                <a:uLnTx/>
                <a:uFillTx/>
                <a:latin typeface="+mn-ea"/>
                <a:ea typeface="+mn-ea"/>
                <a:cs typeface="ＭＳ Ｐゴシック"/>
              </a:rPr>
              <a:t>世界</a:t>
            </a:r>
            <a:r>
              <a:rPr kumimoji="0" lang="ja-JP" altLang="en-US" sz="2000" b="1" i="0" u="none" strike="noStrike" kern="0" cap="none" spc="-40" normalizeH="0" baseline="0" dirty="0">
                <a:ln>
                  <a:noFill/>
                </a:ln>
                <a:solidFill>
                  <a:schemeClr val="tx1"/>
                </a:solidFill>
                <a:effectLst/>
                <a:uLnTx/>
                <a:uFillTx/>
                <a:latin typeface="+mn-ea"/>
                <a:ea typeface="+mn-ea"/>
                <a:cs typeface="ＭＳ Ｐゴシック"/>
              </a:rPr>
              <a:t>全体</a:t>
            </a:r>
            <a:r>
              <a:rPr kumimoji="0" lang="ja-JP" altLang="en-US" sz="2000" b="1" i="0" u="none" strike="noStrike" kern="0" cap="none" spc="-40" normalizeH="0" baseline="0" dirty="0" smtClean="0">
                <a:ln>
                  <a:noFill/>
                </a:ln>
                <a:solidFill>
                  <a:schemeClr val="tx1"/>
                </a:solidFill>
                <a:effectLst/>
                <a:uLnTx/>
                <a:uFillTx/>
                <a:latin typeface="+mn-ea"/>
                <a:ea typeface="+mn-ea"/>
                <a:cs typeface="ＭＳ Ｐゴシック"/>
              </a:rPr>
              <a:t>がとるべき</a:t>
            </a:r>
            <a:r>
              <a:rPr lang="ja-JP" altLang="en-US" sz="2000" b="1" spc="-40" dirty="0">
                <a:solidFill>
                  <a:schemeClr val="accent1"/>
                </a:solidFill>
                <a:latin typeface="+mn-ea"/>
                <a:ea typeface="+mn-ea"/>
                <a:cs typeface="ＭＳ Ｐゴシック"/>
              </a:rPr>
              <a:t>５</a:t>
            </a:r>
            <a:r>
              <a:rPr kumimoji="0" lang="ja-JP" altLang="en-US" sz="2000" b="1" i="0" u="none" strike="noStrike" kern="0" cap="none" spc="-40" normalizeH="0" baseline="0" dirty="0" smtClean="0">
                <a:ln>
                  <a:noFill/>
                </a:ln>
                <a:solidFill>
                  <a:schemeClr val="accent1"/>
                </a:solidFill>
                <a:effectLst/>
                <a:uLnTx/>
                <a:uFillTx/>
                <a:latin typeface="+mn-ea"/>
                <a:ea typeface="+mn-ea"/>
                <a:cs typeface="ＭＳ Ｐゴシック"/>
              </a:rPr>
              <a:t>つのアクション</a:t>
            </a:r>
            <a:endParaRPr kumimoji="0" lang="ja-JP" altLang="en-US" sz="2000" b="1" i="0" u="none" strike="noStrike" kern="0" cap="none" spc="-40" normalizeH="0" baseline="0" noProof="0" dirty="0" smtClean="0">
              <a:ln>
                <a:noFill/>
              </a:ln>
              <a:solidFill>
                <a:schemeClr val="accent1"/>
              </a:solidFill>
              <a:effectLst/>
              <a:uLnTx/>
              <a:uFillTx/>
              <a:latin typeface="+mn-ea"/>
              <a:ea typeface="+mn-ea"/>
              <a:cs typeface="ＭＳ Ｐゴシック"/>
            </a:endParaRPr>
          </a:p>
        </p:txBody>
      </p:sp>
      <p:grpSp>
        <p:nvGrpSpPr>
          <p:cNvPr id="11" name="グループ化 10"/>
          <p:cNvGrpSpPr/>
          <p:nvPr/>
        </p:nvGrpSpPr>
        <p:grpSpPr>
          <a:xfrm>
            <a:off x="1426429" y="1817739"/>
            <a:ext cx="7053143" cy="1684440"/>
            <a:chOff x="1456127" y="1819082"/>
            <a:chExt cx="7053143" cy="1684440"/>
          </a:xfrm>
        </p:grpSpPr>
        <p:sp>
          <p:nvSpPr>
            <p:cNvPr id="59" name="四角形: 角を丸くする 33">
              <a:extLst>
                <a:ext uri="{FF2B5EF4-FFF2-40B4-BE49-F238E27FC236}">
                  <a16:creationId xmlns:a16="http://schemas.microsoft.com/office/drawing/2014/main" id="{FDECA1B1-EC8A-95AD-7BF0-10760907870E}"/>
                </a:ext>
              </a:extLst>
            </p:cNvPr>
            <p:cNvSpPr/>
            <p:nvPr/>
          </p:nvSpPr>
          <p:spPr>
            <a:xfrm>
              <a:off x="7067625" y="1819082"/>
              <a:ext cx="1115300" cy="108722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61" name="テキスト ボックス 60">
              <a:extLst>
                <a:ext uri="{FF2B5EF4-FFF2-40B4-BE49-F238E27FC236}">
                  <a16:creationId xmlns:a16="http://schemas.microsoft.com/office/drawing/2014/main" id="{B1A4F881-CB07-D4B6-B8E9-CC02A7BABF8E}"/>
                </a:ext>
              </a:extLst>
            </p:cNvPr>
            <p:cNvSpPr txBox="1"/>
            <p:nvPr/>
          </p:nvSpPr>
          <p:spPr>
            <a:xfrm>
              <a:off x="6888313" y="2918747"/>
              <a:ext cx="1620957" cy="584775"/>
            </a:xfrm>
            <a:prstGeom prst="rect">
              <a:avLst/>
            </a:prstGeom>
            <a:noFill/>
          </p:spPr>
          <p:txBody>
            <a:bodyPr wrap="none" rtlCol="0">
              <a:spAutoFit/>
            </a:bodyPr>
            <a:lstStyle/>
            <a:p>
              <a:pPr algn="ctr"/>
              <a:r>
                <a:rPr kumimoji="1" lang="ja-JP" altLang="en-US" sz="1600" b="1" dirty="0" smtClean="0">
                  <a:solidFill>
                    <a:schemeClr val="tx1">
                      <a:lumMod val="75000"/>
                      <a:lumOff val="25000"/>
                    </a:schemeClr>
                  </a:solidFill>
                  <a:latin typeface="+mn-ea"/>
                  <a:ea typeface="+mn-ea"/>
                </a:rPr>
                <a:t>心血管系疾患の</a:t>
              </a:r>
              <a:endParaRPr kumimoji="1" lang="en-US" altLang="ja-JP" sz="1600" b="1" dirty="0" smtClean="0">
                <a:solidFill>
                  <a:schemeClr val="tx1">
                    <a:lumMod val="75000"/>
                    <a:lumOff val="25000"/>
                  </a:schemeClr>
                </a:solidFill>
                <a:latin typeface="+mn-ea"/>
                <a:ea typeface="+mn-ea"/>
              </a:endParaRPr>
            </a:p>
            <a:p>
              <a:pPr algn="ctr"/>
              <a:r>
                <a:rPr kumimoji="1" lang="ja-JP" altLang="en-US" sz="1600" b="1" dirty="0" smtClean="0">
                  <a:solidFill>
                    <a:schemeClr val="tx1">
                      <a:lumMod val="75000"/>
                      <a:lumOff val="25000"/>
                    </a:schemeClr>
                  </a:solidFill>
                  <a:latin typeface="+mn-ea"/>
                  <a:ea typeface="+mn-ea"/>
                </a:rPr>
                <a:t>リスク低下</a:t>
              </a:r>
              <a:endParaRPr kumimoji="1" lang="ja-JP" altLang="en-US" sz="1600" b="1" dirty="0">
                <a:solidFill>
                  <a:schemeClr val="tx1">
                    <a:lumMod val="75000"/>
                    <a:lumOff val="25000"/>
                  </a:schemeClr>
                </a:solidFill>
                <a:latin typeface="+mn-ea"/>
                <a:ea typeface="+mn-ea"/>
              </a:endParaRPr>
            </a:p>
          </p:txBody>
        </p:sp>
        <p:sp>
          <p:nvSpPr>
            <p:cNvPr id="63" name="四角形: 角を丸くする 48">
              <a:extLst>
                <a:ext uri="{FF2B5EF4-FFF2-40B4-BE49-F238E27FC236}">
                  <a16:creationId xmlns:a16="http://schemas.microsoft.com/office/drawing/2014/main" id="{8A5171F1-CD41-D02C-915D-930781A698A9}"/>
                </a:ext>
              </a:extLst>
            </p:cNvPr>
            <p:cNvSpPr/>
            <p:nvPr/>
          </p:nvSpPr>
          <p:spPr>
            <a:xfrm>
              <a:off x="5664782" y="1819082"/>
              <a:ext cx="1115300" cy="108722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65" name="テキスト ボックス 64">
              <a:extLst>
                <a:ext uri="{FF2B5EF4-FFF2-40B4-BE49-F238E27FC236}">
                  <a16:creationId xmlns:a16="http://schemas.microsoft.com/office/drawing/2014/main" id="{E0695EEC-4658-D4D3-8A6A-7C6E1BA4465D}"/>
                </a:ext>
              </a:extLst>
            </p:cNvPr>
            <p:cNvSpPr txBox="1"/>
            <p:nvPr/>
          </p:nvSpPr>
          <p:spPr>
            <a:xfrm>
              <a:off x="5802563" y="3041857"/>
              <a:ext cx="1005403" cy="338554"/>
            </a:xfrm>
            <a:prstGeom prst="rect">
              <a:avLst/>
            </a:prstGeom>
            <a:noFill/>
          </p:spPr>
          <p:txBody>
            <a:bodyPr wrap="none" rtlCol="0">
              <a:spAutoFit/>
            </a:bodyPr>
            <a:lstStyle/>
            <a:p>
              <a:pPr algn="ctr"/>
              <a:r>
                <a:rPr kumimoji="1" lang="ja-JP" altLang="en-US" sz="1600" b="1" dirty="0" smtClean="0">
                  <a:solidFill>
                    <a:schemeClr val="tx1">
                      <a:lumMod val="75000"/>
                      <a:lumOff val="25000"/>
                    </a:schemeClr>
                  </a:solidFill>
                  <a:latin typeface="+mn-ea"/>
                  <a:ea typeface="+mn-ea"/>
                </a:rPr>
                <a:t>有害飲酒</a:t>
              </a:r>
              <a:endParaRPr kumimoji="1" lang="ja-JP" altLang="en-US" sz="1600" b="1" dirty="0">
                <a:solidFill>
                  <a:schemeClr val="tx1">
                    <a:lumMod val="75000"/>
                    <a:lumOff val="25000"/>
                  </a:schemeClr>
                </a:solidFill>
                <a:latin typeface="+mn-ea"/>
                <a:ea typeface="+mn-ea"/>
              </a:endParaRPr>
            </a:p>
          </p:txBody>
        </p:sp>
        <p:sp>
          <p:nvSpPr>
            <p:cNvPr id="67" name="四角形: 角を丸くする 52">
              <a:extLst>
                <a:ext uri="{FF2B5EF4-FFF2-40B4-BE49-F238E27FC236}">
                  <a16:creationId xmlns:a16="http://schemas.microsoft.com/office/drawing/2014/main" id="{F3CC47CC-9BCA-5E81-E9A4-6772B7DE3CBC}"/>
                </a:ext>
              </a:extLst>
            </p:cNvPr>
            <p:cNvSpPr/>
            <p:nvPr/>
          </p:nvSpPr>
          <p:spPr>
            <a:xfrm>
              <a:off x="4238300" y="1819082"/>
              <a:ext cx="1115300" cy="108722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69" name="テキスト ボックス 68">
              <a:extLst>
                <a:ext uri="{FF2B5EF4-FFF2-40B4-BE49-F238E27FC236}">
                  <a16:creationId xmlns:a16="http://schemas.microsoft.com/office/drawing/2014/main" id="{2F7B154D-39A0-D7B1-FAA1-439069528DF6}"/>
                </a:ext>
              </a:extLst>
            </p:cNvPr>
            <p:cNvSpPr txBox="1"/>
            <p:nvPr/>
          </p:nvSpPr>
          <p:spPr>
            <a:xfrm>
              <a:off x="4060608" y="2918747"/>
              <a:ext cx="1620957" cy="584775"/>
            </a:xfrm>
            <a:prstGeom prst="rect">
              <a:avLst/>
            </a:prstGeom>
            <a:noFill/>
          </p:spPr>
          <p:txBody>
            <a:bodyPr wrap="none" rtlCol="0">
              <a:spAutoFit/>
            </a:bodyPr>
            <a:lstStyle/>
            <a:p>
              <a:pPr algn="ctr"/>
              <a:r>
                <a:rPr kumimoji="1" lang="ja-JP" altLang="en-US" sz="1600" b="1" dirty="0" smtClean="0">
                  <a:solidFill>
                    <a:schemeClr val="tx1">
                      <a:lumMod val="75000"/>
                      <a:lumOff val="25000"/>
                    </a:schemeClr>
                  </a:solidFill>
                  <a:latin typeface="+mn-ea"/>
                  <a:ea typeface="+mn-ea"/>
                </a:rPr>
                <a:t>不適切な食事</a:t>
              </a:r>
              <a:endParaRPr kumimoji="1" lang="en-US" altLang="ja-JP" sz="1600" b="1" dirty="0" smtClean="0">
                <a:solidFill>
                  <a:schemeClr val="tx1">
                    <a:lumMod val="75000"/>
                    <a:lumOff val="25000"/>
                  </a:schemeClr>
                </a:solidFill>
                <a:latin typeface="+mn-ea"/>
                <a:ea typeface="+mn-ea"/>
              </a:endParaRPr>
            </a:p>
            <a:p>
              <a:pPr algn="ctr"/>
              <a:r>
                <a:rPr kumimoji="1" lang="ja-JP" altLang="en-US" sz="1600" b="1" dirty="0" smtClean="0">
                  <a:solidFill>
                    <a:schemeClr val="tx1">
                      <a:lumMod val="75000"/>
                      <a:lumOff val="25000"/>
                    </a:schemeClr>
                  </a:solidFill>
                  <a:latin typeface="+mn-ea"/>
                  <a:ea typeface="+mn-ea"/>
                </a:rPr>
                <a:t>肥満・運動</a:t>
              </a:r>
              <a:r>
                <a:rPr kumimoji="1" lang="ja-JP" altLang="en-US" sz="1600" b="1" dirty="0">
                  <a:solidFill>
                    <a:schemeClr val="tx1">
                      <a:lumMod val="75000"/>
                      <a:lumOff val="25000"/>
                    </a:schemeClr>
                  </a:solidFill>
                  <a:latin typeface="+mn-ea"/>
                  <a:ea typeface="+mn-ea"/>
                </a:rPr>
                <a:t>不足</a:t>
              </a:r>
            </a:p>
          </p:txBody>
        </p:sp>
        <p:sp>
          <p:nvSpPr>
            <p:cNvPr id="71" name="四角形: 角を丸くする 56">
              <a:extLst>
                <a:ext uri="{FF2B5EF4-FFF2-40B4-BE49-F238E27FC236}">
                  <a16:creationId xmlns:a16="http://schemas.microsoft.com/office/drawing/2014/main" id="{B7963F7A-D41A-5331-1CA7-3ED1D454D94F}"/>
                </a:ext>
              </a:extLst>
            </p:cNvPr>
            <p:cNvSpPr/>
            <p:nvPr/>
          </p:nvSpPr>
          <p:spPr>
            <a:xfrm>
              <a:off x="2857942" y="1819082"/>
              <a:ext cx="1115300" cy="108722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73" name="テキスト ボックス 72">
              <a:extLst>
                <a:ext uri="{FF2B5EF4-FFF2-40B4-BE49-F238E27FC236}">
                  <a16:creationId xmlns:a16="http://schemas.microsoft.com/office/drawing/2014/main" id="{66971584-A4E4-878D-7E09-6957E7D3F2F2}"/>
                </a:ext>
              </a:extLst>
            </p:cNvPr>
            <p:cNvSpPr txBox="1"/>
            <p:nvPr/>
          </p:nvSpPr>
          <p:spPr>
            <a:xfrm>
              <a:off x="3132226" y="3041857"/>
              <a:ext cx="595035" cy="338554"/>
            </a:xfrm>
            <a:prstGeom prst="rect">
              <a:avLst/>
            </a:prstGeom>
            <a:noFill/>
          </p:spPr>
          <p:txBody>
            <a:bodyPr wrap="none" rtlCol="0">
              <a:spAutoFit/>
            </a:bodyPr>
            <a:lstStyle/>
            <a:p>
              <a:pPr algn="ctr"/>
              <a:r>
                <a:rPr kumimoji="1" lang="ja-JP" altLang="en-US" sz="1600" b="1" dirty="0" smtClean="0">
                  <a:solidFill>
                    <a:schemeClr val="tx1">
                      <a:lumMod val="75000"/>
                      <a:lumOff val="25000"/>
                    </a:schemeClr>
                  </a:solidFill>
                  <a:latin typeface="+mn-ea"/>
                  <a:ea typeface="+mn-ea"/>
                </a:rPr>
                <a:t>食塩</a:t>
              </a:r>
              <a:endParaRPr kumimoji="1" lang="ja-JP" altLang="en-US" sz="1600" b="1" dirty="0">
                <a:solidFill>
                  <a:schemeClr val="tx1">
                    <a:lumMod val="75000"/>
                    <a:lumOff val="25000"/>
                  </a:schemeClr>
                </a:solidFill>
                <a:latin typeface="+mn-ea"/>
                <a:ea typeface="+mn-ea"/>
              </a:endParaRPr>
            </a:p>
          </p:txBody>
        </p:sp>
        <p:sp>
          <p:nvSpPr>
            <p:cNvPr id="78" name="四角形: 角を丸くする 64">
              <a:extLst>
                <a:ext uri="{FF2B5EF4-FFF2-40B4-BE49-F238E27FC236}">
                  <a16:creationId xmlns:a16="http://schemas.microsoft.com/office/drawing/2014/main" id="{A02131E8-D255-A54A-6773-0AA1AFFC868B}"/>
                </a:ext>
              </a:extLst>
            </p:cNvPr>
            <p:cNvSpPr/>
            <p:nvPr/>
          </p:nvSpPr>
          <p:spPr>
            <a:xfrm>
              <a:off x="1456127" y="1819082"/>
              <a:ext cx="1115300" cy="108722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80" name="テキスト ボックス 79">
              <a:extLst>
                <a:ext uri="{FF2B5EF4-FFF2-40B4-BE49-F238E27FC236}">
                  <a16:creationId xmlns:a16="http://schemas.microsoft.com/office/drawing/2014/main" id="{9A588028-E454-8020-A99B-CEFF6CE73124}"/>
                </a:ext>
              </a:extLst>
            </p:cNvPr>
            <p:cNvSpPr txBox="1"/>
            <p:nvPr/>
          </p:nvSpPr>
          <p:spPr>
            <a:xfrm>
              <a:off x="1629886" y="3041857"/>
              <a:ext cx="800219" cy="338554"/>
            </a:xfrm>
            <a:prstGeom prst="rect">
              <a:avLst/>
            </a:prstGeom>
            <a:noFill/>
          </p:spPr>
          <p:txBody>
            <a:bodyPr wrap="none" rtlCol="0">
              <a:spAutoFit/>
            </a:bodyPr>
            <a:lstStyle/>
            <a:p>
              <a:pPr algn="ctr"/>
              <a:r>
                <a:rPr kumimoji="1" lang="ja-JP" altLang="en-US" sz="1600" b="1" dirty="0" smtClean="0">
                  <a:solidFill>
                    <a:schemeClr val="tx1">
                      <a:lumMod val="75000"/>
                      <a:lumOff val="25000"/>
                    </a:schemeClr>
                  </a:solidFill>
                  <a:latin typeface="+mn-ea"/>
                  <a:ea typeface="+mn-ea"/>
                </a:rPr>
                <a:t>たばこ</a:t>
              </a:r>
              <a:endParaRPr kumimoji="1" lang="ja-JP" altLang="en-US" sz="1600" b="1" dirty="0">
                <a:solidFill>
                  <a:schemeClr val="tx1">
                    <a:lumMod val="75000"/>
                    <a:lumOff val="25000"/>
                  </a:schemeClr>
                </a:solidFill>
                <a:latin typeface="+mn-ea"/>
                <a:ea typeface="+mn-ea"/>
              </a:endParaRPr>
            </a:p>
          </p:txBody>
        </p:sp>
        <p:pic>
          <p:nvPicPr>
            <p:cNvPr id="5" name="図 4"/>
            <p:cNvPicPr>
              <a:picLocks noChangeAspect="1"/>
            </p:cNvPicPr>
            <p:nvPr/>
          </p:nvPicPr>
          <p:blipFill>
            <a:blip r:embed="rId3">
              <a:lum bright="70000" contrast="-70000"/>
              <a:extLst>
                <a:ext uri="{BEBA8EAE-BF5A-486C-A8C5-ECC9F3942E4B}">
                  <a14:imgProps xmlns:a14="http://schemas.microsoft.com/office/drawing/2010/main">
                    <a14:imgLayer r:embed="rId4">
                      <a14:imgEffect>
                        <a14:backgroundRemoval t="9091" b="100000" l="9827" r="100000">
                          <a14:foregroundMark x1="68786" y1="35537" x2="68786" y2="35537"/>
                          <a14:foregroundMark x1="81503" y1="23967" x2="81503" y2="23967"/>
                          <a14:foregroundMark x1="92486" y1="73554" x2="92486" y2="73554"/>
                          <a14:foregroundMark x1="87283" y1="74380" x2="87283" y2="74380"/>
                        </a14:backgroundRemoval>
                      </a14:imgEffect>
                    </a14:imgLayer>
                  </a14:imgProps>
                </a:ext>
              </a:extLst>
            </a:blip>
            <a:stretch>
              <a:fillRect/>
            </a:stretch>
          </p:blipFill>
          <p:spPr>
            <a:xfrm>
              <a:off x="1502194" y="1852033"/>
              <a:ext cx="979425" cy="685032"/>
            </a:xfrm>
            <a:prstGeom prst="rect">
              <a:avLst/>
            </a:prstGeom>
          </p:spPr>
        </p:pic>
        <p:pic>
          <p:nvPicPr>
            <p:cNvPr id="7" name="図 6"/>
            <p:cNvPicPr>
              <a:picLocks noChangeAspect="1"/>
            </p:cNvPicPr>
            <p:nvPr/>
          </p:nvPicPr>
          <p:blipFill>
            <a:blip r:embed="rId5">
              <a:lum bright="70000" contrast="-70000"/>
              <a:extLst>
                <a:ext uri="{BEBA8EAE-BF5A-486C-A8C5-ECC9F3942E4B}">
                  <a14:imgProps xmlns:a14="http://schemas.microsoft.com/office/drawing/2010/main">
                    <a14:imgLayer r:embed="rId6">
                      <a14:imgEffect>
                        <a14:backgroundRemoval t="0" b="100000" l="0" r="98077">
                          <a14:foregroundMark x1="66667" y1="31579" x2="66667" y2="31579"/>
                          <a14:foregroundMark x1="10897" y1="83553" x2="10897" y2="83553"/>
                          <a14:foregroundMark x1="12821" y1="93421" x2="12821" y2="92105"/>
                          <a14:foregroundMark x1="19872" y1="75658" x2="19872" y2="75658"/>
                          <a14:foregroundMark x1="23718" y1="76316" x2="23718" y2="76316"/>
                          <a14:foregroundMark x1="27564" y1="80921" x2="27564" y2="80921"/>
                          <a14:foregroundMark x1="28205" y1="85526" x2="28205" y2="85526"/>
                          <a14:foregroundMark x1="31410" y1="79605" x2="31410" y2="79605"/>
                          <a14:foregroundMark x1="26923" y1="95395" x2="26923" y2="95395"/>
                          <a14:foregroundMark x1="19872" y1="93421" x2="19872" y2="93421"/>
                          <a14:foregroundMark x1="8333" y1="94079" x2="8333" y2="94079"/>
                          <a14:foregroundMark x1="9615" y1="80921" x2="9615" y2="80921"/>
                        </a14:backgroundRemoval>
                      </a14:imgEffect>
                    </a14:imgLayer>
                  </a14:imgProps>
                </a:ext>
              </a:extLst>
            </a:blip>
            <a:stretch>
              <a:fillRect/>
            </a:stretch>
          </p:blipFill>
          <p:spPr>
            <a:xfrm>
              <a:off x="3050470" y="1872276"/>
              <a:ext cx="832556" cy="811208"/>
            </a:xfrm>
            <a:prstGeom prst="rect">
              <a:avLst/>
            </a:prstGeom>
          </p:spPr>
        </p:pic>
        <p:pic>
          <p:nvPicPr>
            <p:cNvPr id="8" name="図 7"/>
            <p:cNvPicPr>
              <a:picLocks noChangeAspect="1"/>
            </p:cNvPicPr>
            <p:nvPr/>
          </p:nvPicPr>
          <p:blipFill>
            <a:blip r:embed="rId7">
              <a:lum bright="70000" contrast="-70000"/>
              <a:extLst>
                <a:ext uri="{BEBA8EAE-BF5A-486C-A8C5-ECC9F3942E4B}">
                  <a14:imgProps xmlns:a14="http://schemas.microsoft.com/office/drawing/2010/main">
                    <a14:imgLayer r:embed="rId8">
                      <a14:imgEffect>
                        <a14:backgroundRemoval t="0" b="100000" l="10000" r="97778">
                          <a14:foregroundMark x1="34444" y1="36111" x2="34444" y2="36111"/>
                          <a14:foregroundMark x1="76667" y1="46111" x2="76667" y2="46111"/>
                          <a14:foregroundMark x1="56667" y1="62778" x2="56667" y2="62778"/>
                          <a14:backgroundMark x1="65556" y1="90000" x2="65556" y2="90000"/>
                        </a14:backgroundRemoval>
                      </a14:imgEffect>
                    </a14:imgLayer>
                  </a14:imgProps>
                </a:ext>
              </a:extLst>
            </a:blip>
            <a:stretch>
              <a:fillRect/>
            </a:stretch>
          </p:blipFill>
          <p:spPr>
            <a:xfrm>
              <a:off x="6028174" y="1855099"/>
              <a:ext cx="479058" cy="958115"/>
            </a:xfrm>
            <a:prstGeom prst="rect">
              <a:avLst/>
            </a:prstGeom>
          </p:spPr>
        </p:pic>
        <p:pic>
          <p:nvPicPr>
            <p:cNvPr id="85" name="図 84"/>
            <p:cNvPicPr>
              <a:picLocks noChangeAspect="1"/>
            </p:cNvPicPr>
            <p:nvPr/>
          </p:nvPicPr>
          <p:blipFill>
            <a:blip r:embed="rId9">
              <a:lum bright="70000" contrast="-70000"/>
              <a:extLst>
                <a:ext uri="{BEBA8EAE-BF5A-486C-A8C5-ECC9F3942E4B}">
                  <a14:imgProps xmlns:a14="http://schemas.microsoft.com/office/drawing/2010/main">
                    <a14:imgLayer r:embed="rId10">
                      <a14:imgEffect>
                        <a14:backgroundRemoval t="0" b="100000" l="0" r="98171">
                          <a14:foregroundMark x1="56098" y1="17333" x2="56098" y2="17333"/>
                          <a14:foregroundMark x1="68902" y1="76667" x2="68902" y2="76667"/>
                          <a14:foregroundMark x1="14024" y1="68000" x2="14024" y2="68000"/>
                          <a14:foregroundMark x1="93902" y1="70667" x2="93902" y2="70667"/>
                        </a14:backgroundRemoval>
                      </a14:imgEffect>
                    </a14:imgLayer>
                  </a14:imgProps>
                </a:ext>
              </a:extLst>
            </a:blip>
            <a:stretch>
              <a:fillRect/>
            </a:stretch>
          </p:blipFill>
          <p:spPr>
            <a:xfrm>
              <a:off x="4304216" y="1881118"/>
              <a:ext cx="956202" cy="874575"/>
            </a:xfrm>
            <a:prstGeom prst="rect">
              <a:avLst/>
            </a:prstGeom>
          </p:spPr>
        </p:pic>
        <p:pic>
          <p:nvPicPr>
            <p:cNvPr id="86" name="図 85"/>
            <p:cNvPicPr>
              <a:picLocks noChangeAspect="1"/>
            </p:cNvPicPr>
            <p:nvPr/>
          </p:nvPicPr>
          <p:blipFill>
            <a:blip r:embed="rId11">
              <a:lum bright="70000" contrast="-70000"/>
              <a:extLst>
                <a:ext uri="{BEBA8EAE-BF5A-486C-A8C5-ECC9F3942E4B}">
                  <a14:imgProps xmlns:a14="http://schemas.microsoft.com/office/drawing/2010/main">
                    <a14:imgLayer r:embed="rId12">
                      <a14:imgEffect>
                        <a14:backgroundRemoval t="9559" b="100000" l="1170" r="100000"/>
                      </a14:imgEffect>
                    </a14:imgLayer>
                  </a14:imgProps>
                </a:ext>
              </a:extLst>
            </a:blip>
            <a:stretch>
              <a:fillRect/>
            </a:stretch>
          </p:blipFill>
          <p:spPr>
            <a:xfrm>
              <a:off x="7085436" y="1917212"/>
              <a:ext cx="1071526" cy="852208"/>
            </a:xfrm>
            <a:prstGeom prst="rect">
              <a:avLst/>
            </a:prstGeom>
          </p:spPr>
        </p:pic>
      </p:grpSp>
      <p:grpSp>
        <p:nvGrpSpPr>
          <p:cNvPr id="4" name="グループ化 3"/>
          <p:cNvGrpSpPr/>
          <p:nvPr/>
        </p:nvGrpSpPr>
        <p:grpSpPr>
          <a:xfrm>
            <a:off x="3891757" y="3766188"/>
            <a:ext cx="5929546" cy="2751302"/>
            <a:chOff x="3891757" y="3713638"/>
            <a:chExt cx="5929546" cy="2751302"/>
          </a:xfrm>
        </p:grpSpPr>
        <p:graphicFrame>
          <p:nvGraphicFramePr>
            <p:cNvPr id="90" name="グラフ 89"/>
            <p:cNvGraphicFramePr/>
            <p:nvPr>
              <p:extLst>
                <p:ext uri="{D42A27DB-BD31-4B8C-83A1-F6EECF244321}">
                  <p14:modId xmlns:p14="http://schemas.microsoft.com/office/powerpoint/2010/main" val="2987939840"/>
                </p:ext>
              </p:extLst>
            </p:nvPr>
          </p:nvGraphicFramePr>
          <p:xfrm>
            <a:off x="4032544" y="3875255"/>
            <a:ext cx="5788759" cy="2510253"/>
          </p:xfrm>
          <a:graphic>
            <a:graphicData uri="http://schemas.openxmlformats.org/drawingml/2006/chart">
              <c:chart xmlns:c="http://schemas.openxmlformats.org/drawingml/2006/chart" xmlns:r="http://schemas.openxmlformats.org/officeDocument/2006/relationships" r:id="rId13"/>
            </a:graphicData>
          </a:graphic>
        </p:graphicFrame>
        <p:sp>
          <p:nvSpPr>
            <p:cNvPr id="10" name="テキスト ボックス 9">
              <a:extLst>
                <a:ext uri="{FF2B5EF4-FFF2-40B4-BE49-F238E27FC236}">
                  <a16:creationId xmlns:a16="http://schemas.microsoft.com/office/drawing/2014/main" id="{D7A95F6F-2064-8E3D-2268-E32E0FED2C08}"/>
                </a:ext>
              </a:extLst>
            </p:cNvPr>
            <p:cNvSpPr txBox="1"/>
            <p:nvPr/>
          </p:nvSpPr>
          <p:spPr>
            <a:xfrm>
              <a:off x="3891757" y="3713638"/>
              <a:ext cx="1258805" cy="278089"/>
            </a:xfrm>
            <a:prstGeom prst="rect">
              <a:avLst/>
            </a:prstGeom>
            <a:noFill/>
          </p:spPr>
          <p:txBody>
            <a:bodyPr wrap="square">
              <a:spAutoFit/>
            </a:bodyPr>
            <a:lstStyle/>
            <a:p>
              <a:pPr>
                <a:lnSpc>
                  <a:spcPct val="130000"/>
                </a:lnSpc>
              </a:pPr>
              <a:r>
                <a:rPr lang="ja-JP" altLang="en-US" sz="1000" b="1" dirty="0">
                  <a:latin typeface="+mn-ea"/>
                  <a:ea typeface="+mn-ea"/>
                </a:rPr>
                <a:t>死</a:t>
              </a:r>
              <a:r>
                <a:rPr lang="ja-JP" altLang="en-US" sz="1000" b="1" dirty="0" smtClean="0">
                  <a:latin typeface="+mn-ea"/>
                  <a:ea typeface="+mn-ea"/>
                </a:rPr>
                <a:t>亡者数（千人）</a:t>
              </a:r>
              <a:endParaRPr lang="ja-JP" altLang="en-US" sz="1000" b="1" dirty="0">
                <a:latin typeface="+mn-ea"/>
                <a:ea typeface="+mn-ea"/>
              </a:endParaRPr>
            </a:p>
          </p:txBody>
        </p:sp>
        <p:sp>
          <p:nvSpPr>
            <p:cNvPr id="91" name="テキスト ボックス 90">
              <a:extLst>
                <a:ext uri="{FF2B5EF4-FFF2-40B4-BE49-F238E27FC236}">
                  <a16:creationId xmlns:a16="http://schemas.microsoft.com/office/drawing/2014/main" id="{9A588028-E454-8020-A99B-CEFF6CE73124}"/>
                </a:ext>
              </a:extLst>
            </p:cNvPr>
            <p:cNvSpPr txBox="1"/>
            <p:nvPr/>
          </p:nvSpPr>
          <p:spPr>
            <a:xfrm>
              <a:off x="4791708" y="6034053"/>
              <a:ext cx="466794" cy="261610"/>
            </a:xfrm>
            <a:prstGeom prst="rect">
              <a:avLst/>
            </a:prstGeom>
            <a:noFill/>
          </p:spPr>
          <p:txBody>
            <a:bodyPr wrap="none" rtlCol="0">
              <a:spAutoFit/>
            </a:bodyPr>
            <a:lstStyle/>
            <a:p>
              <a:pPr algn="ctr"/>
              <a:r>
                <a:rPr kumimoji="1" lang="ja-JP" altLang="en-US" sz="1050" b="1" dirty="0" smtClean="0">
                  <a:solidFill>
                    <a:schemeClr val="tx1">
                      <a:lumMod val="75000"/>
                      <a:lumOff val="25000"/>
                    </a:schemeClr>
                  </a:solidFill>
                  <a:latin typeface="+mn-ea"/>
                  <a:ea typeface="+mn-ea"/>
                </a:rPr>
                <a:t>喫煙</a:t>
              </a:r>
              <a:endParaRPr kumimoji="1" lang="ja-JP" altLang="en-US" sz="1050" b="1" dirty="0">
                <a:solidFill>
                  <a:schemeClr val="tx1">
                    <a:lumMod val="75000"/>
                    <a:lumOff val="25000"/>
                  </a:schemeClr>
                </a:solidFill>
                <a:latin typeface="+mn-ea"/>
                <a:ea typeface="+mn-ea"/>
              </a:endParaRPr>
            </a:p>
          </p:txBody>
        </p:sp>
        <p:sp>
          <p:nvSpPr>
            <p:cNvPr id="92" name="テキスト ボックス 91">
              <a:extLst>
                <a:ext uri="{FF2B5EF4-FFF2-40B4-BE49-F238E27FC236}">
                  <a16:creationId xmlns:a16="http://schemas.microsoft.com/office/drawing/2014/main" id="{9A588028-E454-8020-A99B-CEFF6CE73124}"/>
                </a:ext>
              </a:extLst>
            </p:cNvPr>
            <p:cNvSpPr txBox="1"/>
            <p:nvPr/>
          </p:nvSpPr>
          <p:spPr>
            <a:xfrm>
              <a:off x="5363610" y="6034053"/>
              <a:ext cx="607859" cy="261610"/>
            </a:xfrm>
            <a:prstGeom prst="rect">
              <a:avLst/>
            </a:prstGeom>
            <a:noFill/>
          </p:spPr>
          <p:txBody>
            <a:bodyPr wrap="none" rtlCol="0">
              <a:spAutoFit/>
            </a:bodyPr>
            <a:lstStyle/>
            <a:p>
              <a:pPr algn="ctr"/>
              <a:r>
                <a:rPr kumimoji="1" lang="ja-JP" altLang="en-US" sz="1050" b="1" dirty="0">
                  <a:solidFill>
                    <a:schemeClr val="tx1">
                      <a:lumMod val="75000"/>
                      <a:lumOff val="25000"/>
                    </a:schemeClr>
                  </a:solidFill>
                  <a:latin typeface="+mn-ea"/>
                  <a:ea typeface="+mn-ea"/>
                </a:rPr>
                <a:t>高血圧</a:t>
              </a:r>
            </a:p>
          </p:txBody>
        </p:sp>
        <p:sp>
          <p:nvSpPr>
            <p:cNvPr id="93" name="テキスト ボックス 92">
              <a:extLst>
                <a:ext uri="{FF2B5EF4-FFF2-40B4-BE49-F238E27FC236}">
                  <a16:creationId xmlns:a16="http://schemas.microsoft.com/office/drawing/2014/main" id="{9A588028-E454-8020-A99B-CEFF6CE73124}"/>
                </a:ext>
              </a:extLst>
            </p:cNvPr>
            <p:cNvSpPr txBox="1"/>
            <p:nvPr/>
          </p:nvSpPr>
          <p:spPr>
            <a:xfrm>
              <a:off x="6034873" y="6034053"/>
              <a:ext cx="466794" cy="430887"/>
            </a:xfrm>
            <a:prstGeom prst="rect">
              <a:avLst/>
            </a:prstGeom>
            <a:noFill/>
          </p:spPr>
          <p:txBody>
            <a:bodyPr wrap="none" rtlCol="0">
              <a:spAutoFit/>
            </a:bodyPr>
            <a:lstStyle/>
            <a:p>
              <a:pPr algn="ctr"/>
              <a:r>
                <a:rPr kumimoji="1" lang="ja-JP" altLang="en-US" sz="1050" b="1" dirty="0" smtClean="0">
                  <a:solidFill>
                    <a:schemeClr val="tx1">
                      <a:lumMod val="75000"/>
                      <a:lumOff val="25000"/>
                    </a:schemeClr>
                  </a:solidFill>
                  <a:latin typeface="+mn-ea"/>
                  <a:ea typeface="+mn-ea"/>
                </a:rPr>
                <a:t>運動</a:t>
              </a:r>
              <a:endParaRPr kumimoji="1" lang="en-US" altLang="ja-JP" sz="1050" b="1" dirty="0" smtClean="0">
                <a:solidFill>
                  <a:schemeClr val="tx1">
                    <a:lumMod val="75000"/>
                    <a:lumOff val="25000"/>
                  </a:schemeClr>
                </a:solidFill>
                <a:latin typeface="+mn-ea"/>
                <a:ea typeface="+mn-ea"/>
              </a:endParaRPr>
            </a:p>
            <a:p>
              <a:pPr algn="ctr"/>
              <a:r>
                <a:rPr kumimoji="1" lang="ja-JP" altLang="en-US" sz="1050" b="1" dirty="0" smtClean="0">
                  <a:solidFill>
                    <a:schemeClr val="tx1">
                      <a:lumMod val="75000"/>
                      <a:lumOff val="25000"/>
                    </a:schemeClr>
                  </a:solidFill>
                  <a:latin typeface="+mn-ea"/>
                  <a:ea typeface="+mn-ea"/>
                </a:rPr>
                <a:t>不足</a:t>
              </a:r>
              <a:endParaRPr kumimoji="1" lang="ja-JP" altLang="en-US" sz="1050" b="1" dirty="0">
                <a:solidFill>
                  <a:schemeClr val="tx1">
                    <a:lumMod val="75000"/>
                    <a:lumOff val="25000"/>
                  </a:schemeClr>
                </a:solidFill>
                <a:latin typeface="+mn-ea"/>
                <a:ea typeface="+mn-ea"/>
              </a:endParaRPr>
            </a:p>
          </p:txBody>
        </p:sp>
        <p:sp>
          <p:nvSpPr>
            <p:cNvPr id="94" name="テキスト ボックス 93">
              <a:extLst>
                <a:ext uri="{FF2B5EF4-FFF2-40B4-BE49-F238E27FC236}">
                  <a16:creationId xmlns:a16="http://schemas.microsoft.com/office/drawing/2014/main" id="{9A588028-E454-8020-A99B-CEFF6CE73124}"/>
                </a:ext>
              </a:extLst>
            </p:cNvPr>
            <p:cNvSpPr txBox="1"/>
            <p:nvPr/>
          </p:nvSpPr>
          <p:spPr>
            <a:xfrm>
              <a:off x="6477577" y="6034053"/>
              <a:ext cx="607859" cy="261610"/>
            </a:xfrm>
            <a:prstGeom prst="rect">
              <a:avLst/>
            </a:prstGeom>
            <a:noFill/>
          </p:spPr>
          <p:txBody>
            <a:bodyPr wrap="none" rtlCol="0">
              <a:spAutoFit/>
            </a:bodyPr>
            <a:lstStyle/>
            <a:p>
              <a:pPr algn="ctr"/>
              <a:r>
                <a:rPr kumimoji="1" lang="ja-JP" altLang="en-US" sz="1050" b="1" dirty="0" smtClean="0">
                  <a:solidFill>
                    <a:schemeClr val="tx1">
                      <a:lumMod val="75000"/>
                      <a:lumOff val="25000"/>
                    </a:schemeClr>
                  </a:solidFill>
                  <a:latin typeface="+mn-ea"/>
                  <a:ea typeface="+mn-ea"/>
                </a:rPr>
                <a:t>高血糖</a:t>
              </a:r>
              <a:endParaRPr kumimoji="1" lang="ja-JP" altLang="en-US" sz="1050" b="1" dirty="0">
                <a:solidFill>
                  <a:schemeClr val="tx1">
                    <a:lumMod val="75000"/>
                    <a:lumOff val="25000"/>
                  </a:schemeClr>
                </a:solidFill>
                <a:latin typeface="+mn-ea"/>
                <a:ea typeface="+mn-ea"/>
              </a:endParaRPr>
            </a:p>
          </p:txBody>
        </p:sp>
        <p:sp>
          <p:nvSpPr>
            <p:cNvPr id="95" name="テキスト ボックス 94">
              <a:extLst>
                <a:ext uri="{FF2B5EF4-FFF2-40B4-BE49-F238E27FC236}">
                  <a16:creationId xmlns:a16="http://schemas.microsoft.com/office/drawing/2014/main" id="{9A588028-E454-8020-A99B-CEFF6CE73124}"/>
                </a:ext>
              </a:extLst>
            </p:cNvPr>
            <p:cNvSpPr txBox="1"/>
            <p:nvPr/>
          </p:nvSpPr>
          <p:spPr>
            <a:xfrm>
              <a:off x="7187451" y="6034053"/>
              <a:ext cx="607859" cy="430887"/>
            </a:xfrm>
            <a:prstGeom prst="rect">
              <a:avLst/>
            </a:prstGeom>
            <a:noFill/>
          </p:spPr>
          <p:txBody>
            <a:bodyPr wrap="none" rtlCol="0">
              <a:spAutoFit/>
            </a:bodyPr>
            <a:lstStyle/>
            <a:p>
              <a:pPr algn="ctr"/>
              <a:r>
                <a:rPr kumimoji="1" lang="ja-JP" altLang="en-US" sz="1050" b="1" dirty="0" smtClean="0">
                  <a:solidFill>
                    <a:schemeClr val="tx1">
                      <a:lumMod val="75000"/>
                      <a:lumOff val="25000"/>
                    </a:schemeClr>
                  </a:solidFill>
                  <a:latin typeface="+mn-ea"/>
                  <a:ea typeface="+mn-ea"/>
                </a:rPr>
                <a:t>塩分の</a:t>
              </a:r>
              <a:endParaRPr kumimoji="1" lang="en-US" altLang="ja-JP" sz="1050" b="1" dirty="0" smtClean="0">
                <a:solidFill>
                  <a:schemeClr val="tx1">
                    <a:lumMod val="75000"/>
                    <a:lumOff val="25000"/>
                  </a:schemeClr>
                </a:solidFill>
                <a:latin typeface="+mn-ea"/>
                <a:ea typeface="+mn-ea"/>
              </a:endParaRPr>
            </a:p>
            <a:p>
              <a:pPr algn="ctr"/>
              <a:r>
                <a:rPr kumimoji="1" lang="ja-JP" altLang="en-US" sz="1050" b="1" dirty="0" smtClean="0">
                  <a:solidFill>
                    <a:schemeClr val="tx1">
                      <a:lumMod val="75000"/>
                      <a:lumOff val="25000"/>
                    </a:schemeClr>
                  </a:solidFill>
                  <a:latin typeface="+mn-ea"/>
                  <a:ea typeface="+mn-ea"/>
                </a:rPr>
                <a:t>高</a:t>
              </a:r>
              <a:r>
                <a:rPr kumimoji="1" lang="ja-JP" altLang="en-US" sz="1050" b="1" dirty="0">
                  <a:solidFill>
                    <a:schemeClr val="tx1">
                      <a:lumMod val="75000"/>
                      <a:lumOff val="25000"/>
                    </a:schemeClr>
                  </a:solidFill>
                  <a:latin typeface="+mn-ea"/>
                  <a:ea typeface="+mn-ea"/>
                </a:rPr>
                <a:t>摂取</a:t>
              </a:r>
            </a:p>
          </p:txBody>
        </p:sp>
        <p:sp>
          <p:nvSpPr>
            <p:cNvPr id="96" name="テキスト ボックス 95">
              <a:extLst>
                <a:ext uri="{FF2B5EF4-FFF2-40B4-BE49-F238E27FC236}">
                  <a16:creationId xmlns:a16="http://schemas.microsoft.com/office/drawing/2014/main" id="{9A588028-E454-8020-A99B-CEFF6CE73124}"/>
                </a:ext>
              </a:extLst>
            </p:cNvPr>
            <p:cNvSpPr txBox="1"/>
            <p:nvPr/>
          </p:nvSpPr>
          <p:spPr>
            <a:xfrm>
              <a:off x="7829184" y="6034053"/>
              <a:ext cx="537327" cy="430887"/>
            </a:xfrm>
            <a:prstGeom prst="rect">
              <a:avLst/>
            </a:prstGeom>
            <a:noFill/>
          </p:spPr>
          <p:txBody>
            <a:bodyPr wrap="none" rtlCol="0">
              <a:spAutoFit/>
            </a:bodyPr>
            <a:lstStyle/>
            <a:p>
              <a:pPr algn="ctr"/>
              <a:r>
                <a:rPr kumimoji="1" lang="ja-JP" altLang="en-US" sz="1050" b="1" dirty="0" smtClean="0">
                  <a:solidFill>
                    <a:schemeClr val="tx1">
                      <a:lumMod val="75000"/>
                      <a:lumOff val="25000"/>
                    </a:schemeClr>
                  </a:solidFill>
                  <a:latin typeface="+mn-ea"/>
                  <a:ea typeface="+mn-ea"/>
                </a:rPr>
                <a:t>ｱﾙｺｰﾙ</a:t>
              </a:r>
              <a:endParaRPr kumimoji="1" lang="en-US" altLang="ja-JP" sz="1050" b="1" dirty="0" smtClean="0">
                <a:solidFill>
                  <a:schemeClr val="tx1">
                    <a:lumMod val="75000"/>
                    <a:lumOff val="25000"/>
                  </a:schemeClr>
                </a:solidFill>
                <a:latin typeface="+mn-ea"/>
                <a:ea typeface="+mn-ea"/>
              </a:endParaRPr>
            </a:p>
            <a:p>
              <a:pPr algn="ctr"/>
              <a:r>
                <a:rPr kumimoji="1" lang="ja-JP" altLang="en-US" sz="1050" b="1" dirty="0">
                  <a:solidFill>
                    <a:schemeClr val="tx1">
                      <a:lumMod val="75000"/>
                      <a:lumOff val="25000"/>
                    </a:schemeClr>
                  </a:solidFill>
                  <a:latin typeface="+mn-ea"/>
                  <a:ea typeface="+mn-ea"/>
                </a:rPr>
                <a:t>摂取</a:t>
              </a:r>
            </a:p>
          </p:txBody>
        </p:sp>
        <p:sp>
          <p:nvSpPr>
            <p:cNvPr id="97" name="テキスト ボックス 96">
              <a:extLst>
                <a:ext uri="{FF2B5EF4-FFF2-40B4-BE49-F238E27FC236}">
                  <a16:creationId xmlns:a16="http://schemas.microsoft.com/office/drawing/2014/main" id="{9A588028-E454-8020-A99B-CEFF6CE73124}"/>
                </a:ext>
              </a:extLst>
            </p:cNvPr>
            <p:cNvSpPr txBox="1"/>
            <p:nvPr/>
          </p:nvSpPr>
          <p:spPr>
            <a:xfrm>
              <a:off x="8262232" y="6034053"/>
              <a:ext cx="889987" cy="430887"/>
            </a:xfrm>
            <a:prstGeom prst="rect">
              <a:avLst/>
            </a:prstGeom>
            <a:noFill/>
          </p:spPr>
          <p:txBody>
            <a:bodyPr wrap="none" rtlCol="0">
              <a:spAutoFit/>
            </a:bodyPr>
            <a:lstStyle/>
            <a:p>
              <a:pPr algn="ctr"/>
              <a:r>
                <a:rPr kumimoji="1" lang="ja-JP" altLang="en-US" sz="1050" b="1" dirty="0" smtClean="0">
                  <a:solidFill>
                    <a:schemeClr val="tx1">
                      <a:lumMod val="75000"/>
                      <a:lumOff val="25000"/>
                    </a:schemeClr>
                  </a:solidFill>
                  <a:latin typeface="+mn-ea"/>
                  <a:ea typeface="+mn-ea"/>
                </a:rPr>
                <a:t>ﾍﾘｺﾊﾞｸﾀｰ</a:t>
              </a:r>
              <a:endParaRPr kumimoji="1" lang="en-US" altLang="ja-JP" sz="1050" b="1" dirty="0" smtClean="0">
                <a:solidFill>
                  <a:schemeClr val="tx1">
                    <a:lumMod val="75000"/>
                    <a:lumOff val="25000"/>
                  </a:schemeClr>
                </a:solidFill>
                <a:latin typeface="+mn-ea"/>
                <a:ea typeface="+mn-ea"/>
              </a:endParaRPr>
            </a:p>
            <a:p>
              <a:pPr algn="ctr"/>
              <a:r>
                <a:rPr kumimoji="1" lang="ja-JP" altLang="en-US" sz="1050" b="1" dirty="0" smtClean="0">
                  <a:solidFill>
                    <a:schemeClr val="tx1">
                      <a:lumMod val="75000"/>
                      <a:lumOff val="25000"/>
                    </a:schemeClr>
                  </a:solidFill>
                  <a:latin typeface="+mn-ea"/>
                  <a:ea typeface="+mn-ea"/>
                </a:rPr>
                <a:t>ﾋﾟﾛﾘ菌感染</a:t>
              </a:r>
              <a:endParaRPr kumimoji="1" lang="ja-JP" altLang="en-US" sz="1050" b="1" dirty="0">
                <a:solidFill>
                  <a:schemeClr val="tx1">
                    <a:lumMod val="75000"/>
                    <a:lumOff val="25000"/>
                  </a:schemeClr>
                </a:solidFill>
                <a:latin typeface="+mn-ea"/>
                <a:ea typeface="+mn-ea"/>
              </a:endParaRPr>
            </a:p>
          </p:txBody>
        </p:sp>
        <p:sp>
          <p:nvSpPr>
            <p:cNvPr id="98" name="テキスト ボックス 97">
              <a:extLst>
                <a:ext uri="{FF2B5EF4-FFF2-40B4-BE49-F238E27FC236}">
                  <a16:creationId xmlns:a16="http://schemas.microsoft.com/office/drawing/2014/main" id="{9A588028-E454-8020-A99B-CEFF6CE73124}"/>
                </a:ext>
              </a:extLst>
            </p:cNvPr>
            <p:cNvSpPr txBox="1"/>
            <p:nvPr/>
          </p:nvSpPr>
          <p:spPr>
            <a:xfrm>
              <a:off x="8987320" y="6034053"/>
              <a:ext cx="678391" cy="430887"/>
            </a:xfrm>
            <a:prstGeom prst="rect">
              <a:avLst/>
            </a:prstGeom>
            <a:noFill/>
          </p:spPr>
          <p:txBody>
            <a:bodyPr wrap="none" rtlCol="0">
              <a:spAutoFit/>
            </a:bodyPr>
            <a:lstStyle/>
            <a:p>
              <a:pPr algn="ctr"/>
              <a:r>
                <a:rPr kumimoji="1" lang="ja-JP" altLang="en-US" sz="1050" b="1" dirty="0" smtClean="0">
                  <a:solidFill>
                    <a:schemeClr val="tx1">
                      <a:lumMod val="75000"/>
                      <a:lumOff val="25000"/>
                    </a:schemeClr>
                  </a:solidFill>
                  <a:latin typeface="+mn-ea"/>
                  <a:ea typeface="+mn-ea"/>
                </a:rPr>
                <a:t>高</a:t>
              </a:r>
              <a:r>
                <a:rPr kumimoji="1" lang="en-US" altLang="ja-JP" sz="1050" b="1" dirty="0" smtClean="0">
                  <a:solidFill>
                    <a:schemeClr val="tx1">
                      <a:lumMod val="75000"/>
                      <a:lumOff val="25000"/>
                    </a:schemeClr>
                  </a:solidFill>
                  <a:latin typeface="+mn-ea"/>
                  <a:ea typeface="+mn-ea"/>
                </a:rPr>
                <a:t>LDL</a:t>
              </a:r>
            </a:p>
            <a:p>
              <a:pPr algn="ctr"/>
              <a:r>
                <a:rPr kumimoji="1" lang="ja-JP" altLang="en-US" sz="1050" b="1" dirty="0">
                  <a:solidFill>
                    <a:schemeClr val="tx1">
                      <a:lumMod val="75000"/>
                      <a:lumOff val="25000"/>
                    </a:schemeClr>
                  </a:solidFill>
                  <a:latin typeface="+mn-ea"/>
                  <a:ea typeface="+mn-ea"/>
                </a:rPr>
                <a:t>ｺﾚｽﾃﾛｰﾙ</a:t>
              </a:r>
            </a:p>
          </p:txBody>
        </p:sp>
      </p:grpSp>
      <p:grpSp>
        <p:nvGrpSpPr>
          <p:cNvPr id="6" name="グループ化 5"/>
          <p:cNvGrpSpPr/>
          <p:nvPr/>
        </p:nvGrpSpPr>
        <p:grpSpPr>
          <a:xfrm>
            <a:off x="612679" y="4283677"/>
            <a:ext cx="3088049" cy="601446"/>
            <a:chOff x="279471" y="4283677"/>
            <a:chExt cx="3088049" cy="601446"/>
          </a:xfrm>
        </p:grpSpPr>
        <p:sp>
          <p:nvSpPr>
            <p:cNvPr id="9" name="テキスト ボックス 8">
              <a:extLst>
                <a:ext uri="{FF2B5EF4-FFF2-40B4-BE49-F238E27FC236}">
                  <a16:creationId xmlns:a16="http://schemas.microsoft.com/office/drawing/2014/main" id="{91335AFB-9649-2528-1FCC-FB07B20B9111}"/>
                </a:ext>
              </a:extLst>
            </p:cNvPr>
            <p:cNvSpPr txBox="1"/>
            <p:nvPr/>
          </p:nvSpPr>
          <p:spPr>
            <a:xfrm>
              <a:off x="279471" y="4283677"/>
              <a:ext cx="2988628" cy="426720"/>
            </a:xfrm>
            <a:prstGeom prst="rect">
              <a:avLst/>
            </a:prstGeom>
            <a:noFill/>
          </p:spPr>
          <p:txBody>
            <a:bodyPr wrap="square">
              <a:spAutoFit/>
            </a:bodyPr>
            <a:lstStyle/>
            <a:p>
              <a:pPr>
                <a:lnSpc>
                  <a:spcPct val="130000"/>
                </a:lnSpc>
              </a:pPr>
              <a:r>
                <a:rPr lang="ja-JP" altLang="en-US" b="1" dirty="0" smtClean="0">
                  <a:solidFill>
                    <a:schemeClr val="tx1"/>
                  </a:solidFill>
                  <a:latin typeface="+mn-ea"/>
                  <a:ea typeface="+mn-ea"/>
                </a:rPr>
                <a:t>危険因子別の関連死亡者数</a:t>
              </a:r>
              <a:endParaRPr lang="en-US" altLang="ja-JP" b="1" dirty="0" smtClean="0">
                <a:solidFill>
                  <a:schemeClr val="tx1"/>
                </a:solidFill>
                <a:latin typeface="+mn-ea"/>
                <a:ea typeface="+mn-ea"/>
              </a:endParaRPr>
            </a:p>
          </p:txBody>
        </p:sp>
        <p:sp>
          <p:nvSpPr>
            <p:cNvPr id="99" name="テキスト ボックス 98">
              <a:extLst>
                <a:ext uri="{FF2B5EF4-FFF2-40B4-BE49-F238E27FC236}">
                  <a16:creationId xmlns:a16="http://schemas.microsoft.com/office/drawing/2014/main" id="{D7A95F6F-2064-8E3D-2268-E32E0FED2C08}"/>
                </a:ext>
              </a:extLst>
            </p:cNvPr>
            <p:cNvSpPr txBox="1"/>
            <p:nvPr/>
          </p:nvSpPr>
          <p:spPr>
            <a:xfrm>
              <a:off x="2352546" y="4569909"/>
              <a:ext cx="1014974" cy="315214"/>
            </a:xfrm>
            <a:prstGeom prst="rect">
              <a:avLst/>
            </a:prstGeom>
            <a:noFill/>
          </p:spPr>
          <p:txBody>
            <a:bodyPr wrap="square">
              <a:spAutoFit/>
            </a:bodyPr>
            <a:lstStyle/>
            <a:p>
              <a:pPr>
                <a:lnSpc>
                  <a:spcPct val="130000"/>
                </a:lnSpc>
              </a:pPr>
              <a:r>
                <a:rPr lang="ja-JP" altLang="en-US" sz="1200" b="1" dirty="0" smtClean="0">
                  <a:solidFill>
                    <a:schemeClr val="tx1"/>
                  </a:solidFill>
                  <a:latin typeface="+mn-ea"/>
                  <a:ea typeface="+mn-ea"/>
                </a:rPr>
                <a:t>（</a:t>
              </a:r>
              <a:r>
                <a:rPr lang="en-US" altLang="ja-JP" sz="1200" b="1" dirty="0" smtClean="0">
                  <a:solidFill>
                    <a:schemeClr val="tx1"/>
                  </a:solidFill>
                  <a:latin typeface="+mn-ea"/>
                  <a:ea typeface="+mn-ea"/>
                </a:rPr>
                <a:t>2007</a:t>
              </a:r>
              <a:r>
                <a:rPr lang="ja-JP" altLang="en-US" sz="1200" b="1" dirty="0" smtClean="0">
                  <a:solidFill>
                    <a:schemeClr val="tx1"/>
                  </a:solidFill>
                  <a:latin typeface="+mn-ea"/>
                  <a:ea typeface="+mn-ea"/>
                </a:rPr>
                <a:t>年）</a:t>
              </a:r>
              <a:endParaRPr lang="ja-JP" altLang="en-US" sz="1200" b="1" dirty="0">
                <a:solidFill>
                  <a:schemeClr val="tx1"/>
                </a:solidFill>
                <a:latin typeface="+mn-ea"/>
                <a:ea typeface="+mn-ea"/>
              </a:endParaRPr>
            </a:p>
          </p:txBody>
        </p:sp>
      </p:grpSp>
      <p:sp>
        <p:nvSpPr>
          <p:cNvPr id="100" name="テキスト ボックス 99">
            <a:extLst>
              <a:ext uri="{FF2B5EF4-FFF2-40B4-BE49-F238E27FC236}">
                <a16:creationId xmlns:a16="http://schemas.microsoft.com/office/drawing/2014/main" id="{D7A95F6F-2064-8E3D-2268-E32E0FED2C08}"/>
              </a:ext>
            </a:extLst>
          </p:cNvPr>
          <p:cNvSpPr txBox="1"/>
          <p:nvPr/>
        </p:nvSpPr>
        <p:spPr>
          <a:xfrm>
            <a:off x="248952" y="4985273"/>
            <a:ext cx="4046036" cy="852541"/>
          </a:xfrm>
          <a:prstGeom prst="rect">
            <a:avLst/>
          </a:prstGeom>
          <a:noFill/>
        </p:spPr>
        <p:txBody>
          <a:bodyPr wrap="square">
            <a:spAutoFit/>
          </a:bodyPr>
          <a:lstStyle/>
          <a:p>
            <a:pPr>
              <a:lnSpc>
                <a:spcPct val="130000"/>
              </a:lnSpc>
            </a:pPr>
            <a:r>
              <a:rPr lang="ja-JP" altLang="en-US" sz="1600" b="1" dirty="0" smtClean="0">
                <a:solidFill>
                  <a:schemeClr val="tx1"/>
                </a:solidFill>
                <a:latin typeface="+mj-ea"/>
                <a:ea typeface="+mj-ea"/>
              </a:rPr>
              <a:t>食事因子としては</a:t>
            </a:r>
            <a:r>
              <a:rPr lang="ja-JP" altLang="en-US" sz="2200" b="1" dirty="0" smtClean="0">
                <a:solidFill>
                  <a:schemeClr val="accent1"/>
                </a:solidFill>
                <a:latin typeface="+mj-ea"/>
                <a:ea typeface="+mj-ea"/>
              </a:rPr>
              <a:t>食塩の過剰摂取</a:t>
            </a:r>
            <a:r>
              <a:rPr lang="ja-JP" altLang="en-US" sz="1600" b="1" dirty="0" smtClean="0">
                <a:solidFill>
                  <a:schemeClr val="tx1"/>
                </a:solidFill>
                <a:latin typeface="+mj-ea"/>
                <a:ea typeface="+mj-ea"/>
              </a:rPr>
              <a:t>が</a:t>
            </a:r>
            <a:endParaRPr lang="en-US" altLang="ja-JP" sz="1600" b="1" dirty="0" smtClean="0">
              <a:solidFill>
                <a:schemeClr val="tx1"/>
              </a:solidFill>
              <a:latin typeface="+mj-ea"/>
              <a:ea typeface="+mj-ea"/>
            </a:endParaRPr>
          </a:p>
          <a:p>
            <a:pPr>
              <a:lnSpc>
                <a:spcPct val="130000"/>
              </a:lnSpc>
            </a:pPr>
            <a:r>
              <a:rPr lang="ja-JP" altLang="en-US" sz="1600" b="1" dirty="0" smtClean="0">
                <a:solidFill>
                  <a:schemeClr val="tx1"/>
                </a:solidFill>
                <a:latin typeface="+mj-ea"/>
                <a:ea typeface="+mj-ea"/>
              </a:rPr>
              <a:t>最も大きいことが示されています</a:t>
            </a:r>
            <a:endParaRPr lang="ja-JP" altLang="en-US" sz="1200" b="1" dirty="0">
              <a:latin typeface="+mn-ea"/>
              <a:ea typeface="+mn-ea"/>
            </a:endParaRPr>
          </a:p>
        </p:txBody>
      </p:sp>
      <p:sp>
        <p:nvSpPr>
          <p:cNvPr id="101" name="テキスト ボックス 100"/>
          <p:cNvSpPr txBox="1"/>
          <p:nvPr/>
        </p:nvSpPr>
        <p:spPr>
          <a:xfrm>
            <a:off x="8646" y="6690647"/>
            <a:ext cx="6791243" cy="230832"/>
          </a:xfrm>
          <a:prstGeom prst="rect">
            <a:avLst/>
          </a:prstGeom>
          <a:noFill/>
        </p:spPr>
        <p:txBody>
          <a:bodyPr wrap="square" rtlCol="0">
            <a:spAutoFit/>
          </a:bodyPr>
          <a:lstStyle/>
          <a:p>
            <a:pPr algn="l" rtl="0"/>
            <a:r>
              <a:rPr lang="ja-JP" altLang="en-US" sz="900" dirty="0" smtClean="0">
                <a:solidFill>
                  <a:schemeClr val="bg1">
                    <a:lumMod val="50000"/>
                  </a:schemeClr>
                </a:solidFill>
                <a:latin typeface="メイリオ" panose="020B0604030504040204" pitchFamily="50" charset="-128"/>
                <a:ea typeface="メイリオ" panose="020B0604030504040204" pitchFamily="50" charset="-128"/>
              </a:rPr>
              <a:t>出典：Ikeda N, et al: PLoS Med. 2012; 9(1): e1001160.　参照：厚生労働省 食環境戦略イニシアチブ「私たちの栄養課題」</a:t>
            </a:r>
            <a:endParaRPr kumimoji="1" lang="ja-JP" altLang="en-US" dirty="0"/>
          </a:p>
        </p:txBody>
      </p:sp>
    </p:spTree>
    <p:extLst>
      <p:ext uri="{BB962C8B-B14F-4D97-AF65-F5344CB8AC3E}">
        <p14:creationId xmlns:p14="http://schemas.microsoft.com/office/powerpoint/2010/main" val="3600864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四角形: 角を丸くする 160">
            <a:extLst>
              <a:ext uri="{FF2B5EF4-FFF2-40B4-BE49-F238E27FC236}">
                <a16:creationId xmlns:a16="http://schemas.microsoft.com/office/drawing/2014/main" id="{2398DCED-1672-C0CD-050B-2729960E1CE7}"/>
              </a:ext>
            </a:extLst>
          </p:cNvPr>
          <p:cNvSpPr/>
          <p:nvPr/>
        </p:nvSpPr>
        <p:spPr>
          <a:xfrm>
            <a:off x="3672841" y="3521030"/>
            <a:ext cx="6060115" cy="3260770"/>
          </a:xfrm>
          <a:prstGeom prst="roundRect">
            <a:avLst>
              <a:gd name="adj" fmla="val 3806"/>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n-ea"/>
              </a:rPr>
              <a:t>★適塩施策を行う「適塩推進店舗</a:t>
            </a:r>
            <a:r>
              <a:rPr kumimoji="1" lang="en-US" altLang="ja-JP" dirty="0" smtClean="0">
                <a:latin typeface="+mn-ea"/>
              </a:rPr>
              <a:t>※</a:t>
            </a:r>
            <a:r>
              <a:rPr kumimoji="1" lang="ja-JP" altLang="en-US" dirty="0" smtClean="0">
                <a:latin typeface="+mn-ea"/>
              </a:rPr>
              <a:t>３」に認証し、認証店舗を全国で推進！（</a:t>
            </a:r>
            <a:r>
              <a:rPr kumimoji="1" lang="en-US" altLang="ja-JP" dirty="0" smtClean="0">
                <a:latin typeface="+mn-ea"/>
              </a:rPr>
              <a:t>2023</a:t>
            </a:r>
            <a:r>
              <a:rPr kumimoji="1" lang="ja-JP" altLang="en-US" dirty="0" smtClean="0">
                <a:latin typeface="+mn-ea"/>
              </a:rPr>
              <a:t>年</a:t>
            </a:r>
            <a:r>
              <a:rPr kumimoji="1" lang="en-US" altLang="ja-JP" dirty="0" smtClean="0">
                <a:latin typeface="+mn-ea"/>
              </a:rPr>
              <a:t>11</a:t>
            </a:r>
            <a:r>
              <a:rPr kumimoji="1" lang="ja-JP" altLang="en-US" dirty="0" smtClean="0">
                <a:latin typeface="+mn-ea"/>
              </a:rPr>
              <a:t>月～テスト開始）</a:t>
            </a:r>
            <a:endParaRPr kumimoji="1" lang="ja-JP" altLang="en-US" dirty="0">
              <a:latin typeface="+mn-ea"/>
            </a:endParaRPr>
          </a:p>
        </p:txBody>
      </p:sp>
      <p:pic>
        <p:nvPicPr>
          <p:cNvPr id="16" name="図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6798" y="6069873"/>
            <a:ext cx="587152" cy="587152"/>
          </a:xfrm>
          <a:prstGeom prst="rect">
            <a:avLst/>
          </a:prstGeom>
        </p:spPr>
      </p:pic>
      <p:sp>
        <p:nvSpPr>
          <p:cNvPr id="78" name="object 9"/>
          <p:cNvSpPr/>
          <p:nvPr/>
        </p:nvSpPr>
        <p:spPr>
          <a:xfrm>
            <a:off x="4576122" y="4295366"/>
            <a:ext cx="2678118" cy="604608"/>
          </a:xfrm>
          <a:custGeom>
            <a:avLst/>
            <a:gdLst/>
            <a:ahLst/>
            <a:cxnLst/>
            <a:rect l="l" t="t" r="r" b="b"/>
            <a:pathLst>
              <a:path w="2644140" h="372744">
                <a:moveTo>
                  <a:pt x="2641473" y="0"/>
                </a:moveTo>
                <a:lnTo>
                  <a:pt x="0" y="0"/>
                </a:lnTo>
                <a:lnTo>
                  <a:pt x="0" y="372236"/>
                </a:lnTo>
                <a:lnTo>
                  <a:pt x="2643301" y="372236"/>
                </a:lnTo>
                <a:lnTo>
                  <a:pt x="2643822" y="371792"/>
                </a:lnTo>
                <a:lnTo>
                  <a:pt x="2588856" y="325069"/>
                </a:lnTo>
                <a:lnTo>
                  <a:pt x="2643822" y="278345"/>
                </a:lnTo>
                <a:lnTo>
                  <a:pt x="2588856" y="231622"/>
                </a:lnTo>
                <a:lnTo>
                  <a:pt x="2643822" y="184899"/>
                </a:lnTo>
                <a:lnTo>
                  <a:pt x="2588856" y="138175"/>
                </a:lnTo>
                <a:lnTo>
                  <a:pt x="2643822" y="91452"/>
                </a:lnTo>
                <a:lnTo>
                  <a:pt x="2588856" y="44729"/>
                </a:lnTo>
                <a:lnTo>
                  <a:pt x="2641473" y="0"/>
                </a:lnTo>
                <a:close/>
              </a:path>
            </a:pathLst>
          </a:custGeom>
          <a:solidFill>
            <a:srgbClr val="FEF2E2"/>
          </a:solidFill>
        </p:spPr>
        <p:txBody>
          <a:bodyPr wrap="square" lIns="0" tIns="0" rIns="0" bIns="0" rtlCol="0" anchor="ctr"/>
          <a:lstStyle/>
          <a:p>
            <a:pPr algn="ctr"/>
            <a:endParaRPr sz="1400" b="1" dirty="0">
              <a:solidFill>
                <a:schemeClr val="bg1"/>
              </a:solidFill>
              <a:latin typeface="+mn-ea"/>
              <a:ea typeface="+mn-ea"/>
            </a:endParaRPr>
          </a:p>
        </p:txBody>
      </p:sp>
      <p:sp>
        <p:nvSpPr>
          <p:cNvPr id="79" name="object 9"/>
          <p:cNvSpPr/>
          <p:nvPr/>
        </p:nvSpPr>
        <p:spPr>
          <a:xfrm>
            <a:off x="4587337" y="5097159"/>
            <a:ext cx="2678118" cy="700778"/>
          </a:xfrm>
          <a:custGeom>
            <a:avLst/>
            <a:gdLst/>
            <a:ahLst/>
            <a:cxnLst/>
            <a:rect l="l" t="t" r="r" b="b"/>
            <a:pathLst>
              <a:path w="2644140" h="372744">
                <a:moveTo>
                  <a:pt x="2641473" y="0"/>
                </a:moveTo>
                <a:lnTo>
                  <a:pt x="0" y="0"/>
                </a:lnTo>
                <a:lnTo>
                  <a:pt x="0" y="372236"/>
                </a:lnTo>
                <a:lnTo>
                  <a:pt x="2643301" y="372236"/>
                </a:lnTo>
                <a:lnTo>
                  <a:pt x="2643822" y="371792"/>
                </a:lnTo>
                <a:lnTo>
                  <a:pt x="2588856" y="325069"/>
                </a:lnTo>
                <a:lnTo>
                  <a:pt x="2643822" y="278345"/>
                </a:lnTo>
                <a:lnTo>
                  <a:pt x="2588856" y="231622"/>
                </a:lnTo>
                <a:lnTo>
                  <a:pt x="2643822" y="184899"/>
                </a:lnTo>
                <a:lnTo>
                  <a:pt x="2588856" y="138175"/>
                </a:lnTo>
                <a:lnTo>
                  <a:pt x="2643822" y="91452"/>
                </a:lnTo>
                <a:lnTo>
                  <a:pt x="2588856" y="44729"/>
                </a:lnTo>
                <a:lnTo>
                  <a:pt x="2641473" y="0"/>
                </a:lnTo>
                <a:close/>
              </a:path>
            </a:pathLst>
          </a:custGeom>
          <a:solidFill>
            <a:srgbClr val="FEF2E2"/>
          </a:solidFill>
        </p:spPr>
        <p:txBody>
          <a:bodyPr wrap="square" lIns="0" tIns="0" rIns="0" bIns="0" rtlCol="0" anchor="ctr"/>
          <a:lstStyle/>
          <a:p>
            <a:pPr algn="ctr"/>
            <a:endParaRPr sz="1400" b="1" dirty="0">
              <a:solidFill>
                <a:schemeClr val="bg1"/>
              </a:solidFill>
              <a:latin typeface="+mn-ea"/>
              <a:ea typeface="+mn-ea"/>
            </a:endParaRPr>
          </a:p>
        </p:txBody>
      </p:sp>
      <p:sp>
        <p:nvSpPr>
          <p:cNvPr id="2" name="タイトル 1"/>
          <p:cNvSpPr>
            <a:spLocks noGrp="1"/>
          </p:cNvSpPr>
          <p:nvPr>
            <p:ph type="title"/>
          </p:nvPr>
        </p:nvSpPr>
        <p:spPr>
          <a:xfrm>
            <a:off x="174646" y="316439"/>
            <a:ext cx="6763390" cy="620170"/>
          </a:xfrm>
        </p:spPr>
        <p:txBody>
          <a:bodyPr/>
          <a:lstStyle/>
          <a:p>
            <a:r>
              <a:rPr lang="ja-JP" altLang="en-US" dirty="0"/>
              <a:t>自然と健康に</a:t>
            </a:r>
            <a:r>
              <a:rPr lang="ja-JP" altLang="en-US" dirty="0" smtClean="0"/>
              <a:t>なれる社員</a:t>
            </a:r>
            <a:r>
              <a:rPr lang="ja-JP" altLang="en-US" dirty="0"/>
              <a:t>食堂の</a:t>
            </a:r>
            <a:r>
              <a:rPr lang="ja-JP" altLang="en-US" dirty="0" smtClean="0"/>
              <a:t>食環境整備</a:t>
            </a:r>
            <a:r>
              <a:rPr lang="en-US" altLang="ja-JP" dirty="0" smtClean="0"/>
              <a:t/>
            </a:r>
            <a:br>
              <a:rPr lang="en-US" altLang="ja-JP" dirty="0" smtClean="0"/>
            </a:br>
            <a:r>
              <a:rPr lang="ja-JP" altLang="en-US" sz="1400" dirty="0" smtClean="0"/>
              <a:t>シダックス適塩</a:t>
            </a:r>
            <a:r>
              <a:rPr lang="ja-JP" altLang="en-US" sz="1400" dirty="0"/>
              <a:t>推進店舗の</a:t>
            </a:r>
            <a:r>
              <a:rPr lang="ja-JP" altLang="en-US" sz="1400" dirty="0" smtClean="0"/>
              <a:t>取り組み</a:t>
            </a:r>
            <a:endParaRPr kumimoji="1" lang="ja-JP" altLang="en-US" sz="1400" dirty="0"/>
          </a:p>
        </p:txBody>
      </p:sp>
      <p:sp>
        <p:nvSpPr>
          <p:cNvPr id="7" name="四角形: 角を丸くする 160">
            <a:extLst>
              <a:ext uri="{FF2B5EF4-FFF2-40B4-BE49-F238E27FC236}">
                <a16:creationId xmlns:a16="http://schemas.microsoft.com/office/drawing/2014/main" id="{2398DCED-1672-C0CD-050B-2729960E1CE7}"/>
              </a:ext>
            </a:extLst>
          </p:cNvPr>
          <p:cNvSpPr/>
          <p:nvPr/>
        </p:nvSpPr>
        <p:spPr>
          <a:xfrm>
            <a:off x="389895" y="3623116"/>
            <a:ext cx="2736490" cy="3105344"/>
          </a:xfrm>
          <a:prstGeom prst="roundRect">
            <a:avLst>
              <a:gd name="adj" fmla="val 3806"/>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pic>
        <p:nvPicPr>
          <p:cNvPr id="14" name="図 13"/>
          <p:cNvPicPr>
            <a:picLocks noChangeAspect="1"/>
          </p:cNvPicPr>
          <p:nvPr/>
        </p:nvPicPr>
        <p:blipFill>
          <a:blip r:embed="rId4"/>
          <a:stretch>
            <a:fillRect/>
          </a:stretch>
        </p:blipFill>
        <p:spPr>
          <a:xfrm>
            <a:off x="768598" y="4136871"/>
            <a:ext cx="2162987" cy="1014544"/>
          </a:xfrm>
          <a:prstGeom prst="rect">
            <a:avLst/>
          </a:prstGeom>
        </p:spPr>
      </p:pic>
      <p:sp>
        <p:nvSpPr>
          <p:cNvPr id="43" name="二等辺三角形 42"/>
          <p:cNvSpPr/>
          <p:nvPr/>
        </p:nvSpPr>
        <p:spPr>
          <a:xfrm rot="5400000">
            <a:off x="3077018" y="4887871"/>
            <a:ext cx="682752" cy="33985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6" name="正方形/長方形 45"/>
          <p:cNvSpPr/>
          <p:nvPr/>
        </p:nvSpPr>
        <p:spPr>
          <a:xfrm>
            <a:off x="531446" y="5338713"/>
            <a:ext cx="2473377" cy="1169551"/>
          </a:xfrm>
          <a:prstGeom prst="rect">
            <a:avLst/>
          </a:prstGeom>
        </p:spPr>
        <p:txBody>
          <a:bodyPr wrap="square">
            <a:spAutoFit/>
          </a:bodyPr>
          <a:lstStyle/>
          <a:p>
            <a:r>
              <a:rPr lang="ja-JP" altLang="en-US" sz="1400" b="1" dirty="0">
                <a:solidFill>
                  <a:srgbClr val="C00000"/>
                </a:solidFill>
                <a:latin typeface="+mn-ea"/>
                <a:ea typeface="+mn-ea"/>
              </a:rPr>
              <a:t>健康な食事提供の宣言</a:t>
            </a:r>
            <a:endParaRPr lang="en-US" altLang="ja-JP" sz="1400" b="1" dirty="0" smtClean="0">
              <a:solidFill>
                <a:srgbClr val="C00000"/>
              </a:solidFill>
              <a:latin typeface="+mn-ea"/>
              <a:ea typeface="+mn-ea"/>
            </a:endParaRPr>
          </a:p>
          <a:p>
            <a:r>
              <a:rPr kumimoji="1" lang="ja-JP" altLang="en-US" sz="1100" dirty="0" smtClean="0">
                <a:solidFill>
                  <a:schemeClr val="tx1"/>
                </a:solidFill>
                <a:latin typeface="+mn-ea"/>
                <a:ea typeface="+mn-ea"/>
              </a:rPr>
              <a:t>・東京栄養サミットで</a:t>
            </a:r>
            <a:r>
              <a:rPr kumimoji="1" lang="en-US" altLang="ja-JP" sz="1100" dirty="0" smtClean="0">
                <a:solidFill>
                  <a:schemeClr val="tx1"/>
                </a:solidFill>
                <a:latin typeface="+mn-ea"/>
                <a:ea typeface="+mn-ea"/>
              </a:rPr>
              <a:t>2025</a:t>
            </a:r>
            <a:r>
              <a:rPr kumimoji="1" lang="ja-JP" altLang="en-US" sz="1100" dirty="0" smtClean="0">
                <a:solidFill>
                  <a:schemeClr val="tx1"/>
                </a:solidFill>
                <a:latin typeface="+mn-ea"/>
                <a:ea typeface="+mn-ea"/>
              </a:rPr>
              <a:t>年を</a:t>
            </a:r>
            <a:endParaRPr kumimoji="1" lang="en-US" altLang="ja-JP" sz="1100" dirty="0" smtClean="0">
              <a:solidFill>
                <a:schemeClr val="tx1"/>
              </a:solidFill>
              <a:latin typeface="+mn-ea"/>
              <a:ea typeface="+mn-ea"/>
            </a:endParaRPr>
          </a:p>
          <a:p>
            <a:r>
              <a:rPr kumimoji="1" lang="ja-JP" altLang="en-US" sz="1100" dirty="0">
                <a:solidFill>
                  <a:schemeClr val="tx1"/>
                </a:solidFill>
                <a:latin typeface="+mn-ea"/>
                <a:ea typeface="+mn-ea"/>
              </a:rPr>
              <a:t> </a:t>
            </a:r>
            <a:r>
              <a:rPr kumimoji="1" lang="ja-JP" altLang="en-US" sz="1100" dirty="0" smtClean="0">
                <a:solidFill>
                  <a:schemeClr val="tx1"/>
                </a:solidFill>
                <a:latin typeface="+mn-ea"/>
                <a:ea typeface="+mn-ea"/>
              </a:rPr>
              <a:t>ゴールにコミットメント</a:t>
            </a:r>
            <a:endParaRPr kumimoji="1" lang="en-US" altLang="ja-JP" sz="1100" dirty="0" smtClean="0">
              <a:solidFill>
                <a:schemeClr val="tx1"/>
              </a:solidFill>
              <a:latin typeface="+mn-ea"/>
              <a:ea typeface="+mn-ea"/>
            </a:endParaRPr>
          </a:p>
          <a:p>
            <a:r>
              <a:rPr kumimoji="1" lang="ja-JP" altLang="en-US" sz="1100" dirty="0" smtClean="0">
                <a:solidFill>
                  <a:schemeClr val="tx1"/>
                </a:solidFill>
                <a:latin typeface="+mn-ea"/>
                <a:ea typeface="+mn-ea"/>
              </a:rPr>
              <a:t>・健康的で持続可能な食環境戦略    </a:t>
            </a:r>
            <a:endParaRPr kumimoji="1" lang="en-US" altLang="ja-JP" sz="1100" dirty="0" smtClean="0">
              <a:solidFill>
                <a:schemeClr val="tx1"/>
              </a:solidFill>
              <a:latin typeface="+mn-ea"/>
              <a:ea typeface="+mn-ea"/>
            </a:endParaRPr>
          </a:p>
          <a:p>
            <a:r>
              <a:rPr kumimoji="1" lang="en-US" altLang="ja-JP" sz="1100" dirty="0">
                <a:solidFill>
                  <a:schemeClr val="tx1"/>
                </a:solidFill>
                <a:latin typeface="+mn-ea"/>
                <a:ea typeface="+mn-ea"/>
              </a:rPr>
              <a:t> </a:t>
            </a:r>
            <a:r>
              <a:rPr kumimoji="1" lang="ja-JP" altLang="en-US" sz="1100" dirty="0" smtClean="0">
                <a:solidFill>
                  <a:schemeClr val="tx1"/>
                </a:solidFill>
                <a:latin typeface="+mn-ea"/>
                <a:ea typeface="+mn-ea"/>
              </a:rPr>
              <a:t>イニシアチブ</a:t>
            </a:r>
            <a:r>
              <a:rPr kumimoji="1" lang="en-US" altLang="ja-JP" sz="1100" dirty="0" smtClean="0">
                <a:solidFill>
                  <a:schemeClr val="tx1"/>
                </a:solidFill>
                <a:latin typeface="+mn-ea"/>
                <a:ea typeface="+mn-ea"/>
              </a:rPr>
              <a:t>(</a:t>
            </a:r>
            <a:r>
              <a:rPr kumimoji="1" lang="ja-JP" altLang="en-US" sz="1100" dirty="0" smtClean="0">
                <a:solidFill>
                  <a:schemeClr val="tx1"/>
                </a:solidFill>
                <a:latin typeface="+mn-ea"/>
                <a:ea typeface="+mn-ea"/>
              </a:rPr>
              <a:t>厚労省</a:t>
            </a:r>
            <a:r>
              <a:rPr kumimoji="1" lang="en-US" altLang="ja-JP" sz="1100" dirty="0" smtClean="0">
                <a:solidFill>
                  <a:schemeClr val="tx1"/>
                </a:solidFill>
                <a:latin typeface="+mn-ea"/>
                <a:ea typeface="+mn-ea"/>
              </a:rPr>
              <a:t>)</a:t>
            </a:r>
            <a:r>
              <a:rPr kumimoji="1" lang="ja-JP" altLang="en-US" sz="1100" dirty="0" smtClean="0">
                <a:solidFill>
                  <a:schemeClr val="tx1"/>
                </a:solidFill>
                <a:latin typeface="+mn-ea"/>
                <a:ea typeface="+mn-ea"/>
              </a:rPr>
              <a:t>に</a:t>
            </a:r>
            <a:endParaRPr kumimoji="1" lang="en-US" altLang="ja-JP" sz="1100" dirty="0" smtClean="0">
              <a:solidFill>
                <a:schemeClr val="tx1"/>
              </a:solidFill>
              <a:latin typeface="+mn-ea"/>
              <a:ea typeface="+mn-ea"/>
            </a:endParaRPr>
          </a:p>
          <a:p>
            <a:r>
              <a:rPr kumimoji="1" lang="ja-JP" altLang="en-US" sz="1200" b="1" dirty="0">
                <a:solidFill>
                  <a:schemeClr val="tx1"/>
                </a:solidFill>
                <a:latin typeface="+mn-ea"/>
                <a:ea typeface="+mn-ea"/>
              </a:rPr>
              <a:t> </a:t>
            </a:r>
            <a:r>
              <a:rPr kumimoji="1" lang="ja-JP" altLang="en-US" sz="1200" b="1" dirty="0" smtClean="0">
                <a:solidFill>
                  <a:schemeClr val="tx1"/>
                </a:solidFill>
                <a:latin typeface="+mn-ea"/>
                <a:ea typeface="+mn-ea"/>
              </a:rPr>
              <a:t>給食会社で唯一参画</a:t>
            </a:r>
            <a:endParaRPr kumimoji="1" lang="en-US" altLang="ja-JP" sz="1100" dirty="0" smtClean="0">
              <a:solidFill>
                <a:schemeClr val="tx1"/>
              </a:solidFill>
              <a:latin typeface="+mn-ea"/>
              <a:ea typeface="+mn-ea"/>
            </a:endParaRPr>
          </a:p>
        </p:txBody>
      </p:sp>
      <p:sp>
        <p:nvSpPr>
          <p:cNvPr id="5" name="正方形/長方形 4"/>
          <p:cNvSpPr/>
          <p:nvPr/>
        </p:nvSpPr>
        <p:spPr>
          <a:xfrm>
            <a:off x="3615570" y="3732495"/>
            <a:ext cx="3839664" cy="553998"/>
          </a:xfrm>
          <a:prstGeom prst="rect">
            <a:avLst/>
          </a:prstGeom>
        </p:spPr>
        <p:txBody>
          <a:bodyPr wrap="square">
            <a:spAutoFit/>
          </a:bodyPr>
          <a:lstStyle/>
          <a:p>
            <a:r>
              <a:rPr lang="ja-JP" altLang="en-US" dirty="0">
                <a:latin typeface="+mn-ea"/>
                <a:ea typeface="+mn-ea"/>
              </a:rPr>
              <a:t>　</a:t>
            </a:r>
            <a:r>
              <a:rPr lang="ja-JP" altLang="en-US" sz="1200" b="1" dirty="0" smtClean="0">
                <a:solidFill>
                  <a:srgbClr val="D22C25"/>
                </a:solidFill>
                <a:latin typeface="+mn-ea"/>
                <a:ea typeface="+mn-ea"/>
              </a:rPr>
              <a:t>適塩施策を行う「適塩推進店舗」に認証し、</a:t>
            </a:r>
            <a:endParaRPr lang="en-US" altLang="ja-JP" sz="1200" b="1" dirty="0" smtClean="0">
              <a:solidFill>
                <a:srgbClr val="D22C25"/>
              </a:solidFill>
              <a:latin typeface="+mn-ea"/>
              <a:ea typeface="+mn-ea"/>
            </a:endParaRPr>
          </a:p>
          <a:p>
            <a:r>
              <a:rPr lang="en-US" altLang="ja-JP" sz="1200" b="1" dirty="0">
                <a:solidFill>
                  <a:srgbClr val="D22C25"/>
                </a:solidFill>
                <a:latin typeface="+mn-ea"/>
                <a:ea typeface="+mn-ea"/>
              </a:rPr>
              <a:t> </a:t>
            </a:r>
            <a:r>
              <a:rPr lang="en-US" altLang="ja-JP" sz="1200" b="1" dirty="0" smtClean="0">
                <a:solidFill>
                  <a:srgbClr val="D22C25"/>
                </a:solidFill>
                <a:latin typeface="+mn-ea"/>
                <a:ea typeface="+mn-ea"/>
              </a:rPr>
              <a:t> </a:t>
            </a:r>
            <a:r>
              <a:rPr lang="ja-JP" altLang="en-US" sz="1200" b="1" dirty="0" smtClean="0">
                <a:solidFill>
                  <a:srgbClr val="D22C25"/>
                </a:solidFill>
                <a:latin typeface="+mn-ea"/>
                <a:ea typeface="+mn-ea"/>
              </a:rPr>
              <a:t>認証店舗を全国で推進！</a:t>
            </a:r>
            <a:r>
              <a:rPr lang="ja-JP" altLang="en-US" sz="1100" dirty="0" smtClean="0">
                <a:latin typeface="+mn-ea"/>
                <a:ea typeface="+mn-ea"/>
              </a:rPr>
              <a:t>（</a:t>
            </a:r>
            <a:r>
              <a:rPr lang="en-US" altLang="ja-JP" sz="1100" dirty="0" smtClean="0">
                <a:latin typeface="+mn-ea"/>
                <a:ea typeface="+mn-ea"/>
              </a:rPr>
              <a:t>2023</a:t>
            </a:r>
            <a:r>
              <a:rPr lang="ja-JP" altLang="en-US" sz="1100" dirty="0" smtClean="0">
                <a:latin typeface="+mn-ea"/>
                <a:ea typeface="+mn-ea"/>
              </a:rPr>
              <a:t>年</a:t>
            </a:r>
            <a:r>
              <a:rPr lang="en-US" altLang="ja-JP" sz="1100" dirty="0" smtClean="0">
                <a:latin typeface="+mn-ea"/>
                <a:ea typeface="+mn-ea"/>
              </a:rPr>
              <a:t>11</a:t>
            </a:r>
            <a:r>
              <a:rPr lang="ja-JP" altLang="en-US" sz="1100" dirty="0" smtClean="0">
                <a:latin typeface="+mn-ea"/>
                <a:ea typeface="+mn-ea"/>
              </a:rPr>
              <a:t>月～テスト開始）</a:t>
            </a:r>
            <a:endParaRPr lang="ja-JP" altLang="en-US" sz="1100" dirty="0">
              <a:latin typeface="+mn-ea"/>
              <a:ea typeface="+mn-ea"/>
            </a:endParaRPr>
          </a:p>
        </p:txBody>
      </p:sp>
      <p:sp>
        <p:nvSpPr>
          <p:cNvPr id="53" name="object 9"/>
          <p:cNvSpPr/>
          <p:nvPr/>
        </p:nvSpPr>
        <p:spPr>
          <a:xfrm>
            <a:off x="613660" y="3391642"/>
            <a:ext cx="1653540" cy="372745"/>
          </a:xfrm>
          <a:custGeom>
            <a:avLst/>
            <a:gdLst/>
            <a:ahLst/>
            <a:cxnLst/>
            <a:rect l="l" t="t" r="r" b="b"/>
            <a:pathLst>
              <a:path w="2644140" h="372744">
                <a:moveTo>
                  <a:pt x="2641473" y="0"/>
                </a:moveTo>
                <a:lnTo>
                  <a:pt x="0" y="0"/>
                </a:lnTo>
                <a:lnTo>
                  <a:pt x="0" y="372236"/>
                </a:lnTo>
                <a:lnTo>
                  <a:pt x="2643301" y="372236"/>
                </a:lnTo>
                <a:lnTo>
                  <a:pt x="2643822" y="371792"/>
                </a:lnTo>
                <a:lnTo>
                  <a:pt x="2588856" y="325069"/>
                </a:lnTo>
                <a:lnTo>
                  <a:pt x="2643822" y="278345"/>
                </a:lnTo>
                <a:lnTo>
                  <a:pt x="2588856" y="231622"/>
                </a:lnTo>
                <a:lnTo>
                  <a:pt x="2643822" y="184899"/>
                </a:lnTo>
                <a:lnTo>
                  <a:pt x="2588856" y="138175"/>
                </a:lnTo>
                <a:lnTo>
                  <a:pt x="2643822" y="91452"/>
                </a:lnTo>
                <a:lnTo>
                  <a:pt x="2588856" y="44729"/>
                </a:lnTo>
                <a:lnTo>
                  <a:pt x="2641473" y="0"/>
                </a:lnTo>
                <a:close/>
              </a:path>
            </a:pathLst>
          </a:custGeom>
          <a:solidFill>
            <a:srgbClr val="D22C25"/>
          </a:solidFill>
        </p:spPr>
        <p:txBody>
          <a:bodyPr wrap="square" lIns="0" tIns="0" rIns="0" bIns="0" rtlCol="0" anchor="ctr"/>
          <a:lstStyle/>
          <a:p>
            <a:pPr algn="ctr"/>
            <a:r>
              <a:rPr lang="en-US" altLang="ja-JP" sz="1400" b="1" dirty="0">
                <a:solidFill>
                  <a:schemeClr val="bg1"/>
                </a:solidFill>
                <a:latin typeface="+mn-ea"/>
                <a:ea typeface="+mn-ea"/>
              </a:rPr>
              <a:t>STEP </a:t>
            </a:r>
            <a:r>
              <a:rPr lang="ja-JP" altLang="en-US" sz="1400" b="1" dirty="0">
                <a:solidFill>
                  <a:schemeClr val="bg1"/>
                </a:solidFill>
                <a:latin typeface="+mn-ea"/>
                <a:ea typeface="+mn-ea"/>
              </a:rPr>
              <a:t>１</a:t>
            </a:r>
            <a:endParaRPr sz="1400" b="1" dirty="0">
              <a:solidFill>
                <a:schemeClr val="bg1"/>
              </a:solidFill>
              <a:latin typeface="+mn-ea"/>
              <a:ea typeface="+mn-ea"/>
            </a:endParaRPr>
          </a:p>
        </p:txBody>
      </p:sp>
      <p:sp>
        <p:nvSpPr>
          <p:cNvPr id="54" name="object 9"/>
          <p:cNvSpPr/>
          <p:nvPr/>
        </p:nvSpPr>
        <p:spPr>
          <a:xfrm>
            <a:off x="3814801" y="3380701"/>
            <a:ext cx="1653540" cy="372745"/>
          </a:xfrm>
          <a:custGeom>
            <a:avLst/>
            <a:gdLst/>
            <a:ahLst/>
            <a:cxnLst/>
            <a:rect l="l" t="t" r="r" b="b"/>
            <a:pathLst>
              <a:path w="2644140" h="372744">
                <a:moveTo>
                  <a:pt x="2641473" y="0"/>
                </a:moveTo>
                <a:lnTo>
                  <a:pt x="0" y="0"/>
                </a:lnTo>
                <a:lnTo>
                  <a:pt x="0" y="372236"/>
                </a:lnTo>
                <a:lnTo>
                  <a:pt x="2643301" y="372236"/>
                </a:lnTo>
                <a:lnTo>
                  <a:pt x="2643822" y="371792"/>
                </a:lnTo>
                <a:lnTo>
                  <a:pt x="2588856" y="325069"/>
                </a:lnTo>
                <a:lnTo>
                  <a:pt x="2643822" y="278345"/>
                </a:lnTo>
                <a:lnTo>
                  <a:pt x="2588856" y="231622"/>
                </a:lnTo>
                <a:lnTo>
                  <a:pt x="2643822" y="184899"/>
                </a:lnTo>
                <a:lnTo>
                  <a:pt x="2588856" y="138175"/>
                </a:lnTo>
                <a:lnTo>
                  <a:pt x="2643822" y="91452"/>
                </a:lnTo>
                <a:lnTo>
                  <a:pt x="2588856" y="44729"/>
                </a:lnTo>
                <a:lnTo>
                  <a:pt x="2641473" y="0"/>
                </a:lnTo>
                <a:close/>
              </a:path>
            </a:pathLst>
          </a:custGeom>
          <a:solidFill>
            <a:srgbClr val="D22C25"/>
          </a:solidFill>
        </p:spPr>
        <p:txBody>
          <a:bodyPr wrap="square" lIns="0" tIns="0" rIns="0" bIns="0" rtlCol="0" anchor="ctr"/>
          <a:lstStyle/>
          <a:p>
            <a:pPr algn="ctr"/>
            <a:r>
              <a:rPr lang="en-US" altLang="ja-JP" sz="1400" b="1" dirty="0">
                <a:solidFill>
                  <a:schemeClr val="bg1"/>
                </a:solidFill>
                <a:latin typeface="+mn-ea"/>
                <a:ea typeface="+mn-ea"/>
              </a:rPr>
              <a:t>STEP </a:t>
            </a:r>
            <a:r>
              <a:rPr lang="en-US" altLang="ja-JP" sz="1400" b="1" dirty="0" smtClean="0">
                <a:solidFill>
                  <a:schemeClr val="bg1"/>
                </a:solidFill>
                <a:latin typeface="+mn-ea"/>
                <a:ea typeface="+mn-ea"/>
              </a:rPr>
              <a:t>2</a:t>
            </a:r>
            <a:endParaRPr sz="1400" b="1" dirty="0">
              <a:solidFill>
                <a:schemeClr val="bg1"/>
              </a:solidFill>
              <a:latin typeface="+mn-ea"/>
              <a:ea typeface="+mn-ea"/>
            </a:endParaRPr>
          </a:p>
        </p:txBody>
      </p:sp>
      <p:sp>
        <p:nvSpPr>
          <p:cNvPr id="57" name="テキスト ボックス 56"/>
          <p:cNvSpPr txBox="1"/>
          <p:nvPr/>
        </p:nvSpPr>
        <p:spPr>
          <a:xfrm>
            <a:off x="4563775" y="4292714"/>
            <a:ext cx="2842865" cy="615553"/>
          </a:xfrm>
          <a:prstGeom prst="rect">
            <a:avLst/>
          </a:prstGeom>
          <a:noFill/>
        </p:spPr>
        <p:txBody>
          <a:bodyPr wrap="square" rtlCol="0">
            <a:spAutoFit/>
          </a:bodyPr>
          <a:lstStyle/>
          <a:p>
            <a:r>
              <a:rPr lang="ja-JP" altLang="en-US" sz="1200" b="1" dirty="0" smtClean="0">
                <a:solidFill>
                  <a:srgbClr val="C00000"/>
                </a:solidFill>
                <a:latin typeface="+mn-ea"/>
                <a:ea typeface="+mn-ea"/>
              </a:rPr>
              <a:t>健康</a:t>
            </a:r>
            <a:r>
              <a:rPr lang="ja-JP" altLang="en-US" sz="1200" b="1" dirty="0">
                <a:solidFill>
                  <a:srgbClr val="C00000"/>
                </a:solidFill>
                <a:latin typeface="+mn-ea"/>
                <a:ea typeface="+mn-ea"/>
              </a:rPr>
              <a:t>無関心層の方への</a:t>
            </a:r>
            <a:r>
              <a:rPr lang="ja-JP" altLang="en-US" sz="1200" b="1" dirty="0" smtClean="0">
                <a:solidFill>
                  <a:srgbClr val="C00000"/>
                </a:solidFill>
                <a:latin typeface="+mn-ea"/>
                <a:ea typeface="+mn-ea"/>
              </a:rPr>
              <a:t>アプローチ</a:t>
            </a:r>
            <a:endParaRPr lang="en-US" altLang="ja-JP" sz="1200" b="1" dirty="0" smtClean="0">
              <a:solidFill>
                <a:srgbClr val="C00000"/>
              </a:solidFill>
              <a:latin typeface="+mn-ea"/>
              <a:ea typeface="+mn-ea"/>
            </a:endParaRPr>
          </a:p>
          <a:p>
            <a:r>
              <a:rPr lang="ja-JP" altLang="en-US" sz="1100" dirty="0" smtClean="0">
                <a:latin typeface="+mn-ea"/>
                <a:ea typeface="+mn-ea"/>
              </a:rPr>
              <a:t>社員食堂で「健康的な食事」を出しても、</a:t>
            </a:r>
            <a:endParaRPr lang="en-US" altLang="ja-JP" sz="1100" dirty="0" smtClean="0">
              <a:latin typeface="+mn-ea"/>
              <a:ea typeface="+mn-ea"/>
            </a:endParaRPr>
          </a:p>
          <a:p>
            <a:r>
              <a:rPr lang="ja-JP" altLang="en-US" sz="1100" dirty="0" smtClean="0">
                <a:latin typeface="+mn-ea"/>
                <a:ea typeface="+mn-ea"/>
              </a:rPr>
              <a:t>健康に無関心の方には、選ばれない。</a:t>
            </a:r>
            <a:endParaRPr lang="en-US" altLang="ja-JP" sz="1100" dirty="0" smtClean="0">
              <a:latin typeface="+mn-ea"/>
              <a:ea typeface="+mn-ea"/>
            </a:endParaRPr>
          </a:p>
        </p:txBody>
      </p:sp>
      <p:sp>
        <p:nvSpPr>
          <p:cNvPr id="58" name="二等辺三角形 57"/>
          <p:cNvSpPr/>
          <p:nvPr/>
        </p:nvSpPr>
        <p:spPr>
          <a:xfrm rot="10800000">
            <a:off x="5471503" y="4913203"/>
            <a:ext cx="461638" cy="18395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9" name="テキスト ボックス 58"/>
          <p:cNvSpPr txBox="1"/>
          <p:nvPr/>
        </p:nvSpPr>
        <p:spPr>
          <a:xfrm>
            <a:off x="4574849" y="5075677"/>
            <a:ext cx="2747878" cy="784830"/>
          </a:xfrm>
          <a:prstGeom prst="rect">
            <a:avLst/>
          </a:prstGeom>
          <a:noFill/>
        </p:spPr>
        <p:txBody>
          <a:bodyPr wrap="square" rtlCol="0">
            <a:spAutoFit/>
          </a:bodyPr>
          <a:lstStyle/>
          <a:p>
            <a:r>
              <a:rPr lang="ja-JP" altLang="en-US" sz="1200" b="1" dirty="0" smtClean="0">
                <a:solidFill>
                  <a:srgbClr val="C00000"/>
                </a:solidFill>
                <a:latin typeface="+mn-ea"/>
                <a:ea typeface="+mn-ea"/>
              </a:rPr>
              <a:t>ひそかに適塩</a:t>
            </a:r>
            <a:endParaRPr lang="en-US" altLang="ja-JP" sz="1200" b="1" dirty="0" smtClean="0">
              <a:solidFill>
                <a:srgbClr val="C00000"/>
              </a:solidFill>
              <a:latin typeface="+mn-ea"/>
              <a:ea typeface="+mn-ea"/>
            </a:endParaRPr>
          </a:p>
          <a:p>
            <a:r>
              <a:rPr lang="ja-JP" altLang="en-US" sz="1100" dirty="0" smtClean="0">
                <a:latin typeface="+mn-ea"/>
                <a:ea typeface="+mn-ea"/>
              </a:rPr>
              <a:t>食事・食環境で適塩作戦を実施することで喫食者にストレスを与えることなく、自然に健康な食事を召し上がって頂く。</a:t>
            </a:r>
            <a:endParaRPr lang="en-US" altLang="ja-JP" sz="1100" dirty="0" smtClean="0">
              <a:latin typeface="+mn-ea"/>
              <a:ea typeface="+mn-ea"/>
            </a:endParaRPr>
          </a:p>
        </p:txBody>
      </p:sp>
      <p:graphicFrame>
        <p:nvGraphicFramePr>
          <p:cNvPr id="60" name="図表 59"/>
          <p:cNvGraphicFramePr/>
          <p:nvPr>
            <p:extLst>
              <p:ext uri="{D42A27DB-BD31-4B8C-83A1-F6EECF244321}">
                <p14:modId xmlns:p14="http://schemas.microsoft.com/office/powerpoint/2010/main" val="1387135799"/>
              </p:ext>
            </p:extLst>
          </p:nvPr>
        </p:nvGraphicFramePr>
        <p:xfrm>
          <a:off x="6555096" y="3838343"/>
          <a:ext cx="3910885" cy="25768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1" name="角丸四角形 15">
            <a:extLst>
              <a:ext uri="{FF2B5EF4-FFF2-40B4-BE49-F238E27FC236}">
                <a16:creationId xmlns:a16="http://schemas.microsoft.com/office/drawing/2014/main" id="{B0C19921-0C7F-9683-3062-61A82CA0E921}"/>
              </a:ext>
            </a:extLst>
          </p:cNvPr>
          <p:cNvSpPr/>
          <p:nvPr/>
        </p:nvSpPr>
        <p:spPr>
          <a:xfrm>
            <a:off x="3865635" y="4344121"/>
            <a:ext cx="613619" cy="530439"/>
          </a:xfrm>
          <a:prstGeom prst="roundRect">
            <a:avLst>
              <a:gd name="adj" fmla="val 50000"/>
            </a:avLst>
          </a:prstGeom>
          <a:solidFill>
            <a:srgbClr val="DA2128"/>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latin typeface="+mn-ea"/>
            </a:endParaRPr>
          </a:p>
        </p:txBody>
      </p:sp>
      <p:sp>
        <p:nvSpPr>
          <p:cNvPr id="6" name="テキスト ボックス 5"/>
          <p:cNvSpPr txBox="1"/>
          <p:nvPr/>
        </p:nvSpPr>
        <p:spPr>
          <a:xfrm>
            <a:off x="3926221" y="4470840"/>
            <a:ext cx="492443" cy="276999"/>
          </a:xfrm>
          <a:prstGeom prst="rect">
            <a:avLst/>
          </a:prstGeom>
          <a:noFill/>
        </p:spPr>
        <p:txBody>
          <a:bodyPr wrap="none" rtlCol="0">
            <a:spAutoFit/>
          </a:bodyPr>
          <a:lstStyle/>
          <a:p>
            <a:r>
              <a:rPr kumimoji="1" lang="ja-JP" altLang="en-US" sz="1200" b="1" dirty="0" smtClean="0">
                <a:solidFill>
                  <a:schemeClr val="bg1"/>
                </a:solidFill>
                <a:latin typeface="+mn-ea"/>
                <a:ea typeface="+mn-ea"/>
              </a:rPr>
              <a:t>課題</a:t>
            </a:r>
            <a:endParaRPr kumimoji="1" lang="ja-JP" altLang="en-US" sz="1200" b="1" dirty="0">
              <a:solidFill>
                <a:schemeClr val="bg1"/>
              </a:solidFill>
              <a:latin typeface="+mn-ea"/>
              <a:ea typeface="+mn-ea"/>
            </a:endParaRPr>
          </a:p>
        </p:txBody>
      </p:sp>
      <p:sp>
        <p:nvSpPr>
          <p:cNvPr id="62" name="角丸四角形 15">
            <a:extLst>
              <a:ext uri="{FF2B5EF4-FFF2-40B4-BE49-F238E27FC236}">
                <a16:creationId xmlns:a16="http://schemas.microsoft.com/office/drawing/2014/main" id="{B0C19921-0C7F-9683-3062-61A82CA0E921}"/>
              </a:ext>
            </a:extLst>
          </p:cNvPr>
          <p:cNvSpPr/>
          <p:nvPr/>
        </p:nvSpPr>
        <p:spPr>
          <a:xfrm>
            <a:off x="3876708" y="5222036"/>
            <a:ext cx="613619" cy="530439"/>
          </a:xfrm>
          <a:prstGeom prst="roundRect">
            <a:avLst>
              <a:gd name="adj" fmla="val 50000"/>
            </a:avLst>
          </a:prstGeom>
          <a:solidFill>
            <a:srgbClr val="DA2128"/>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latin typeface="+mn-ea"/>
            </a:endParaRPr>
          </a:p>
        </p:txBody>
      </p:sp>
      <p:sp>
        <p:nvSpPr>
          <p:cNvPr id="63" name="テキスト ボックス 62"/>
          <p:cNvSpPr txBox="1"/>
          <p:nvPr/>
        </p:nvSpPr>
        <p:spPr>
          <a:xfrm>
            <a:off x="3864709" y="5361801"/>
            <a:ext cx="646331" cy="276999"/>
          </a:xfrm>
          <a:prstGeom prst="rect">
            <a:avLst/>
          </a:prstGeom>
          <a:noFill/>
        </p:spPr>
        <p:txBody>
          <a:bodyPr wrap="none" rtlCol="0">
            <a:spAutoFit/>
          </a:bodyPr>
          <a:lstStyle/>
          <a:p>
            <a:r>
              <a:rPr kumimoji="1" lang="ja-JP" altLang="en-US" sz="1200" b="1" dirty="0">
                <a:solidFill>
                  <a:schemeClr val="bg1"/>
                </a:solidFill>
                <a:latin typeface="+mn-ea"/>
                <a:ea typeface="+mn-ea"/>
              </a:rPr>
              <a:t>打ち手</a:t>
            </a:r>
          </a:p>
        </p:txBody>
      </p:sp>
      <p:sp>
        <p:nvSpPr>
          <p:cNvPr id="9" name="テキスト ボックス 8"/>
          <p:cNvSpPr txBox="1"/>
          <p:nvPr/>
        </p:nvSpPr>
        <p:spPr>
          <a:xfrm>
            <a:off x="4438896" y="6147625"/>
            <a:ext cx="910344" cy="461665"/>
          </a:xfrm>
          <a:prstGeom prst="rect">
            <a:avLst/>
          </a:prstGeom>
          <a:noFill/>
        </p:spPr>
        <p:txBody>
          <a:bodyPr wrap="square" rtlCol="0">
            <a:spAutoFit/>
          </a:bodyPr>
          <a:lstStyle/>
          <a:p>
            <a:pPr algn="ctr"/>
            <a:r>
              <a:rPr kumimoji="1" lang="ja-JP" altLang="en-US" sz="1200" b="1" dirty="0" smtClean="0">
                <a:solidFill>
                  <a:srgbClr val="D22C25"/>
                </a:solidFill>
                <a:latin typeface="+mn-ea"/>
                <a:ea typeface="+mn-ea"/>
              </a:rPr>
              <a:t>適塩推進</a:t>
            </a:r>
            <a:endParaRPr kumimoji="1" lang="en-US" altLang="ja-JP" sz="1200" b="1" dirty="0" smtClean="0">
              <a:solidFill>
                <a:srgbClr val="D22C25"/>
              </a:solidFill>
              <a:latin typeface="+mn-ea"/>
              <a:ea typeface="+mn-ea"/>
            </a:endParaRPr>
          </a:p>
          <a:p>
            <a:pPr algn="ctr"/>
            <a:r>
              <a:rPr kumimoji="1" lang="ja-JP" altLang="en-US" sz="1200" b="1" dirty="0" smtClean="0">
                <a:solidFill>
                  <a:srgbClr val="D22C25"/>
                </a:solidFill>
                <a:latin typeface="+mn-ea"/>
                <a:ea typeface="+mn-ea"/>
              </a:rPr>
              <a:t>店舗</a:t>
            </a:r>
            <a:endParaRPr kumimoji="1" lang="ja-JP" altLang="en-US" sz="1200" b="1" dirty="0">
              <a:solidFill>
                <a:srgbClr val="D22C25"/>
              </a:solidFill>
              <a:latin typeface="+mn-ea"/>
              <a:ea typeface="+mn-ea"/>
            </a:endParaRPr>
          </a:p>
        </p:txBody>
      </p:sp>
      <p:sp>
        <p:nvSpPr>
          <p:cNvPr id="64" name="二等辺三角形 63"/>
          <p:cNvSpPr/>
          <p:nvPr/>
        </p:nvSpPr>
        <p:spPr>
          <a:xfrm rot="10800000">
            <a:off x="5425440" y="5894880"/>
            <a:ext cx="461638" cy="18395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75" name="グループ化 74">
            <a:extLst>
              <a:ext uri="{FF2B5EF4-FFF2-40B4-BE49-F238E27FC236}">
                <a16:creationId xmlns:a16="http://schemas.microsoft.com/office/drawing/2014/main" id="{213ED3C5-8E8C-E5BC-0B13-AE84BC02C399}"/>
              </a:ext>
            </a:extLst>
          </p:cNvPr>
          <p:cNvGrpSpPr/>
          <p:nvPr/>
        </p:nvGrpSpPr>
        <p:grpSpPr>
          <a:xfrm>
            <a:off x="9008117" y="6343640"/>
            <a:ext cx="889414" cy="510124"/>
            <a:chOff x="9016586" y="6347876"/>
            <a:chExt cx="889414" cy="510124"/>
          </a:xfrm>
        </p:grpSpPr>
        <p:sp>
          <p:nvSpPr>
            <p:cNvPr id="76" name="フリーフォーム: 図形 38">
              <a:extLst>
                <a:ext uri="{FF2B5EF4-FFF2-40B4-BE49-F238E27FC236}">
                  <a16:creationId xmlns:a16="http://schemas.microsoft.com/office/drawing/2014/main" id="{EF0DB52F-04BB-9D9A-C69E-596FBB58B18C}"/>
                </a:ext>
              </a:extLst>
            </p:cNvPr>
            <p:cNvSpPr/>
            <p:nvPr/>
          </p:nvSpPr>
          <p:spPr>
            <a:xfrm>
              <a:off x="9016586" y="6347876"/>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solidFill>
              <a:schemeClr val="accent1"/>
            </a:solidFill>
            <a:ln w="50021" cap="flat">
              <a:noFill/>
              <a:prstDash val="solid"/>
              <a:miter/>
            </a:ln>
          </p:spPr>
          <p:txBody>
            <a:bodyPr wrap="square" rtlCol="0" anchor="ctr">
              <a:noAutofit/>
            </a:bodyPr>
            <a:lstStyle/>
            <a:p>
              <a:endParaRPr lang="ja-JP" altLang="en-US"/>
            </a:p>
          </p:txBody>
        </p:sp>
        <p:sp>
          <p:nvSpPr>
            <p:cNvPr id="77" name="二等辺三角形 76">
              <a:extLst>
                <a:ext uri="{FF2B5EF4-FFF2-40B4-BE49-F238E27FC236}">
                  <a16:creationId xmlns:a16="http://schemas.microsoft.com/office/drawing/2014/main" id="{8C2CCC77-2601-6167-CD4B-B0426D825D4C}"/>
                </a:ext>
              </a:extLst>
            </p:cNvPr>
            <p:cNvSpPr/>
            <p:nvPr/>
          </p:nvSpPr>
          <p:spPr>
            <a:xfrm rot="16200000">
              <a:off x="9603569" y="6555569"/>
              <a:ext cx="244473" cy="360388"/>
            </a:xfrm>
            <a:prstGeom prst="triangle">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スライド番号プレースホルダー 2"/>
          <p:cNvSpPr>
            <a:spLocks noGrp="1"/>
          </p:cNvSpPr>
          <p:nvPr>
            <p:ph type="sldNum" sz="quarter" idx="12"/>
          </p:nvPr>
        </p:nvSpPr>
        <p:spPr/>
        <p:txBody>
          <a:bodyPr/>
          <a:lstStyle/>
          <a:p>
            <a:fld id="{3DB74C4F-4DC2-4C31-8D08-159129179147}" type="slidenum">
              <a:rPr kumimoji="1" lang="ja-JP" altLang="en-US" smtClean="0"/>
              <a:pPr/>
              <a:t>2</a:t>
            </a:fld>
            <a:endParaRPr kumimoji="1" lang="ja-JP" altLang="en-US" dirty="0"/>
          </a:p>
        </p:txBody>
      </p:sp>
      <p:sp>
        <p:nvSpPr>
          <p:cNvPr id="80" name="テキスト ボックス 79"/>
          <p:cNvSpPr txBox="1"/>
          <p:nvPr/>
        </p:nvSpPr>
        <p:spPr>
          <a:xfrm>
            <a:off x="5203141" y="6199789"/>
            <a:ext cx="2763913" cy="430887"/>
          </a:xfrm>
          <a:prstGeom prst="rect">
            <a:avLst/>
          </a:prstGeom>
          <a:noFill/>
        </p:spPr>
        <p:txBody>
          <a:bodyPr wrap="square" rtlCol="0">
            <a:spAutoFit/>
          </a:bodyPr>
          <a:lstStyle/>
          <a:p>
            <a:r>
              <a:rPr lang="ja-JP" altLang="en-US" sz="1100" dirty="0" smtClean="0">
                <a:latin typeface="+mn-ea"/>
                <a:ea typeface="+mn-ea"/>
              </a:rPr>
              <a:t>外部専門家の女子栄養大学と産学連携し、</a:t>
            </a:r>
            <a:endParaRPr lang="en-US" altLang="ja-JP" sz="1100" dirty="0" smtClean="0">
              <a:latin typeface="+mn-ea"/>
              <a:ea typeface="+mn-ea"/>
            </a:endParaRPr>
          </a:p>
          <a:p>
            <a:r>
              <a:rPr lang="ja-JP" altLang="en-US" sz="1100" dirty="0" smtClean="0">
                <a:latin typeface="+mn-ea"/>
                <a:ea typeface="+mn-ea"/>
              </a:rPr>
              <a:t>適塩基準を設定し、達成店舗を認証</a:t>
            </a:r>
            <a:endParaRPr lang="en-US" altLang="ja-JP" sz="1100" dirty="0" smtClean="0">
              <a:latin typeface="+mn-ea"/>
              <a:ea typeface="+mn-ea"/>
            </a:endParaRPr>
          </a:p>
        </p:txBody>
      </p:sp>
      <p:pic>
        <p:nvPicPr>
          <p:cNvPr id="81" name="図 8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93379" y="6099889"/>
            <a:ext cx="558129" cy="557136"/>
          </a:xfrm>
          <a:prstGeom prst="rect">
            <a:avLst/>
          </a:prstGeom>
        </p:spPr>
      </p:pic>
      <p:sp>
        <p:nvSpPr>
          <p:cNvPr id="84" name="テキスト ボックス 83">
            <a:extLst>
              <a:ext uri="{FF2B5EF4-FFF2-40B4-BE49-F238E27FC236}">
                <a16:creationId xmlns:a16="http://schemas.microsoft.com/office/drawing/2014/main" id="{9AE1641B-6915-5876-6EB4-56CA9E66C671}"/>
              </a:ext>
            </a:extLst>
          </p:cNvPr>
          <p:cNvSpPr txBox="1"/>
          <p:nvPr/>
        </p:nvSpPr>
        <p:spPr>
          <a:xfrm>
            <a:off x="600992" y="76200"/>
            <a:ext cx="954107" cy="276999"/>
          </a:xfrm>
          <a:prstGeom prst="rect">
            <a:avLst/>
          </a:prstGeom>
          <a:solidFill>
            <a:srgbClr val="FEF2E2"/>
          </a:solidFill>
        </p:spPr>
        <p:txBody>
          <a:bodyPr wrap="none" rtlCol="0">
            <a:spAutoFit/>
          </a:bodyPr>
          <a:lstStyle/>
          <a:p>
            <a:pPr algn="l"/>
            <a:r>
              <a:rPr kumimoji="1" lang="ja-JP" altLang="en-US" sz="1200" b="1" spc="300" dirty="0">
                <a:solidFill>
                  <a:srgbClr val="D22C25"/>
                </a:solidFill>
                <a:latin typeface="+mj-lt"/>
                <a:ea typeface="+mj-ea"/>
              </a:rPr>
              <a:t>健康</a:t>
            </a:r>
            <a:r>
              <a:rPr kumimoji="1" lang="ja-JP" altLang="en-US" sz="1200" b="1" spc="300" dirty="0" smtClean="0">
                <a:solidFill>
                  <a:srgbClr val="D22C25"/>
                </a:solidFill>
                <a:latin typeface="+mj-lt"/>
                <a:ea typeface="+mj-ea"/>
              </a:rPr>
              <a:t>推進</a:t>
            </a:r>
            <a:endParaRPr kumimoji="1" lang="ja-JP" altLang="en-US" sz="1200" b="1" spc="300" dirty="0">
              <a:solidFill>
                <a:srgbClr val="D22C25"/>
              </a:solidFill>
              <a:latin typeface="+mj-ea"/>
              <a:ea typeface="+mj-ea"/>
            </a:endParaRPr>
          </a:p>
        </p:txBody>
      </p:sp>
      <p:sp>
        <p:nvSpPr>
          <p:cNvPr id="44" name="四角形: 角を丸くする 160">
            <a:extLst>
              <a:ext uri="{FF2B5EF4-FFF2-40B4-BE49-F238E27FC236}">
                <a16:creationId xmlns:a16="http://schemas.microsoft.com/office/drawing/2014/main" id="{2398DCED-1672-C0CD-050B-2729960E1CE7}"/>
              </a:ext>
            </a:extLst>
          </p:cNvPr>
          <p:cNvSpPr/>
          <p:nvPr/>
        </p:nvSpPr>
        <p:spPr>
          <a:xfrm>
            <a:off x="833866" y="1709932"/>
            <a:ext cx="2366534" cy="1555527"/>
          </a:xfrm>
          <a:prstGeom prst="roundRect">
            <a:avLst>
              <a:gd name="adj" fmla="val 3806"/>
            </a:avLst>
          </a:prstGeom>
          <a:blipFill>
            <a:blip r:embed="rId11"/>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 name="正方形/長方形 7"/>
          <p:cNvSpPr/>
          <p:nvPr/>
        </p:nvSpPr>
        <p:spPr>
          <a:xfrm>
            <a:off x="3328336" y="2617337"/>
            <a:ext cx="2284395" cy="553998"/>
          </a:xfrm>
          <a:prstGeom prst="rect">
            <a:avLst/>
          </a:prstGeom>
        </p:spPr>
        <p:txBody>
          <a:bodyPr wrap="square">
            <a:spAutoFit/>
          </a:bodyPr>
          <a:lstStyle/>
          <a:p>
            <a:r>
              <a:rPr lang="ja-JP" altLang="en-US" sz="1000" dirty="0" smtClean="0">
                <a:latin typeface="+mn-ea"/>
                <a:ea typeface="+mn-ea"/>
              </a:rPr>
              <a:t>写真左より、弊社代表取締役会長</a:t>
            </a:r>
            <a:endParaRPr lang="en-US" altLang="ja-JP" sz="1000" dirty="0" smtClean="0">
              <a:latin typeface="+mn-ea"/>
              <a:ea typeface="+mn-ea"/>
            </a:endParaRPr>
          </a:p>
          <a:p>
            <a:r>
              <a:rPr lang="ja-JP" altLang="en-US" sz="1000" dirty="0" smtClean="0">
                <a:latin typeface="+mn-ea"/>
                <a:ea typeface="+mn-ea"/>
              </a:rPr>
              <a:t>兼社長 志太 勤一と、女子栄養大学</a:t>
            </a:r>
            <a:endParaRPr lang="en-US" altLang="ja-JP" sz="1000" dirty="0" smtClean="0">
              <a:latin typeface="+mn-ea"/>
              <a:ea typeface="+mn-ea"/>
            </a:endParaRPr>
          </a:p>
          <a:p>
            <a:r>
              <a:rPr lang="ja-JP" altLang="en-US" sz="1000" dirty="0" smtClean="0">
                <a:latin typeface="+mn-ea"/>
                <a:ea typeface="+mn-ea"/>
              </a:rPr>
              <a:t>学長 香川 明夫様</a:t>
            </a:r>
            <a:endParaRPr lang="ja-JP" altLang="en-US" sz="1000" dirty="0">
              <a:latin typeface="+mn-ea"/>
              <a:ea typeface="+mn-ea"/>
            </a:endParaRPr>
          </a:p>
        </p:txBody>
      </p:sp>
      <p:sp>
        <p:nvSpPr>
          <p:cNvPr id="47" name="正方形/長方形 46"/>
          <p:cNvSpPr/>
          <p:nvPr/>
        </p:nvSpPr>
        <p:spPr>
          <a:xfrm>
            <a:off x="236830" y="1015351"/>
            <a:ext cx="9394849" cy="646331"/>
          </a:xfrm>
          <a:prstGeom prst="rect">
            <a:avLst/>
          </a:prstGeom>
        </p:spPr>
        <p:txBody>
          <a:bodyPr wrap="square">
            <a:spAutoFit/>
          </a:bodyPr>
          <a:lstStyle/>
          <a:p>
            <a:r>
              <a:rPr lang="ja-JP" altLang="en-US" sz="1200" dirty="0" smtClean="0">
                <a:latin typeface="+mn-ea"/>
                <a:ea typeface="+mn-ea"/>
              </a:rPr>
              <a:t>シダックスと女子栄養大学の連携により、「食育」「持続可能で健康な食環境整備」等の情報提供や啓発活動を展開しています。</a:t>
            </a:r>
            <a:endParaRPr lang="en-US" altLang="ja-JP" sz="1200" dirty="0" smtClean="0">
              <a:latin typeface="+mn-ea"/>
              <a:ea typeface="+mn-ea"/>
            </a:endParaRPr>
          </a:p>
          <a:p>
            <a:r>
              <a:rPr lang="ja-JP" altLang="en-US" sz="1200" dirty="0" smtClean="0">
                <a:latin typeface="+mn-ea"/>
                <a:ea typeface="+mn-ea"/>
              </a:rPr>
              <a:t>その第</a:t>
            </a:r>
            <a:r>
              <a:rPr lang="en-US" altLang="ja-JP" sz="1200" dirty="0" smtClean="0">
                <a:latin typeface="+mn-ea"/>
                <a:ea typeface="+mn-ea"/>
              </a:rPr>
              <a:t>1</a:t>
            </a:r>
            <a:r>
              <a:rPr lang="ja-JP" altLang="en-US" sz="1200" dirty="0" smtClean="0">
                <a:latin typeface="+mn-ea"/>
                <a:ea typeface="+mn-ea"/>
              </a:rPr>
              <a:t>弾として、食環境イニシアチブ（厚生労働省）の一環で適塩施策実施店舗認証を</a:t>
            </a:r>
            <a:r>
              <a:rPr lang="en-US" altLang="ja-JP" sz="1200" dirty="0" smtClean="0">
                <a:latin typeface="+mn-ea"/>
                <a:ea typeface="+mn-ea"/>
              </a:rPr>
              <a:t>2023</a:t>
            </a:r>
            <a:r>
              <a:rPr lang="ja-JP" altLang="en-US" sz="1200" dirty="0" smtClean="0">
                <a:latin typeface="+mn-ea"/>
                <a:ea typeface="+mn-ea"/>
              </a:rPr>
              <a:t>年度からスタートしました。その認証にあたり、女子栄養大学の監修を受けることをはじめとして、適塩施策の取り組みへの監修・助言を受けています。</a:t>
            </a:r>
            <a:endParaRPr lang="ja-JP" altLang="en-US" sz="1200" dirty="0">
              <a:latin typeface="+mn-ea"/>
              <a:ea typeface="+mn-ea"/>
            </a:endParaRPr>
          </a:p>
        </p:txBody>
      </p:sp>
      <p:pic>
        <p:nvPicPr>
          <p:cNvPr id="5124" name="Picture 4" descr="女子栄養大学・女子栄養大学短期大学部"/>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31087" y="2148923"/>
            <a:ext cx="1757045" cy="260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028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4646" y="316439"/>
            <a:ext cx="6763390" cy="620170"/>
          </a:xfrm>
        </p:spPr>
        <p:txBody>
          <a:bodyPr/>
          <a:lstStyle/>
          <a:p>
            <a:r>
              <a:rPr lang="ja-JP" altLang="en-US" dirty="0"/>
              <a:t>自然と健康に</a:t>
            </a:r>
            <a:r>
              <a:rPr lang="ja-JP" altLang="en-US" dirty="0" smtClean="0"/>
              <a:t>なれる社員</a:t>
            </a:r>
            <a:r>
              <a:rPr lang="ja-JP" altLang="en-US" dirty="0"/>
              <a:t>食堂の</a:t>
            </a:r>
            <a:r>
              <a:rPr lang="ja-JP" altLang="en-US" dirty="0" smtClean="0"/>
              <a:t>食環境整備</a:t>
            </a:r>
            <a:r>
              <a:rPr lang="en-US" altLang="ja-JP" dirty="0" smtClean="0"/>
              <a:t/>
            </a:r>
            <a:br>
              <a:rPr lang="en-US" altLang="ja-JP" dirty="0" smtClean="0"/>
            </a:br>
            <a:r>
              <a:rPr lang="ja-JP" altLang="en-US" sz="1400" dirty="0" smtClean="0"/>
              <a:t>シダックス適塩推進店舗の取り組み</a:t>
            </a:r>
            <a:endParaRPr kumimoji="1" lang="ja-JP" altLang="en-US" sz="1400" dirty="0"/>
          </a:p>
        </p:txBody>
      </p:sp>
      <p:sp>
        <p:nvSpPr>
          <p:cNvPr id="7" name="四角形: 角を丸くする 160">
            <a:extLst>
              <a:ext uri="{FF2B5EF4-FFF2-40B4-BE49-F238E27FC236}">
                <a16:creationId xmlns:a16="http://schemas.microsoft.com/office/drawing/2014/main" id="{2398DCED-1672-C0CD-050B-2729960E1CE7}"/>
              </a:ext>
            </a:extLst>
          </p:cNvPr>
          <p:cNvSpPr/>
          <p:nvPr/>
        </p:nvSpPr>
        <p:spPr>
          <a:xfrm>
            <a:off x="2671094" y="1998280"/>
            <a:ext cx="2179320" cy="2221891"/>
          </a:xfrm>
          <a:prstGeom prst="roundRect">
            <a:avLst>
              <a:gd name="adj" fmla="val 3806"/>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5" name="グループ化 74">
            <a:extLst>
              <a:ext uri="{FF2B5EF4-FFF2-40B4-BE49-F238E27FC236}">
                <a16:creationId xmlns:a16="http://schemas.microsoft.com/office/drawing/2014/main" id="{213ED3C5-8E8C-E5BC-0B13-AE84BC02C399}"/>
              </a:ext>
            </a:extLst>
          </p:cNvPr>
          <p:cNvGrpSpPr/>
          <p:nvPr/>
        </p:nvGrpSpPr>
        <p:grpSpPr>
          <a:xfrm>
            <a:off x="9008117" y="6343640"/>
            <a:ext cx="889414" cy="510124"/>
            <a:chOff x="9016586" y="6347876"/>
            <a:chExt cx="889414" cy="510124"/>
          </a:xfrm>
        </p:grpSpPr>
        <p:sp>
          <p:nvSpPr>
            <p:cNvPr id="76" name="フリーフォーム: 図形 38">
              <a:extLst>
                <a:ext uri="{FF2B5EF4-FFF2-40B4-BE49-F238E27FC236}">
                  <a16:creationId xmlns:a16="http://schemas.microsoft.com/office/drawing/2014/main" id="{EF0DB52F-04BB-9D9A-C69E-596FBB58B18C}"/>
                </a:ext>
              </a:extLst>
            </p:cNvPr>
            <p:cNvSpPr/>
            <p:nvPr/>
          </p:nvSpPr>
          <p:spPr>
            <a:xfrm>
              <a:off x="9016586" y="6347876"/>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solidFill>
              <a:schemeClr val="accent1"/>
            </a:solidFill>
            <a:ln w="50021" cap="flat">
              <a:noFill/>
              <a:prstDash val="solid"/>
              <a:miter/>
            </a:ln>
          </p:spPr>
          <p:txBody>
            <a:bodyPr wrap="square" rtlCol="0" anchor="ctr">
              <a:noAutofit/>
            </a:bodyPr>
            <a:lstStyle/>
            <a:p>
              <a:endParaRPr lang="ja-JP" altLang="en-US"/>
            </a:p>
          </p:txBody>
        </p:sp>
        <p:sp>
          <p:nvSpPr>
            <p:cNvPr id="77" name="二等辺三角形 76">
              <a:extLst>
                <a:ext uri="{FF2B5EF4-FFF2-40B4-BE49-F238E27FC236}">
                  <a16:creationId xmlns:a16="http://schemas.microsoft.com/office/drawing/2014/main" id="{8C2CCC77-2601-6167-CD4B-B0426D825D4C}"/>
                </a:ext>
              </a:extLst>
            </p:cNvPr>
            <p:cNvSpPr/>
            <p:nvPr/>
          </p:nvSpPr>
          <p:spPr>
            <a:xfrm rot="16200000">
              <a:off x="9603569" y="6555569"/>
              <a:ext cx="244473" cy="360388"/>
            </a:xfrm>
            <a:prstGeom prst="triangle">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スライド番号プレースホルダー 2"/>
          <p:cNvSpPr>
            <a:spLocks noGrp="1"/>
          </p:cNvSpPr>
          <p:nvPr>
            <p:ph type="sldNum" sz="quarter" idx="12"/>
          </p:nvPr>
        </p:nvSpPr>
        <p:spPr/>
        <p:txBody>
          <a:bodyPr/>
          <a:lstStyle/>
          <a:p>
            <a:fld id="{3DB74C4F-4DC2-4C31-8D08-159129179147}" type="slidenum">
              <a:rPr kumimoji="1" lang="ja-JP" altLang="en-US" smtClean="0"/>
              <a:pPr/>
              <a:t>3</a:t>
            </a:fld>
            <a:endParaRPr kumimoji="1" lang="ja-JP" altLang="en-US" dirty="0"/>
          </a:p>
        </p:txBody>
      </p:sp>
      <p:sp>
        <p:nvSpPr>
          <p:cNvPr id="84" name="テキスト ボックス 83">
            <a:extLst>
              <a:ext uri="{FF2B5EF4-FFF2-40B4-BE49-F238E27FC236}">
                <a16:creationId xmlns:a16="http://schemas.microsoft.com/office/drawing/2014/main" id="{9AE1641B-6915-5876-6EB4-56CA9E66C671}"/>
              </a:ext>
            </a:extLst>
          </p:cNvPr>
          <p:cNvSpPr txBox="1"/>
          <p:nvPr/>
        </p:nvSpPr>
        <p:spPr>
          <a:xfrm>
            <a:off x="600992" y="76200"/>
            <a:ext cx="954107" cy="276999"/>
          </a:xfrm>
          <a:prstGeom prst="rect">
            <a:avLst/>
          </a:prstGeom>
          <a:solidFill>
            <a:srgbClr val="FEF2E2"/>
          </a:solidFill>
        </p:spPr>
        <p:txBody>
          <a:bodyPr wrap="none" rtlCol="0">
            <a:spAutoFit/>
          </a:bodyPr>
          <a:lstStyle/>
          <a:p>
            <a:pPr algn="l"/>
            <a:r>
              <a:rPr kumimoji="1" lang="ja-JP" altLang="en-US" sz="1200" b="1" spc="300" dirty="0">
                <a:solidFill>
                  <a:srgbClr val="D22C25"/>
                </a:solidFill>
                <a:latin typeface="+mj-lt"/>
                <a:ea typeface="+mj-ea"/>
              </a:rPr>
              <a:t>健康</a:t>
            </a:r>
            <a:r>
              <a:rPr kumimoji="1" lang="ja-JP" altLang="en-US" sz="1200" b="1" spc="300" dirty="0" smtClean="0">
                <a:solidFill>
                  <a:srgbClr val="D22C25"/>
                </a:solidFill>
                <a:latin typeface="+mj-lt"/>
                <a:ea typeface="+mj-ea"/>
              </a:rPr>
              <a:t>推進</a:t>
            </a:r>
            <a:endParaRPr kumimoji="1" lang="ja-JP" altLang="en-US" sz="1200" b="1" spc="300" dirty="0">
              <a:solidFill>
                <a:srgbClr val="D22C25"/>
              </a:solidFill>
              <a:latin typeface="+mj-ea"/>
              <a:ea typeface="+mj-ea"/>
            </a:endParaRPr>
          </a:p>
        </p:txBody>
      </p:sp>
      <p:sp>
        <p:nvSpPr>
          <p:cNvPr id="41" name="四角形: 角を丸くする 160">
            <a:extLst>
              <a:ext uri="{FF2B5EF4-FFF2-40B4-BE49-F238E27FC236}">
                <a16:creationId xmlns:a16="http://schemas.microsoft.com/office/drawing/2014/main" id="{2398DCED-1672-C0CD-050B-2729960E1CE7}"/>
              </a:ext>
            </a:extLst>
          </p:cNvPr>
          <p:cNvSpPr/>
          <p:nvPr/>
        </p:nvSpPr>
        <p:spPr>
          <a:xfrm>
            <a:off x="5014458" y="1998280"/>
            <a:ext cx="2179320" cy="2221891"/>
          </a:xfrm>
          <a:prstGeom prst="roundRect">
            <a:avLst>
              <a:gd name="adj" fmla="val 3806"/>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四角形: 角を丸くする 160">
            <a:extLst>
              <a:ext uri="{FF2B5EF4-FFF2-40B4-BE49-F238E27FC236}">
                <a16:creationId xmlns:a16="http://schemas.microsoft.com/office/drawing/2014/main" id="{2398DCED-1672-C0CD-050B-2729960E1CE7}"/>
              </a:ext>
            </a:extLst>
          </p:cNvPr>
          <p:cNvSpPr/>
          <p:nvPr/>
        </p:nvSpPr>
        <p:spPr>
          <a:xfrm>
            <a:off x="7357822" y="1998280"/>
            <a:ext cx="2179320" cy="2221891"/>
          </a:xfrm>
          <a:prstGeom prst="roundRect">
            <a:avLst>
              <a:gd name="adj" fmla="val 3806"/>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160">
            <a:extLst>
              <a:ext uri="{FF2B5EF4-FFF2-40B4-BE49-F238E27FC236}">
                <a16:creationId xmlns:a16="http://schemas.microsoft.com/office/drawing/2014/main" id="{2398DCED-1672-C0CD-050B-2729960E1CE7}"/>
              </a:ext>
            </a:extLst>
          </p:cNvPr>
          <p:cNvSpPr/>
          <p:nvPr/>
        </p:nvSpPr>
        <p:spPr>
          <a:xfrm>
            <a:off x="2671094" y="4317909"/>
            <a:ext cx="2179320" cy="2221891"/>
          </a:xfrm>
          <a:prstGeom prst="roundRect">
            <a:avLst>
              <a:gd name="adj" fmla="val 3806"/>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四角形: 角を丸くする 160">
            <a:extLst>
              <a:ext uri="{FF2B5EF4-FFF2-40B4-BE49-F238E27FC236}">
                <a16:creationId xmlns:a16="http://schemas.microsoft.com/office/drawing/2014/main" id="{2398DCED-1672-C0CD-050B-2729960E1CE7}"/>
              </a:ext>
            </a:extLst>
          </p:cNvPr>
          <p:cNvSpPr/>
          <p:nvPr/>
        </p:nvSpPr>
        <p:spPr>
          <a:xfrm>
            <a:off x="5014458" y="4317909"/>
            <a:ext cx="2179320" cy="2221891"/>
          </a:xfrm>
          <a:prstGeom prst="roundRect">
            <a:avLst>
              <a:gd name="adj" fmla="val 3806"/>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160">
            <a:extLst>
              <a:ext uri="{FF2B5EF4-FFF2-40B4-BE49-F238E27FC236}">
                <a16:creationId xmlns:a16="http://schemas.microsoft.com/office/drawing/2014/main" id="{2398DCED-1672-C0CD-050B-2729960E1CE7}"/>
              </a:ext>
            </a:extLst>
          </p:cNvPr>
          <p:cNvSpPr/>
          <p:nvPr/>
        </p:nvSpPr>
        <p:spPr>
          <a:xfrm>
            <a:off x="7357822" y="4317909"/>
            <a:ext cx="2179320" cy="2221891"/>
          </a:xfrm>
          <a:prstGeom prst="roundRect">
            <a:avLst>
              <a:gd name="adj" fmla="val 3806"/>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角丸四角形 15">
            <a:extLst>
              <a:ext uri="{FF2B5EF4-FFF2-40B4-BE49-F238E27FC236}">
                <a16:creationId xmlns:a16="http://schemas.microsoft.com/office/drawing/2014/main" id="{B0C19921-0C7F-9683-3062-61A82CA0E921}"/>
              </a:ext>
            </a:extLst>
          </p:cNvPr>
          <p:cNvSpPr/>
          <p:nvPr/>
        </p:nvSpPr>
        <p:spPr>
          <a:xfrm>
            <a:off x="2821695" y="2098062"/>
            <a:ext cx="1895085" cy="410759"/>
          </a:xfrm>
          <a:prstGeom prst="roundRect">
            <a:avLst>
              <a:gd name="adj" fmla="val 50000"/>
            </a:avLst>
          </a:prstGeom>
          <a:solidFill>
            <a:srgbClr val="DA2128"/>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t>食具の工夫</a:t>
            </a:r>
            <a:endParaRPr kumimoji="1" lang="en-US" altLang="ja-JP" sz="1400" b="1" dirty="0"/>
          </a:p>
        </p:txBody>
      </p:sp>
      <p:sp>
        <p:nvSpPr>
          <p:cNvPr id="51" name="角丸四角形 15">
            <a:extLst>
              <a:ext uri="{FF2B5EF4-FFF2-40B4-BE49-F238E27FC236}">
                <a16:creationId xmlns:a16="http://schemas.microsoft.com/office/drawing/2014/main" id="{B0C19921-0C7F-9683-3062-61A82CA0E921}"/>
              </a:ext>
            </a:extLst>
          </p:cNvPr>
          <p:cNvSpPr/>
          <p:nvPr/>
        </p:nvSpPr>
        <p:spPr>
          <a:xfrm>
            <a:off x="5156575" y="2098061"/>
            <a:ext cx="1895085" cy="410759"/>
          </a:xfrm>
          <a:prstGeom prst="roundRect">
            <a:avLst>
              <a:gd name="adj" fmla="val 50000"/>
            </a:avLst>
          </a:prstGeom>
          <a:solidFill>
            <a:srgbClr val="DA2128"/>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適塩メニュー</a:t>
            </a:r>
            <a:endParaRPr kumimoji="1" lang="en-US" altLang="ja-JP" sz="1400" b="1" dirty="0"/>
          </a:p>
        </p:txBody>
      </p:sp>
      <p:sp>
        <p:nvSpPr>
          <p:cNvPr id="55" name="角丸四角形 15">
            <a:extLst>
              <a:ext uri="{FF2B5EF4-FFF2-40B4-BE49-F238E27FC236}">
                <a16:creationId xmlns:a16="http://schemas.microsoft.com/office/drawing/2014/main" id="{B0C19921-0C7F-9683-3062-61A82CA0E921}"/>
              </a:ext>
            </a:extLst>
          </p:cNvPr>
          <p:cNvSpPr/>
          <p:nvPr/>
        </p:nvSpPr>
        <p:spPr>
          <a:xfrm>
            <a:off x="7499939" y="2098061"/>
            <a:ext cx="1895085" cy="410759"/>
          </a:xfrm>
          <a:prstGeom prst="roundRect">
            <a:avLst>
              <a:gd name="adj" fmla="val 50000"/>
            </a:avLst>
          </a:prstGeom>
          <a:solidFill>
            <a:srgbClr val="DA2128"/>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啓蒙活動</a:t>
            </a:r>
            <a:endParaRPr kumimoji="1" lang="en-US" altLang="ja-JP" sz="1400" b="1" dirty="0"/>
          </a:p>
        </p:txBody>
      </p:sp>
      <p:sp>
        <p:nvSpPr>
          <p:cNvPr id="56" name="角丸四角形 15">
            <a:extLst>
              <a:ext uri="{FF2B5EF4-FFF2-40B4-BE49-F238E27FC236}">
                <a16:creationId xmlns:a16="http://schemas.microsoft.com/office/drawing/2014/main" id="{B0C19921-0C7F-9683-3062-61A82CA0E921}"/>
              </a:ext>
            </a:extLst>
          </p:cNvPr>
          <p:cNvSpPr/>
          <p:nvPr/>
        </p:nvSpPr>
        <p:spPr>
          <a:xfrm>
            <a:off x="2821695" y="4404048"/>
            <a:ext cx="1895085" cy="410759"/>
          </a:xfrm>
          <a:prstGeom prst="roundRect">
            <a:avLst>
              <a:gd name="adj" fmla="val 50000"/>
            </a:avLst>
          </a:prstGeom>
          <a:solidFill>
            <a:srgbClr val="DA2128"/>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t>味噌汁の適塩化</a:t>
            </a:r>
            <a:endParaRPr kumimoji="1" lang="en-US" altLang="ja-JP" sz="1400" b="1" dirty="0"/>
          </a:p>
        </p:txBody>
      </p:sp>
      <p:sp>
        <p:nvSpPr>
          <p:cNvPr id="65" name="角丸四角形 15">
            <a:extLst>
              <a:ext uri="{FF2B5EF4-FFF2-40B4-BE49-F238E27FC236}">
                <a16:creationId xmlns:a16="http://schemas.microsoft.com/office/drawing/2014/main" id="{B0C19921-0C7F-9683-3062-61A82CA0E921}"/>
              </a:ext>
            </a:extLst>
          </p:cNvPr>
          <p:cNvSpPr/>
          <p:nvPr/>
        </p:nvSpPr>
        <p:spPr>
          <a:xfrm>
            <a:off x="5156575" y="4404047"/>
            <a:ext cx="1895085" cy="410759"/>
          </a:xfrm>
          <a:prstGeom prst="roundRect">
            <a:avLst>
              <a:gd name="adj" fmla="val 50000"/>
            </a:avLst>
          </a:prstGeom>
          <a:solidFill>
            <a:srgbClr val="DA2128"/>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減塩</a:t>
            </a:r>
            <a:r>
              <a:rPr kumimoji="1" lang="ja-JP" altLang="en-US" sz="1400" b="1" dirty="0" smtClean="0"/>
              <a:t>食品の活用</a:t>
            </a:r>
            <a:endParaRPr kumimoji="1" lang="en-US" altLang="ja-JP" sz="1400" b="1" dirty="0"/>
          </a:p>
        </p:txBody>
      </p:sp>
      <p:sp>
        <p:nvSpPr>
          <p:cNvPr id="66" name="角丸四角形 15">
            <a:extLst>
              <a:ext uri="{FF2B5EF4-FFF2-40B4-BE49-F238E27FC236}">
                <a16:creationId xmlns:a16="http://schemas.microsoft.com/office/drawing/2014/main" id="{B0C19921-0C7F-9683-3062-61A82CA0E921}"/>
              </a:ext>
            </a:extLst>
          </p:cNvPr>
          <p:cNvSpPr/>
          <p:nvPr/>
        </p:nvSpPr>
        <p:spPr>
          <a:xfrm>
            <a:off x="7499939" y="4404047"/>
            <a:ext cx="1895085" cy="410759"/>
          </a:xfrm>
          <a:prstGeom prst="roundRect">
            <a:avLst>
              <a:gd name="adj" fmla="val 50000"/>
            </a:avLst>
          </a:prstGeom>
          <a:solidFill>
            <a:srgbClr val="DA2128"/>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t>適塩教育</a:t>
            </a:r>
            <a:endParaRPr kumimoji="1" lang="en-US" altLang="ja-JP" sz="1400" b="1" dirty="0"/>
          </a:p>
        </p:txBody>
      </p:sp>
      <p:sp>
        <p:nvSpPr>
          <p:cNvPr id="74" name="object 6">
            <a:extLst>
              <a:ext uri="{FF2B5EF4-FFF2-40B4-BE49-F238E27FC236}">
                <a16:creationId xmlns:a16="http://schemas.microsoft.com/office/drawing/2014/main" id="{0540E56F-1E0D-AB85-FD73-C22377DACE02}"/>
              </a:ext>
            </a:extLst>
          </p:cNvPr>
          <p:cNvSpPr txBox="1"/>
          <p:nvPr/>
        </p:nvSpPr>
        <p:spPr>
          <a:xfrm>
            <a:off x="2750820" y="2455528"/>
            <a:ext cx="1965960" cy="479362"/>
          </a:xfrm>
          <a:prstGeom prst="rect">
            <a:avLst/>
          </a:prstGeom>
        </p:spPr>
        <p:txBody>
          <a:bodyPr vert="horz" wrap="square" lIns="0" tIns="118110" rIns="0" bIns="0" rtlCol="0">
            <a:spAutoFit/>
          </a:bodyPr>
          <a:lstStyle/>
          <a:p>
            <a:pPr marL="0" marR="0" lvl="0" indent="0" algn="ctr" defTabSz="914400" eaLnBrk="1" fontAlgn="auto" latinLnBrk="0" hangingPunct="1">
              <a:lnSpc>
                <a:spcPct val="130000"/>
              </a:lnSpc>
              <a:spcBef>
                <a:spcPts val="509"/>
              </a:spcBef>
              <a:spcAft>
                <a:spcPts val="0"/>
              </a:spcAft>
              <a:buClrTx/>
              <a:buSzTx/>
              <a:buFontTx/>
              <a:buNone/>
              <a:tabLst/>
              <a:defRPr/>
            </a:pPr>
            <a:r>
              <a:rPr lang="ja-JP" altLang="en-US" sz="900" spc="-40" dirty="0" smtClean="0">
                <a:solidFill>
                  <a:schemeClr val="tx1"/>
                </a:solidFill>
                <a:latin typeface="游ゴシック"/>
                <a:ea typeface="游ゴシック"/>
                <a:cs typeface="ＭＳ Ｐゴシック"/>
              </a:rPr>
              <a:t>穴あきレンゲやプッシュ式醤油さし</a:t>
            </a:r>
            <a:r>
              <a:rPr lang="ja-JP" altLang="en-US" sz="900" spc="-40" dirty="0">
                <a:solidFill>
                  <a:schemeClr val="tx1"/>
                </a:solidFill>
                <a:latin typeface="游ゴシック"/>
                <a:ea typeface="游ゴシック"/>
                <a:cs typeface="ＭＳ Ｐゴシック"/>
              </a:rPr>
              <a:t>　</a:t>
            </a:r>
            <a:r>
              <a:rPr lang="ja-JP" altLang="en-US" sz="900" spc="-40" dirty="0" smtClean="0">
                <a:solidFill>
                  <a:schemeClr val="tx1"/>
                </a:solidFill>
                <a:latin typeface="游ゴシック"/>
                <a:ea typeface="游ゴシック"/>
                <a:cs typeface="ＭＳ Ｐゴシック"/>
              </a:rPr>
              <a:t>などの食具を工夫し自然と適塩</a:t>
            </a:r>
            <a:endParaRPr kumimoji="0" lang="ja-JP" altLang="en-US" sz="900" i="0" u="none" strike="noStrike" kern="0" cap="none" spc="-40" normalizeH="0" baseline="0" noProof="0" dirty="0" smtClean="0">
              <a:ln>
                <a:noFill/>
              </a:ln>
              <a:solidFill>
                <a:schemeClr val="tx1"/>
              </a:solidFill>
              <a:effectLst/>
              <a:uLnTx/>
              <a:uFillTx/>
              <a:latin typeface="游ゴシック"/>
              <a:ea typeface="游ゴシック"/>
              <a:cs typeface="ＭＳ Ｐゴシック"/>
            </a:endParaRPr>
          </a:p>
        </p:txBody>
      </p:sp>
      <p:sp>
        <p:nvSpPr>
          <p:cNvPr id="82" name="object 6">
            <a:extLst>
              <a:ext uri="{FF2B5EF4-FFF2-40B4-BE49-F238E27FC236}">
                <a16:creationId xmlns:a16="http://schemas.microsoft.com/office/drawing/2014/main" id="{0540E56F-1E0D-AB85-FD73-C22377DACE02}"/>
              </a:ext>
            </a:extLst>
          </p:cNvPr>
          <p:cNvSpPr txBox="1"/>
          <p:nvPr/>
        </p:nvSpPr>
        <p:spPr>
          <a:xfrm>
            <a:off x="5121137" y="2455528"/>
            <a:ext cx="1965960" cy="479362"/>
          </a:xfrm>
          <a:prstGeom prst="rect">
            <a:avLst/>
          </a:prstGeom>
        </p:spPr>
        <p:txBody>
          <a:bodyPr vert="horz" wrap="square" lIns="0" tIns="118110" rIns="0" bIns="0" rtlCol="0">
            <a:spAutoFit/>
          </a:bodyPr>
          <a:lstStyle/>
          <a:p>
            <a:pPr marL="0" marR="0" lvl="0" indent="0" algn="ctr" defTabSz="914400" eaLnBrk="1" fontAlgn="auto" latinLnBrk="0" hangingPunct="1">
              <a:lnSpc>
                <a:spcPct val="130000"/>
              </a:lnSpc>
              <a:spcBef>
                <a:spcPts val="509"/>
              </a:spcBef>
              <a:spcAft>
                <a:spcPts val="0"/>
              </a:spcAft>
              <a:buClrTx/>
              <a:buSzTx/>
              <a:buFontTx/>
              <a:buNone/>
              <a:tabLst/>
              <a:defRPr/>
            </a:pPr>
            <a:r>
              <a:rPr lang="ja-JP" altLang="en-US" sz="900" spc="-40" dirty="0">
                <a:solidFill>
                  <a:schemeClr val="tx1"/>
                </a:solidFill>
                <a:latin typeface="游ゴシック"/>
                <a:ea typeface="游ゴシック"/>
                <a:cs typeface="ＭＳ Ｐゴシック"/>
              </a:rPr>
              <a:t>適塩フェアメニュー</a:t>
            </a:r>
            <a:r>
              <a:rPr lang="ja-JP" altLang="en-US" sz="900" spc="-40" dirty="0" smtClean="0">
                <a:solidFill>
                  <a:schemeClr val="tx1"/>
                </a:solidFill>
                <a:latin typeface="游ゴシック"/>
                <a:ea typeface="游ゴシック"/>
                <a:cs typeface="ＭＳ Ｐゴシック"/>
              </a:rPr>
              <a:t>を導入</a:t>
            </a:r>
            <a:r>
              <a:rPr lang="ja-JP" altLang="en-US" sz="900" spc="-40" dirty="0">
                <a:solidFill>
                  <a:schemeClr val="tx1"/>
                </a:solidFill>
                <a:latin typeface="游ゴシック"/>
                <a:ea typeface="游ゴシック"/>
                <a:cs typeface="ＭＳ Ｐゴシック"/>
              </a:rPr>
              <a:t>し</a:t>
            </a:r>
            <a:r>
              <a:rPr lang="ja-JP" altLang="en-US" sz="900" spc="-40" dirty="0" smtClean="0">
                <a:solidFill>
                  <a:schemeClr val="tx1"/>
                </a:solidFill>
                <a:latin typeface="游ゴシック"/>
                <a:ea typeface="游ゴシック"/>
                <a:cs typeface="ＭＳ Ｐゴシック"/>
              </a:rPr>
              <a:t>、　　　少しずつ適塩メニュー</a:t>
            </a:r>
            <a:r>
              <a:rPr lang="ja-JP" altLang="en-US" sz="900" spc="-40" dirty="0">
                <a:solidFill>
                  <a:schemeClr val="tx1"/>
                </a:solidFill>
                <a:latin typeface="游ゴシック"/>
                <a:ea typeface="游ゴシック"/>
                <a:cs typeface="ＭＳ Ｐゴシック"/>
              </a:rPr>
              <a:t>を</a:t>
            </a:r>
            <a:r>
              <a:rPr lang="ja-JP" altLang="en-US" sz="900" spc="-40" dirty="0" smtClean="0">
                <a:solidFill>
                  <a:schemeClr val="tx1"/>
                </a:solidFill>
                <a:latin typeface="游ゴシック"/>
                <a:ea typeface="游ゴシック"/>
                <a:cs typeface="ＭＳ Ｐゴシック"/>
              </a:rPr>
              <a:t>導入</a:t>
            </a:r>
            <a:endParaRPr lang="ja-JP" altLang="en-US" sz="900" spc="-40" dirty="0">
              <a:solidFill>
                <a:schemeClr val="tx1"/>
              </a:solidFill>
              <a:latin typeface="游ゴシック"/>
              <a:ea typeface="游ゴシック"/>
              <a:cs typeface="ＭＳ Ｐゴシック"/>
            </a:endParaRPr>
          </a:p>
        </p:txBody>
      </p:sp>
      <p:sp>
        <p:nvSpPr>
          <p:cNvPr id="83" name="object 6">
            <a:extLst>
              <a:ext uri="{FF2B5EF4-FFF2-40B4-BE49-F238E27FC236}">
                <a16:creationId xmlns:a16="http://schemas.microsoft.com/office/drawing/2014/main" id="{0540E56F-1E0D-AB85-FD73-C22377DACE02}"/>
              </a:ext>
            </a:extLst>
          </p:cNvPr>
          <p:cNvSpPr txBox="1"/>
          <p:nvPr/>
        </p:nvSpPr>
        <p:spPr>
          <a:xfrm>
            <a:off x="7499939" y="2461572"/>
            <a:ext cx="1965960" cy="479362"/>
          </a:xfrm>
          <a:prstGeom prst="rect">
            <a:avLst/>
          </a:prstGeom>
        </p:spPr>
        <p:txBody>
          <a:bodyPr vert="horz" wrap="square" lIns="0" tIns="118110" rIns="0" bIns="0" rtlCol="0">
            <a:spAutoFit/>
          </a:bodyPr>
          <a:lstStyle/>
          <a:p>
            <a:pPr marL="0" marR="0" lvl="0" indent="0" algn="ctr" defTabSz="914400" eaLnBrk="1" fontAlgn="auto" latinLnBrk="0" hangingPunct="1">
              <a:lnSpc>
                <a:spcPct val="130000"/>
              </a:lnSpc>
              <a:spcBef>
                <a:spcPts val="509"/>
              </a:spcBef>
              <a:spcAft>
                <a:spcPts val="0"/>
              </a:spcAft>
              <a:buClrTx/>
              <a:buSzTx/>
              <a:buFontTx/>
              <a:buNone/>
              <a:tabLst/>
              <a:defRPr/>
            </a:pPr>
            <a:r>
              <a:rPr lang="ja-JP" altLang="en-US" sz="900" spc="-40" dirty="0">
                <a:solidFill>
                  <a:schemeClr val="tx1"/>
                </a:solidFill>
                <a:latin typeface="游ゴシック"/>
                <a:ea typeface="游ゴシック"/>
                <a:cs typeface="ＭＳ Ｐゴシック"/>
              </a:rPr>
              <a:t>適塩メニューを選びたく</a:t>
            </a:r>
            <a:r>
              <a:rPr lang="ja-JP" altLang="en-US" sz="900" spc="-40" dirty="0" smtClean="0">
                <a:solidFill>
                  <a:schemeClr val="tx1"/>
                </a:solidFill>
                <a:latin typeface="游ゴシック"/>
                <a:ea typeface="游ゴシック"/>
                <a:cs typeface="ＭＳ Ｐゴシック"/>
              </a:rPr>
              <a:t>なる　　　　環境づくり</a:t>
            </a:r>
            <a:r>
              <a:rPr lang="ja-JP" altLang="en-US" sz="900" spc="-40" dirty="0">
                <a:solidFill>
                  <a:schemeClr val="tx1"/>
                </a:solidFill>
                <a:latin typeface="游ゴシック"/>
                <a:ea typeface="游ゴシック"/>
                <a:cs typeface="ＭＳ Ｐゴシック"/>
              </a:rPr>
              <a:t>や啓蒙活動を</a:t>
            </a:r>
            <a:r>
              <a:rPr lang="ja-JP" altLang="en-US" sz="900" spc="-40" dirty="0" smtClean="0">
                <a:solidFill>
                  <a:schemeClr val="tx1"/>
                </a:solidFill>
                <a:latin typeface="游ゴシック"/>
                <a:ea typeface="游ゴシック"/>
                <a:cs typeface="ＭＳ Ｐゴシック"/>
              </a:rPr>
              <a:t>推進</a:t>
            </a:r>
            <a:endParaRPr lang="ja-JP" altLang="en-US" sz="900" spc="-40" dirty="0">
              <a:solidFill>
                <a:schemeClr val="tx1"/>
              </a:solidFill>
              <a:latin typeface="游ゴシック"/>
              <a:ea typeface="游ゴシック"/>
              <a:cs typeface="ＭＳ Ｐゴシック"/>
            </a:endParaRPr>
          </a:p>
        </p:txBody>
      </p:sp>
      <p:sp>
        <p:nvSpPr>
          <p:cNvPr id="85" name="object 6">
            <a:extLst>
              <a:ext uri="{FF2B5EF4-FFF2-40B4-BE49-F238E27FC236}">
                <a16:creationId xmlns:a16="http://schemas.microsoft.com/office/drawing/2014/main" id="{0540E56F-1E0D-AB85-FD73-C22377DACE02}"/>
              </a:ext>
            </a:extLst>
          </p:cNvPr>
          <p:cNvSpPr txBox="1"/>
          <p:nvPr/>
        </p:nvSpPr>
        <p:spPr>
          <a:xfrm>
            <a:off x="2750820" y="4749484"/>
            <a:ext cx="1965960" cy="479362"/>
          </a:xfrm>
          <a:prstGeom prst="rect">
            <a:avLst/>
          </a:prstGeom>
        </p:spPr>
        <p:txBody>
          <a:bodyPr vert="horz" wrap="square" lIns="0" tIns="118110" rIns="0" bIns="0" rtlCol="0">
            <a:spAutoFit/>
          </a:bodyPr>
          <a:lstStyle/>
          <a:p>
            <a:pPr marL="0" marR="0" lvl="0" indent="0" algn="ctr" defTabSz="914400" eaLnBrk="1" fontAlgn="auto" latinLnBrk="0" hangingPunct="1">
              <a:lnSpc>
                <a:spcPct val="130000"/>
              </a:lnSpc>
              <a:spcBef>
                <a:spcPts val="509"/>
              </a:spcBef>
              <a:spcAft>
                <a:spcPts val="0"/>
              </a:spcAft>
              <a:buClrTx/>
              <a:buSzTx/>
              <a:buFontTx/>
              <a:buNone/>
              <a:tabLst/>
              <a:defRPr/>
            </a:pPr>
            <a:r>
              <a:rPr lang="ja-JP" altLang="en-US" sz="900" spc="-40" dirty="0">
                <a:solidFill>
                  <a:schemeClr val="tx1"/>
                </a:solidFill>
                <a:latin typeface="游ゴシック"/>
                <a:ea typeface="游ゴシック"/>
                <a:cs typeface="ＭＳ Ｐゴシック"/>
              </a:rPr>
              <a:t>塩分測定器により定期的に味噌汁の塩分量を測定し、少しずつ</a:t>
            </a:r>
            <a:r>
              <a:rPr lang="ja-JP" altLang="en-US" sz="900" spc="-40" dirty="0" smtClean="0">
                <a:solidFill>
                  <a:schemeClr val="tx1"/>
                </a:solidFill>
                <a:latin typeface="游ゴシック"/>
                <a:ea typeface="游ゴシック"/>
                <a:cs typeface="ＭＳ Ｐゴシック"/>
              </a:rPr>
              <a:t>適塩</a:t>
            </a:r>
            <a:endParaRPr lang="ja-JP" altLang="en-US" sz="900" spc="-40" dirty="0">
              <a:solidFill>
                <a:schemeClr val="tx1"/>
              </a:solidFill>
              <a:latin typeface="游ゴシック"/>
              <a:ea typeface="游ゴシック"/>
              <a:cs typeface="ＭＳ Ｐゴシック"/>
            </a:endParaRPr>
          </a:p>
        </p:txBody>
      </p:sp>
      <p:sp>
        <p:nvSpPr>
          <p:cNvPr id="86" name="object 6">
            <a:extLst>
              <a:ext uri="{FF2B5EF4-FFF2-40B4-BE49-F238E27FC236}">
                <a16:creationId xmlns:a16="http://schemas.microsoft.com/office/drawing/2014/main" id="{0540E56F-1E0D-AB85-FD73-C22377DACE02}"/>
              </a:ext>
            </a:extLst>
          </p:cNvPr>
          <p:cNvSpPr txBox="1"/>
          <p:nvPr/>
        </p:nvSpPr>
        <p:spPr>
          <a:xfrm>
            <a:off x="5121137" y="4749484"/>
            <a:ext cx="1965960" cy="479362"/>
          </a:xfrm>
          <a:prstGeom prst="rect">
            <a:avLst/>
          </a:prstGeom>
        </p:spPr>
        <p:txBody>
          <a:bodyPr vert="horz" wrap="square" lIns="0" tIns="118110" rIns="0" bIns="0" rtlCol="0">
            <a:spAutoFit/>
          </a:bodyPr>
          <a:lstStyle/>
          <a:p>
            <a:pPr marL="0" marR="0" lvl="0" indent="0" algn="ctr" defTabSz="914400" eaLnBrk="1" fontAlgn="auto" latinLnBrk="0" hangingPunct="1">
              <a:lnSpc>
                <a:spcPct val="130000"/>
              </a:lnSpc>
              <a:spcBef>
                <a:spcPts val="509"/>
              </a:spcBef>
              <a:spcAft>
                <a:spcPts val="0"/>
              </a:spcAft>
              <a:buClrTx/>
              <a:buSzTx/>
              <a:buFontTx/>
              <a:buNone/>
              <a:tabLst/>
              <a:defRPr/>
            </a:pPr>
            <a:r>
              <a:rPr lang="ja-JP" altLang="en-US" sz="900" spc="-40" dirty="0" smtClean="0">
                <a:solidFill>
                  <a:schemeClr val="tx1"/>
                </a:solidFill>
                <a:latin typeface="游ゴシック"/>
                <a:ea typeface="游ゴシック"/>
                <a:cs typeface="ＭＳ Ｐゴシック"/>
              </a:rPr>
              <a:t>美味しい減塩食品を上手く　　　　　活用して適塩化</a:t>
            </a:r>
            <a:endParaRPr lang="ja-JP" altLang="en-US" sz="900" spc="-40" dirty="0">
              <a:solidFill>
                <a:schemeClr val="tx1"/>
              </a:solidFill>
              <a:latin typeface="游ゴシック"/>
              <a:ea typeface="游ゴシック"/>
              <a:cs typeface="ＭＳ Ｐゴシック"/>
            </a:endParaRPr>
          </a:p>
        </p:txBody>
      </p:sp>
      <p:sp>
        <p:nvSpPr>
          <p:cNvPr id="87" name="object 6">
            <a:extLst>
              <a:ext uri="{FF2B5EF4-FFF2-40B4-BE49-F238E27FC236}">
                <a16:creationId xmlns:a16="http://schemas.microsoft.com/office/drawing/2014/main" id="{0540E56F-1E0D-AB85-FD73-C22377DACE02}"/>
              </a:ext>
            </a:extLst>
          </p:cNvPr>
          <p:cNvSpPr txBox="1"/>
          <p:nvPr/>
        </p:nvSpPr>
        <p:spPr>
          <a:xfrm>
            <a:off x="7499939" y="4755528"/>
            <a:ext cx="1965960" cy="479362"/>
          </a:xfrm>
          <a:prstGeom prst="rect">
            <a:avLst/>
          </a:prstGeom>
        </p:spPr>
        <p:txBody>
          <a:bodyPr vert="horz" wrap="square" lIns="0" tIns="118110" rIns="0" bIns="0" rtlCol="0">
            <a:spAutoFit/>
          </a:bodyPr>
          <a:lstStyle/>
          <a:p>
            <a:pPr marL="0" marR="0" lvl="0" indent="0" algn="ctr" defTabSz="914400" eaLnBrk="1" fontAlgn="auto" latinLnBrk="0" hangingPunct="1">
              <a:lnSpc>
                <a:spcPct val="130000"/>
              </a:lnSpc>
              <a:spcBef>
                <a:spcPts val="509"/>
              </a:spcBef>
              <a:spcAft>
                <a:spcPts val="0"/>
              </a:spcAft>
              <a:buClrTx/>
              <a:buSzTx/>
              <a:buFontTx/>
              <a:buNone/>
              <a:tabLst/>
              <a:defRPr/>
            </a:pPr>
            <a:r>
              <a:rPr lang="ja-JP" altLang="en-US" sz="900" spc="-40" dirty="0">
                <a:solidFill>
                  <a:schemeClr val="tx1"/>
                </a:solidFill>
                <a:latin typeface="游ゴシック"/>
                <a:ea typeface="游ゴシック"/>
                <a:cs typeface="ＭＳ Ｐゴシック"/>
              </a:rPr>
              <a:t>シダックスのスタッフ</a:t>
            </a:r>
            <a:r>
              <a:rPr lang="ja-JP" altLang="en-US" sz="900" spc="-40" dirty="0" smtClean="0">
                <a:solidFill>
                  <a:schemeClr val="tx1"/>
                </a:solidFill>
                <a:latin typeface="游ゴシック"/>
                <a:ea typeface="游ゴシック"/>
                <a:cs typeface="ＭＳ Ｐゴシック"/>
              </a:rPr>
              <a:t>が適塩</a:t>
            </a:r>
            <a:r>
              <a:rPr lang="ja-JP" altLang="en-US" sz="900" spc="-40" dirty="0">
                <a:solidFill>
                  <a:schemeClr val="tx1"/>
                </a:solidFill>
                <a:latin typeface="游ゴシック"/>
                <a:ea typeface="游ゴシック"/>
                <a:cs typeface="ＭＳ Ｐゴシック"/>
              </a:rPr>
              <a:t>に関する正しい知識をもち</a:t>
            </a:r>
            <a:r>
              <a:rPr lang="ja-JP" altLang="en-US" sz="900" spc="-40" dirty="0" smtClean="0">
                <a:solidFill>
                  <a:schemeClr val="tx1"/>
                </a:solidFill>
                <a:latin typeface="游ゴシック"/>
                <a:ea typeface="游ゴシック"/>
                <a:cs typeface="ＭＳ Ｐゴシック"/>
              </a:rPr>
              <a:t>、業務従事</a:t>
            </a:r>
            <a:endParaRPr lang="ja-JP" altLang="en-US" sz="900" spc="-40" dirty="0">
              <a:solidFill>
                <a:schemeClr val="tx1"/>
              </a:solidFill>
              <a:latin typeface="游ゴシック"/>
              <a:ea typeface="游ゴシック"/>
              <a:cs typeface="ＭＳ Ｐゴシック"/>
            </a:endParaRPr>
          </a:p>
        </p:txBody>
      </p:sp>
      <p:sp>
        <p:nvSpPr>
          <p:cNvPr id="88" name="四角形: 角を丸くする 160">
            <a:extLst>
              <a:ext uri="{FF2B5EF4-FFF2-40B4-BE49-F238E27FC236}">
                <a16:creationId xmlns:a16="http://schemas.microsoft.com/office/drawing/2014/main" id="{2398DCED-1672-C0CD-050B-2729960E1CE7}"/>
              </a:ext>
            </a:extLst>
          </p:cNvPr>
          <p:cNvSpPr/>
          <p:nvPr/>
        </p:nvSpPr>
        <p:spPr>
          <a:xfrm>
            <a:off x="2906508" y="3120157"/>
            <a:ext cx="1688351" cy="959568"/>
          </a:xfrm>
          <a:prstGeom prst="roundRect">
            <a:avLst>
              <a:gd name="adj" fmla="val 3806"/>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四角形: 角を丸くする 160">
            <a:extLst>
              <a:ext uri="{FF2B5EF4-FFF2-40B4-BE49-F238E27FC236}">
                <a16:creationId xmlns:a16="http://schemas.microsoft.com/office/drawing/2014/main" id="{2398DCED-1672-C0CD-050B-2729960E1CE7}"/>
              </a:ext>
            </a:extLst>
          </p:cNvPr>
          <p:cNvSpPr/>
          <p:nvPr/>
        </p:nvSpPr>
        <p:spPr>
          <a:xfrm>
            <a:off x="5249685" y="3120157"/>
            <a:ext cx="1688351" cy="959568"/>
          </a:xfrm>
          <a:prstGeom prst="roundRect">
            <a:avLst>
              <a:gd name="adj" fmla="val 3806"/>
            </a:avLst>
          </a:prstGeom>
          <a:blipFill>
            <a:blip r:embed="rId4"/>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四角形: 角を丸くする 160">
            <a:extLst>
              <a:ext uri="{FF2B5EF4-FFF2-40B4-BE49-F238E27FC236}">
                <a16:creationId xmlns:a16="http://schemas.microsoft.com/office/drawing/2014/main" id="{2398DCED-1672-C0CD-050B-2729960E1CE7}"/>
              </a:ext>
            </a:extLst>
          </p:cNvPr>
          <p:cNvSpPr/>
          <p:nvPr/>
        </p:nvSpPr>
        <p:spPr>
          <a:xfrm>
            <a:off x="7603305" y="3128774"/>
            <a:ext cx="1688351" cy="959568"/>
          </a:xfrm>
          <a:prstGeom prst="roundRect">
            <a:avLst>
              <a:gd name="adj" fmla="val 3806"/>
            </a:avLst>
          </a:prstGeom>
          <a:blipFill>
            <a:blip r:embed="rId5"/>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四角形: 角を丸くする 160">
            <a:extLst>
              <a:ext uri="{FF2B5EF4-FFF2-40B4-BE49-F238E27FC236}">
                <a16:creationId xmlns:a16="http://schemas.microsoft.com/office/drawing/2014/main" id="{2398DCED-1672-C0CD-050B-2729960E1CE7}"/>
              </a:ext>
            </a:extLst>
          </p:cNvPr>
          <p:cNvSpPr/>
          <p:nvPr/>
        </p:nvSpPr>
        <p:spPr>
          <a:xfrm>
            <a:off x="2906508" y="5399382"/>
            <a:ext cx="1688351" cy="959568"/>
          </a:xfrm>
          <a:prstGeom prst="roundRect">
            <a:avLst>
              <a:gd name="adj" fmla="val 3806"/>
            </a:avLst>
          </a:prstGeom>
          <a:blipFill>
            <a:blip r:embed="rId6"/>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四角形: 角を丸くする 160">
            <a:extLst>
              <a:ext uri="{FF2B5EF4-FFF2-40B4-BE49-F238E27FC236}">
                <a16:creationId xmlns:a16="http://schemas.microsoft.com/office/drawing/2014/main" id="{2398DCED-1672-C0CD-050B-2729960E1CE7}"/>
              </a:ext>
            </a:extLst>
          </p:cNvPr>
          <p:cNvSpPr/>
          <p:nvPr/>
        </p:nvSpPr>
        <p:spPr>
          <a:xfrm>
            <a:off x="5249685" y="5399382"/>
            <a:ext cx="1688351" cy="959568"/>
          </a:xfrm>
          <a:prstGeom prst="roundRect">
            <a:avLst>
              <a:gd name="adj" fmla="val 3806"/>
            </a:avLst>
          </a:prstGeom>
          <a:blipFill>
            <a:blip r:embed="rId7"/>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四角形: 角を丸くする 160">
            <a:extLst>
              <a:ext uri="{FF2B5EF4-FFF2-40B4-BE49-F238E27FC236}">
                <a16:creationId xmlns:a16="http://schemas.microsoft.com/office/drawing/2014/main" id="{2398DCED-1672-C0CD-050B-2729960E1CE7}"/>
              </a:ext>
            </a:extLst>
          </p:cNvPr>
          <p:cNvSpPr/>
          <p:nvPr/>
        </p:nvSpPr>
        <p:spPr>
          <a:xfrm>
            <a:off x="7603305" y="5407999"/>
            <a:ext cx="1688351" cy="959568"/>
          </a:xfrm>
          <a:prstGeom prst="roundRect">
            <a:avLst>
              <a:gd name="adj" fmla="val 3806"/>
            </a:avLst>
          </a:prstGeom>
          <a:blipFill>
            <a:blip r:embed="rId8"/>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4" name="図 9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63528" y="3364650"/>
            <a:ext cx="432575" cy="431805"/>
          </a:xfrm>
          <a:prstGeom prst="rect">
            <a:avLst/>
          </a:prstGeom>
        </p:spPr>
      </p:pic>
      <p:grpSp>
        <p:nvGrpSpPr>
          <p:cNvPr id="22" name="グループ化 21"/>
          <p:cNvGrpSpPr/>
          <p:nvPr/>
        </p:nvGrpSpPr>
        <p:grpSpPr>
          <a:xfrm>
            <a:off x="511697" y="3317370"/>
            <a:ext cx="1864003" cy="1911476"/>
            <a:chOff x="613939" y="3058056"/>
            <a:chExt cx="1864003" cy="1911476"/>
          </a:xfrm>
        </p:grpSpPr>
        <p:pic>
          <p:nvPicPr>
            <p:cNvPr id="21" name="図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3939" y="3058056"/>
              <a:ext cx="1864003" cy="1864003"/>
            </a:xfrm>
            <a:prstGeom prst="rect">
              <a:avLst/>
            </a:prstGeom>
          </p:spPr>
        </p:pic>
        <p:sp>
          <p:nvSpPr>
            <p:cNvPr id="73" name="テキスト ボックス 72"/>
            <p:cNvSpPr txBox="1"/>
            <p:nvPr/>
          </p:nvSpPr>
          <p:spPr>
            <a:xfrm>
              <a:off x="1045265" y="4538645"/>
              <a:ext cx="1033686" cy="430887"/>
            </a:xfrm>
            <a:prstGeom prst="rect">
              <a:avLst/>
            </a:prstGeom>
            <a:noFill/>
          </p:spPr>
          <p:txBody>
            <a:bodyPr wrap="square" rtlCol="0">
              <a:spAutoFit/>
            </a:bodyPr>
            <a:lstStyle/>
            <a:p>
              <a:pPr algn="ctr"/>
              <a:r>
                <a:rPr kumimoji="1" lang="en-US" altLang="ja-JP" sz="1100" b="1" dirty="0" err="1" smtClean="0">
                  <a:solidFill>
                    <a:schemeClr val="bg1"/>
                  </a:solidFill>
                  <a:latin typeface="Meiryo UI" panose="020B0604030504040204" pitchFamily="50" charset="-128"/>
                  <a:ea typeface="Meiryo UI" panose="020B0604030504040204" pitchFamily="50" charset="-128"/>
                </a:rPr>
                <a:t>Shidax</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100" b="1" dirty="0">
                  <a:solidFill>
                    <a:schemeClr val="bg1"/>
                  </a:solidFill>
                  <a:latin typeface="Meiryo UI" panose="020B0604030504040204" pitchFamily="50" charset="-128"/>
                  <a:ea typeface="Meiryo UI" panose="020B0604030504040204" pitchFamily="50" charset="-128"/>
                </a:rPr>
                <a:t>適塩認定</a:t>
              </a:r>
            </a:p>
          </p:txBody>
        </p:sp>
      </p:grpSp>
      <p:sp>
        <p:nvSpPr>
          <p:cNvPr id="95" name="正方形/長方形 94"/>
          <p:cNvSpPr/>
          <p:nvPr/>
        </p:nvSpPr>
        <p:spPr>
          <a:xfrm>
            <a:off x="236830" y="1015351"/>
            <a:ext cx="9536604" cy="954107"/>
          </a:xfrm>
          <a:prstGeom prst="rect">
            <a:avLst/>
          </a:prstGeom>
        </p:spPr>
        <p:txBody>
          <a:bodyPr wrap="square">
            <a:spAutoFit/>
          </a:bodyPr>
          <a:lstStyle/>
          <a:p>
            <a:r>
              <a:rPr lang="ja-JP" altLang="en-US" sz="1400" dirty="0" smtClean="0">
                <a:latin typeface="+mj-ea"/>
                <a:ea typeface="+mj-ea"/>
              </a:rPr>
              <a:t>適切な塩分摂取は健康的な身体を維持するためにも大変重要です。必要な塩分を適量に抑え、からだに優しい食事を提供し、社員の健康増進、</a:t>
            </a:r>
            <a:r>
              <a:rPr lang="en-US" altLang="ja-JP" sz="1400" dirty="0" smtClean="0">
                <a:latin typeface="+mj-ea"/>
                <a:ea typeface="+mj-ea"/>
              </a:rPr>
              <a:t>SDGs</a:t>
            </a:r>
            <a:r>
              <a:rPr lang="ja-JP" altLang="en-US" sz="1400" dirty="0" smtClean="0">
                <a:latin typeface="+mj-ea"/>
                <a:ea typeface="+mj-ea"/>
              </a:rPr>
              <a:t>の推進や健康経営へ寄与いたします。</a:t>
            </a:r>
            <a:endParaRPr lang="en-US" altLang="ja-JP" sz="1400" dirty="0" smtClean="0">
              <a:latin typeface="+mj-ea"/>
              <a:ea typeface="+mj-ea"/>
            </a:endParaRPr>
          </a:p>
          <a:p>
            <a:r>
              <a:rPr lang="ja-JP" altLang="en-US" sz="1400" dirty="0" smtClean="0">
                <a:latin typeface="+mj-ea"/>
                <a:ea typeface="+mj-ea"/>
              </a:rPr>
              <a:t>一方で、「減塩」と書いてあるだけで「まずそう」「味が薄い」「私には必要ない」と選ばれないことがあります。</a:t>
            </a:r>
            <a:endParaRPr lang="en-US" altLang="ja-JP" sz="1400" dirty="0" smtClean="0">
              <a:latin typeface="+mj-ea"/>
              <a:ea typeface="+mj-ea"/>
            </a:endParaRPr>
          </a:p>
          <a:p>
            <a:r>
              <a:rPr lang="ja-JP" altLang="en-US" sz="1400" dirty="0" smtClean="0">
                <a:latin typeface="+mj-ea"/>
                <a:ea typeface="+mj-ea"/>
              </a:rPr>
              <a:t>そこで、「減塩」ではなく「適塩」とし、自然と適塩できる食環境づくりを目指しています。</a:t>
            </a:r>
          </a:p>
        </p:txBody>
      </p:sp>
    </p:spTree>
    <p:extLst>
      <p:ext uri="{BB962C8B-B14F-4D97-AF65-F5344CB8AC3E}">
        <p14:creationId xmlns:p14="http://schemas.microsoft.com/office/powerpoint/2010/main" val="1827041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4646" y="316439"/>
            <a:ext cx="6763390" cy="620170"/>
          </a:xfrm>
        </p:spPr>
        <p:txBody>
          <a:bodyPr/>
          <a:lstStyle/>
          <a:p>
            <a:r>
              <a:rPr lang="ja-JP" altLang="en-US" dirty="0"/>
              <a:t>自然と健康に</a:t>
            </a:r>
            <a:r>
              <a:rPr lang="ja-JP" altLang="en-US" dirty="0" smtClean="0"/>
              <a:t>なれる社員</a:t>
            </a:r>
            <a:r>
              <a:rPr lang="ja-JP" altLang="en-US" dirty="0"/>
              <a:t>食堂の</a:t>
            </a:r>
            <a:r>
              <a:rPr lang="ja-JP" altLang="en-US" dirty="0" smtClean="0"/>
              <a:t>食環境整備</a:t>
            </a:r>
            <a:r>
              <a:rPr lang="en-US" altLang="ja-JP" dirty="0" smtClean="0"/>
              <a:t/>
            </a:r>
            <a:br>
              <a:rPr lang="en-US" altLang="ja-JP" dirty="0" smtClean="0"/>
            </a:br>
            <a:r>
              <a:rPr lang="ja-JP" altLang="en-US" sz="1400" dirty="0" smtClean="0"/>
              <a:t>適塩メニュー</a:t>
            </a:r>
            <a:endParaRPr kumimoji="1" lang="ja-JP" altLang="en-US" sz="1400" dirty="0"/>
          </a:p>
        </p:txBody>
      </p:sp>
      <p:grpSp>
        <p:nvGrpSpPr>
          <p:cNvPr id="75" name="グループ化 74">
            <a:extLst>
              <a:ext uri="{FF2B5EF4-FFF2-40B4-BE49-F238E27FC236}">
                <a16:creationId xmlns:a16="http://schemas.microsoft.com/office/drawing/2014/main" id="{213ED3C5-8E8C-E5BC-0B13-AE84BC02C399}"/>
              </a:ext>
            </a:extLst>
          </p:cNvPr>
          <p:cNvGrpSpPr/>
          <p:nvPr/>
        </p:nvGrpSpPr>
        <p:grpSpPr>
          <a:xfrm>
            <a:off x="9008117" y="6343640"/>
            <a:ext cx="889414" cy="510124"/>
            <a:chOff x="9016586" y="6347876"/>
            <a:chExt cx="889414" cy="510124"/>
          </a:xfrm>
        </p:grpSpPr>
        <p:sp>
          <p:nvSpPr>
            <p:cNvPr id="76" name="フリーフォーム: 図形 38">
              <a:extLst>
                <a:ext uri="{FF2B5EF4-FFF2-40B4-BE49-F238E27FC236}">
                  <a16:creationId xmlns:a16="http://schemas.microsoft.com/office/drawing/2014/main" id="{EF0DB52F-04BB-9D9A-C69E-596FBB58B18C}"/>
                </a:ext>
              </a:extLst>
            </p:cNvPr>
            <p:cNvSpPr/>
            <p:nvPr/>
          </p:nvSpPr>
          <p:spPr>
            <a:xfrm>
              <a:off x="9016586" y="6347876"/>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solidFill>
              <a:schemeClr val="accent1"/>
            </a:solidFill>
            <a:ln w="50021" cap="flat">
              <a:noFill/>
              <a:prstDash val="solid"/>
              <a:miter/>
            </a:ln>
          </p:spPr>
          <p:txBody>
            <a:bodyPr wrap="square" rtlCol="0" anchor="ctr">
              <a:noAutofit/>
            </a:bodyPr>
            <a:lstStyle/>
            <a:p>
              <a:endParaRPr lang="ja-JP" altLang="en-US"/>
            </a:p>
          </p:txBody>
        </p:sp>
        <p:sp>
          <p:nvSpPr>
            <p:cNvPr id="77" name="二等辺三角形 76">
              <a:extLst>
                <a:ext uri="{FF2B5EF4-FFF2-40B4-BE49-F238E27FC236}">
                  <a16:creationId xmlns:a16="http://schemas.microsoft.com/office/drawing/2014/main" id="{8C2CCC77-2601-6167-CD4B-B0426D825D4C}"/>
                </a:ext>
              </a:extLst>
            </p:cNvPr>
            <p:cNvSpPr/>
            <p:nvPr/>
          </p:nvSpPr>
          <p:spPr>
            <a:xfrm rot="16200000">
              <a:off x="9603569" y="6555569"/>
              <a:ext cx="244473" cy="360388"/>
            </a:xfrm>
            <a:prstGeom prst="triangle">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スライド番号プレースホルダー 2"/>
          <p:cNvSpPr>
            <a:spLocks noGrp="1"/>
          </p:cNvSpPr>
          <p:nvPr>
            <p:ph type="sldNum" sz="quarter" idx="12"/>
          </p:nvPr>
        </p:nvSpPr>
        <p:spPr/>
        <p:txBody>
          <a:bodyPr/>
          <a:lstStyle/>
          <a:p>
            <a:fld id="{3DB74C4F-4DC2-4C31-8D08-159129179147}" type="slidenum">
              <a:rPr kumimoji="1" lang="ja-JP" altLang="en-US" smtClean="0"/>
              <a:pPr/>
              <a:t>4</a:t>
            </a:fld>
            <a:endParaRPr kumimoji="1" lang="ja-JP" altLang="en-US" dirty="0"/>
          </a:p>
        </p:txBody>
      </p:sp>
      <p:sp>
        <p:nvSpPr>
          <p:cNvPr id="84" name="テキスト ボックス 83">
            <a:extLst>
              <a:ext uri="{FF2B5EF4-FFF2-40B4-BE49-F238E27FC236}">
                <a16:creationId xmlns:a16="http://schemas.microsoft.com/office/drawing/2014/main" id="{9AE1641B-6915-5876-6EB4-56CA9E66C671}"/>
              </a:ext>
            </a:extLst>
          </p:cNvPr>
          <p:cNvSpPr txBox="1"/>
          <p:nvPr/>
        </p:nvSpPr>
        <p:spPr>
          <a:xfrm>
            <a:off x="600992" y="76200"/>
            <a:ext cx="1915909" cy="276999"/>
          </a:xfrm>
          <a:prstGeom prst="rect">
            <a:avLst/>
          </a:prstGeom>
          <a:solidFill>
            <a:srgbClr val="FEF2E2"/>
          </a:solidFill>
        </p:spPr>
        <p:txBody>
          <a:bodyPr wrap="none" rtlCol="0">
            <a:spAutoFit/>
          </a:bodyPr>
          <a:lstStyle/>
          <a:p>
            <a:pPr algn="l"/>
            <a:r>
              <a:rPr kumimoji="1" lang="ja-JP" altLang="en-US" sz="1200" b="1" spc="300" dirty="0">
                <a:solidFill>
                  <a:srgbClr val="D22C25"/>
                </a:solidFill>
                <a:latin typeface="+mj-lt"/>
                <a:ea typeface="+mj-ea"/>
              </a:rPr>
              <a:t>健康</a:t>
            </a:r>
            <a:r>
              <a:rPr kumimoji="1" lang="ja-JP" altLang="en-US" sz="1200" b="1" spc="300" dirty="0" smtClean="0">
                <a:solidFill>
                  <a:srgbClr val="D22C25"/>
                </a:solidFill>
                <a:latin typeface="+mj-lt"/>
                <a:ea typeface="+mj-ea"/>
              </a:rPr>
              <a:t>推進のご提案①</a:t>
            </a:r>
            <a:endParaRPr kumimoji="1" lang="ja-JP" altLang="en-US" sz="1200" b="1" spc="300" dirty="0">
              <a:solidFill>
                <a:srgbClr val="D22C25"/>
              </a:solidFill>
              <a:latin typeface="+mj-ea"/>
              <a:ea typeface="+mj-ea"/>
            </a:endParaRPr>
          </a:p>
        </p:txBody>
      </p:sp>
      <p:pic>
        <p:nvPicPr>
          <p:cNvPr id="5" name="図 4"/>
          <p:cNvPicPr>
            <a:picLocks noChangeAspect="1"/>
          </p:cNvPicPr>
          <p:nvPr/>
        </p:nvPicPr>
        <p:blipFill>
          <a:blip r:embed="rId3"/>
          <a:stretch>
            <a:fillRect/>
          </a:stretch>
        </p:blipFill>
        <p:spPr>
          <a:xfrm>
            <a:off x="1349850" y="2083692"/>
            <a:ext cx="3093476" cy="4354544"/>
          </a:xfrm>
          <a:prstGeom prst="rect">
            <a:avLst/>
          </a:prstGeom>
        </p:spPr>
      </p:pic>
      <p:sp>
        <p:nvSpPr>
          <p:cNvPr id="39" name="正方形/長方形 38"/>
          <p:cNvSpPr/>
          <p:nvPr/>
        </p:nvSpPr>
        <p:spPr>
          <a:xfrm>
            <a:off x="244713" y="999501"/>
            <a:ext cx="9154321" cy="984885"/>
          </a:xfrm>
          <a:prstGeom prst="rect">
            <a:avLst/>
          </a:prstGeom>
        </p:spPr>
        <p:txBody>
          <a:bodyPr wrap="square">
            <a:spAutoFit/>
          </a:bodyPr>
          <a:lstStyle/>
          <a:p>
            <a:r>
              <a:rPr lang="ja-JP" altLang="en-US" sz="1400" dirty="0" smtClean="0">
                <a:latin typeface="+mj-ea"/>
                <a:ea typeface="+mj-ea"/>
              </a:rPr>
              <a:t>適塩メニューは</a:t>
            </a:r>
            <a:r>
              <a:rPr lang="en-US" altLang="ja-JP" sz="1400" dirty="0" smtClean="0">
                <a:latin typeface="+mj-ea"/>
                <a:ea typeface="+mj-ea"/>
              </a:rPr>
              <a:t>1.8</a:t>
            </a:r>
            <a:r>
              <a:rPr lang="ja-JP" altLang="en-US" sz="1400" dirty="0" err="1" smtClean="0">
                <a:latin typeface="+mj-ea"/>
                <a:ea typeface="+mj-ea"/>
              </a:rPr>
              <a:t>ｇ</a:t>
            </a:r>
            <a:r>
              <a:rPr lang="ja-JP" altLang="en-US" sz="1400" dirty="0" smtClean="0">
                <a:latin typeface="+mj-ea"/>
                <a:ea typeface="+mj-ea"/>
              </a:rPr>
              <a:t>以下でご提供いたします。（</a:t>
            </a:r>
            <a:r>
              <a:rPr lang="ja-JP" altLang="en-US" sz="1400" dirty="0">
                <a:latin typeface="+mj-ea"/>
              </a:rPr>
              <a:t>主菜の食塩相当量 平均</a:t>
            </a:r>
            <a:r>
              <a:rPr lang="en-US" altLang="ja-JP" sz="1400" dirty="0">
                <a:latin typeface="+mj-ea"/>
              </a:rPr>
              <a:t>2.3g</a:t>
            </a:r>
            <a:r>
              <a:rPr lang="en-US" altLang="ja-JP" sz="1400" dirty="0" smtClean="0">
                <a:latin typeface="+mj-ea"/>
              </a:rPr>
              <a:t>.</a:t>
            </a:r>
            <a:r>
              <a:rPr lang="ja-JP" altLang="en-US" sz="1400" dirty="0" smtClean="0">
                <a:latin typeface="+mj-ea"/>
              </a:rPr>
              <a:t>）</a:t>
            </a:r>
            <a:endParaRPr lang="en-US" altLang="ja-JP" sz="1400" dirty="0" smtClean="0">
              <a:latin typeface="+mj-ea"/>
              <a:ea typeface="+mj-ea"/>
            </a:endParaRPr>
          </a:p>
          <a:p>
            <a:r>
              <a:rPr lang="ja-JP" altLang="en-US" sz="1400" dirty="0" smtClean="0">
                <a:latin typeface="+mj-ea"/>
                <a:ea typeface="+mj-ea"/>
              </a:rPr>
              <a:t>酢</a:t>
            </a:r>
            <a:r>
              <a:rPr lang="ja-JP" altLang="en-US" sz="1400" dirty="0">
                <a:latin typeface="+mj-ea"/>
                <a:ea typeface="+mj-ea"/>
              </a:rPr>
              <a:t>や柑橘類の酸味・香辛料・香味</a:t>
            </a:r>
            <a:r>
              <a:rPr lang="ja-JP" altLang="en-US" sz="1400" dirty="0" smtClean="0">
                <a:latin typeface="+mj-ea"/>
                <a:ea typeface="+mj-ea"/>
              </a:rPr>
              <a:t>野菜などを取り入れ美味しくお召し上がりいただけるように工夫しています</a:t>
            </a:r>
            <a:r>
              <a:rPr lang="ja-JP" altLang="en-US" sz="1200" dirty="0" smtClean="0">
                <a:latin typeface="+mj-ea"/>
                <a:ea typeface="+mj-ea"/>
              </a:rPr>
              <a:t>。</a:t>
            </a:r>
            <a:endParaRPr lang="en-US" altLang="ja-JP" sz="1200" dirty="0" smtClean="0">
              <a:latin typeface="+mj-ea"/>
              <a:ea typeface="+mj-ea"/>
            </a:endParaRPr>
          </a:p>
          <a:p>
            <a:endParaRPr lang="en-US" altLang="ja-JP" sz="1200" dirty="0">
              <a:latin typeface="+mj-ea"/>
              <a:ea typeface="+mj-ea"/>
            </a:endParaRPr>
          </a:p>
          <a:p>
            <a:r>
              <a:rPr lang="ja-JP" altLang="en-US" b="1" u="sng" dirty="0" smtClean="0">
                <a:latin typeface="+mj-ea"/>
                <a:ea typeface="+mj-ea"/>
              </a:rPr>
              <a:t>提供頻度　○回</a:t>
            </a:r>
            <a:r>
              <a:rPr lang="en-US" altLang="ja-JP" b="1" u="sng" dirty="0" smtClean="0">
                <a:latin typeface="+mj-ea"/>
                <a:ea typeface="+mj-ea"/>
              </a:rPr>
              <a:t>/</a:t>
            </a:r>
            <a:r>
              <a:rPr lang="ja-JP" altLang="en-US" b="1" u="sng" dirty="0" smtClean="0">
                <a:latin typeface="+mj-ea"/>
                <a:ea typeface="+mj-ea"/>
              </a:rPr>
              <a:t>月　　単価　〇〇円</a:t>
            </a:r>
            <a:endParaRPr lang="en-US" altLang="ja-JP" b="1" u="sng" dirty="0" smtClean="0">
              <a:latin typeface="+mj-ea"/>
              <a:ea typeface="+mj-ea"/>
            </a:endParaRPr>
          </a:p>
        </p:txBody>
      </p:sp>
      <p:pic>
        <p:nvPicPr>
          <p:cNvPr id="6" name="図 5"/>
          <p:cNvPicPr>
            <a:picLocks noChangeAspect="1"/>
          </p:cNvPicPr>
          <p:nvPr/>
        </p:nvPicPr>
        <p:blipFill>
          <a:blip r:embed="rId4"/>
          <a:stretch>
            <a:fillRect/>
          </a:stretch>
        </p:blipFill>
        <p:spPr>
          <a:xfrm>
            <a:off x="5362903" y="2061452"/>
            <a:ext cx="3120278" cy="4344625"/>
          </a:xfrm>
          <a:prstGeom prst="rect">
            <a:avLst/>
          </a:prstGeom>
        </p:spPr>
      </p:pic>
    </p:spTree>
    <p:extLst>
      <p:ext uri="{BB962C8B-B14F-4D97-AF65-F5344CB8AC3E}">
        <p14:creationId xmlns:p14="http://schemas.microsoft.com/office/powerpoint/2010/main" val="3477062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60">
            <a:extLst>
              <a:ext uri="{FF2B5EF4-FFF2-40B4-BE49-F238E27FC236}">
                <a16:creationId xmlns:a16="http://schemas.microsoft.com/office/drawing/2014/main" id="{2398DCED-1672-C0CD-050B-2729960E1CE7}"/>
              </a:ext>
            </a:extLst>
          </p:cNvPr>
          <p:cNvSpPr/>
          <p:nvPr/>
        </p:nvSpPr>
        <p:spPr>
          <a:xfrm>
            <a:off x="4312535" y="2417379"/>
            <a:ext cx="5251002" cy="2017987"/>
          </a:xfrm>
          <a:prstGeom prst="roundRect">
            <a:avLst>
              <a:gd name="adj" fmla="val 3806"/>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n-ea"/>
              </a:rPr>
              <a:t>★適塩施策を行う「適塩推進店舗</a:t>
            </a:r>
            <a:r>
              <a:rPr kumimoji="1" lang="en-US" altLang="ja-JP" dirty="0" smtClean="0">
                <a:latin typeface="+mn-ea"/>
              </a:rPr>
              <a:t>※</a:t>
            </a:r>
            <a:r>
              <a:rPr kumimoji="1" lang="ja-JP" altLang="en-US" dirty="0" smtClean="0">
                <a:latin typeface="+mn-ea"/>
              </a:rPr>
              <a:t>３」に認証し、認証店舗を全国で推進！（</a:t>
            </a:r>
            <a:r>
              <a:rPr kumimoji="1" lang="en-US" altLang="ja-JP" dirty="0" smtClean="0">
                <a:latin typeface="+mn-ea"/>
              </a:rPr>
              <a:t>2023</a:t>
            </a:r>
            <a:r>
              <a:rPr kumimoji="1" lang="ja-JP" altLang="en-US" dirty="0" smtClean="0">
                <a:latin typeface="+mn-ea"/>
              </a:rPr>
              <a:t>年</a:t>
            </a:r>
            <a:r>
              <a:rPr kumimoji="1" lang="en-US" altLang="ja-JP" dirty="0" smtClean="0">
                <a:latin typeface="+mn-ea"/>
              </a:rPr>
              <a:t>11</a:t>
            </a:r>
            <a:r>
              <a:rPr kumimoji="1" lang="ja-JP" altLang="en-US" dirty="0" smtClean="0">
                <a:latin typeface="+mn-ea"/>
              </a:rPr>
              <a:t>月～テスト開始）</a:t>
            </a:r>
            <a:endParaRPr kumimoji="1" lang="ja-JP" altLang="en-US" dirty="0">
              <a:latin typeface="+mn-ea"/>
            </a:endParaRPr>
          </a:p>
        </p:txBody>
      </p:sp>
      <p:sp>
        <p:nvSpPr>
          <p:cNvPr id="2" name="タイトル 1"/>
          <p:cNvSpPr>
            <a:spLocks noGrp="1"/>
          </p:cNvSpPr>
          <p:nvPr>
            <p:ph type="title"/>
          </p:nvPr>
        </p:nvSpPr>
        <p:spPr>
          <a:xfrm>
            <a:off x="174646" y="316439"/>
            <a:ext cx="6763390" cy="620170"/>
          </a:xfrm>
        </p:spPr>
        <p:txBody>
          <a:bodyPr/>
          <a:lstStyle/>
          <a:p>
            <a:r>
              <a:rPr lang="ja-JP" altLang="en-US" dirty="0"/>
              <a:t>自然と健康に</a:t>
            </a:r>
            <a:r>
              <a:rPr lang="ja-JP" altLang="en-US" dirty="0" smtClean="0"/>
              <a:t>なれる社員</a:t>
            </a:r>
            <a:r>
              <a:rPr lang="ja-JP" altLang="en-US" dirty="0"/>
              <a:t>食堂の</a:t>
            </a:r>
            <a:r>
              <a:rPr lang="ja-JP" altLang="en-US" dirty="0" smtClean="0"/>
              <a:t>食環境整備</a:t>
            </a:r>
            <a:r>
              <a:rPr lang="en-US" altLang="ja-JP" dirty="0" smtClean="0"/>
              <a:t/>
            </a:r>
            <a:br>
              <a:rPr lang="en-US" altLang="ja-JP" dirty="0" smtClean="0"/>
            </a:br>
            <a:r>
              <a:rPr lang="ja-JP" altLang="en-US" sz="1400" dirty="0" smtClean="0"/>
              <a:t>麺のスープの適塩化</a:t>
            </a:r>
            <a:endParaRPr kumimoji="1" lang="ja-JP" altLang="en-US" sz="1400" dirty="0"/>
          </a:p>
        </p:txBody>
      </p:sp>
      <p:grpSp>
        <p:nvGrpSpPr>
          <p:cNvPr id="75" name="グループ化 74">
            <a:extLst>
              <a:ext uri="{FF2B5EF4-FFF2-40B4-BE49-F238E27FC236}">
                <a16:creationId xmlns:a16="http://schemas.microsoft.com/office/drawing/2014/main" id="{213ED3C5-8E8C-E5BC-0B13-AE84BC02C399}"/>
              </a:ext>
            </a:extLst>
          </p:cNvPr>
          <p:cNvGrpSpPr/>
          <p:nvPr/>
        </p:nvGrpSpPr>
        <p:grpSpPr>
          <a:xfrm>
            <a:off x="9008117" y="6343640"/>
            <a:ext cx="889414" cy="510124"/>
            <a:chOff x="9016586" y="6347876"/>
            <a:chExt cx="889414" cy="510124"/>
          </a:xfrm>
        </p:grpSpPr>
        <p:sp>
          <p:nvSpPr>
            <p:cNvPr id="76" name="フリーフォーム: 図形 38">
              <a:extLst>
                <a:ext uri="{FF2B5EF4-FFF2-40B4-BE49-F238E27FC236}">
                  <a16:creationId xmlns:a16="http://schemas.microsoft.com/office/drawing/2014/main" id="{EF0DB52F-04BB-9D9A-C69E-596FBB58B18C}"/>
                </a:ext>
              </a:extLst>
            </p:cNvPr>
            <p:cNvSpPr/>
            <p:nvPr/>
          </p:nvSpPr>
          <p:spPr>
            <a:xfrm>
              <a:off x="9016586" y="6347876"/>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solidFill>
              <a:schemeClr val="accent1"/>
            </a:solidFill>
            <a:ln w="50021" cap="flat">
              <a:noFill/>
              <a:prstDash val="solid"/>
              <a:miter/>
            </a:ln>
          </p:spPr>
          <p:txBody>
            <a:bodyPr wrap="square" rtlCol="0" anchor="ctr">
              <a:noAutofit/>
            </a:bodyPr>
            <a:lstStyle/>
            <a:p>
              <a:endParaRPr lang="ja-JP" altLang="en-US"/>
            </a:p>
          </p:txBody>
        </p:sp>
        <p:sp>
          <p:nvSpPr>
            <p:cNvPr id="77" name="二等辺三角形 76">
              <a:extLst>
                <a:ext uri="{FF2B5EF4-FFF2-40B4-BE49-F238E27FC236}">
                  <a16:creationId xmlns:a16="http://schemas.microsoft.com/office/drawing/2014/main" id="{8C2CCC77-2601-6167-CD4B-B0426D825D4C}"/>
                </a:ext>
              </a:extLst>
            </p:cNvPr>
            <p:cNvSpPr/>
            <p:nvPr/>
          </p:nvSpPr>
          <p:spPr>
            <a:xfrm rot="16200000">
              <a:off x="9603569" y="6555569"/>
              <a:ext cx="244473" cy="360388"/>
            </a:xfrm>
            <a:prstGeom prst="triangle">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スライド番号プレースホルダー 2"/>
          <p:cNvSpPr>
            <a:spLocks noGrp="1"/>
          </p:cNvSpPr>
          <p:nvPr>
            <p:ph type="sldNum" sz="quarter" idx="12"/>
          </p:nvPr>
        </p:nvSpPr>
        <p:spPr/>
        <p:txBody>
          <a:bodyPr/>
          <a:lstStyle/>
          <a:p>
            <a:fld id="{3DB74C4F-4DC2-4C31-8D08-159129179147}" type="slidenum">
              <a:rPr kumimoji="1" lang="ja-JP" altLang="en-US" smtClean="0"/>
              <a:pPr/>
              <a:t>5</a:t>
            </a:fld>
            <a:endParaRPr kumimoji="1" lang="ja-JP" altLang="en-US" dirty="0"/>
          </a:p>
        </p:txBody>
      </p:sp>
      <p:sp>
        <p:nvSpPr>
          <p:cNvPr id="84" name="テキスト ボックス 83">
            <a:extLst>
              <a:ext uri="{FF2B5EF4-FFF2-40B4-BE49-F238E27FC236}">
                <a16:creationId xmlns:a16="http://schemas.microsoft.com/office/drawing/2014/main" id="{9AE1641B-6915-5876-6EB4-56CA9E66C671}"/>
              </a:ext>
            </a:extLst>
          </p:cNvPr>
          <p:cNvSpPr txBox="1"/>
          <p:nvPr/>
        </p:nvSpPr>
        <p:spPr>
          <a:xfrm>
            <a:off x="600992" y="76200"/>
            <a:ext cx="1915909" cy="276999"/>
          </a:xfrm>
          <a:prstGeom prst="rect">
            <a:avLst/>
          </a:prstGeom>
          <a:solidFill>
            <a:srgbClr val="FEF2E2"/>
          </a:solidFill>
        </p:spPr>
        <p:txBody>
          <a:bodyPr wrap="none" rtlCol="0">
            <a:spAutoFit/>
          </a:bodyPr>
          <a:lstStyle/>
          <a:p>
            <a:pPr algn="l"/>
            <a:r>
              <a:rPr kumimoji="1" lang="ja-JP" altLang="en-US" sz="1200" b="1" spc="300" dirty="0">
                <a:solidFill>
                  <a:srgbClr val="D22C25"/>
                </a:solidFill>
                <a:latin typeface="+mj-lt"/>
                <a:ea typeface="+mj-ea"/>
              </a:rPr>
              <a:t>健康</a:t>
            </a:r>
            <a:r>
              <a:rPr kumimoji="1" lang="ja-JP" altLang="en-US" sz="1200" b="1" spc="300" dirty="0" smtClean="0">
                <a:solidFill>
                  <a:srgbClr val="D22C25"/>
                </a:solidFill>
                <a:latin typeface="+mj-lt"/>
                <a:ea typeface="+mj-ea"/>
              </a:rPr>
              <a:t>推進のご提案②</a:t>
            </a:r>
            <a:endParaRPr kumimoji="1" lang="ja-JP" altLang="en-US" sz="1200" b="1" spc="300" dirty="0">
              <a:solidFill>
                <a:srgbClr val="D22C25"/>
              </a:solidFill>
              <a:latin typeface="+mj-ea"/>
              <a:ea typeface="+mj-ea"/>
            </a:endParaRPr>
          </a:p>
        </p:txBody>
      </p:sp>
      <p:pic>
        <p:nvPicPr>
          <p:cNvPr id="4" name="図 3"/>
          <p:cNvPicPr>
            <a:picLocks noChangeAspect="1"/>
          </p:cNvPicPr>
          <p:nvPr/>
        </p:nvPicPr>
        <p:blipFill>
          <a:blip r:embed="rId3"/>
          <a:stretch>
            <a:fillRect/>
          </a:stretch>
        </p:blipFill>
        <p:spPr>
          <a:xfrm>
            <a:off x="663694" y="1872279"/>
            <a:ext cx="3332865" cy="4714053"/>
          </a:xfrm>
          <a:prstGeom prst="rect">
            <a:avLst/>
          </a:prstGeom>
          <a:solidFill>
            <a:schemeClr val="accent3"/>
          </a:solidFill>
          <a:ln>
            <a:solidFill>
              <a:schemeClr val="tx1">
                <a:lumMod val="50000"/>
                <a:lumOff val="50000"/>
              </a:schemeClr>
            </a:solidFill>
          </a:ln>
        </p:spPr>
      </p:pic>
      <p:sp>
        <p:nvSpPr>
          <p:cNvPr id="40" name="正方形/長方形 39"/>
          <p:cNvSpPr/>
          <p:nvPr/>
        </p:nvSpPr>
        <p:spPr>
          <a:xfrm>
            <a:off x="252248" y="1085844"/>
            <a:ext cx="9284893" cy="800219"/>
          </a:xfrm>
          <a:prstGeom prst="rect">
            <a:avLst/>
          </a:prstGeom>
        </p:spPr>
        <p:txBody>
          <a:bodyPr wrap="square">
            <a:spAutoFit/>
          </a:bodyPr>
          <a:lstStyle/>
          <a:p>
            <a:r>
              <a:rPr lang="ja-JP" altLang="en-US" sz="1400" dirty="0" smtClean="0">
                <a:latin typeface="+mj-ea"/>
                <a:ea typeface="+mj-ea"/>
              </a:rPr>
              <a:t>食堂で提供されている中華麺・和麺は、定食と比較して食塩相当量が２倍以上多く含まれます。</a:t>
            </a:r>
            <a:endParaRPr lang="en-US" altLang="ja-JP" sz="1400" dirty="0" smtClean="0">
              <a:latin typeface="+mj-ea"/>
              <a:ea typeface="+mj-ea"/>
            </a:endParaRPr>
          </a:p>
          <a:p>
            <a:r>
              <a:rPr lang="ja-JP" altLang="en-US" sz="1400" dirty="0" smtClean="0">
                <a:latin typeface="+mj-ea"/>
                <a:ea typeface="+mj-ea"/>
              </a:rPr>
              <a:t>そこで、</a:t>
            </a:r>
            <a:r>
              <a:rPr lang="ja-JP" altLang="en-US" b="1" dirty="0" smtClean="0">
                <a:latin typeface="+mj-ea"/>
                <a:ea typeface="+mj-ea"/>
              </a:rPr>
              <a:t>美味しさはそのままに、麺類のスープを</a:t>
            </a:r>
            <a:r>
              <a:rPr lang="en-US" altLang="ja-JP" b="1" dirty="0" smtClean="0">
                <a:latin typeface="+mj-ea"/>
                <a:ea typeface="+mj-ea"/>
              </a:rPr>
              <a:t>300cc</a:t>
            </a:r>
            <a:r>
              <a:rPr lang="ja-JP" altLang="en-US" b="1" dirty="0" err="1" smtClean="0">
                <a:latin typeface="+mj-ea"/>
                <a:ea typeface="+mj-ea"/>
              </a:rPr>
              <a:t>にて</a:t>
            </a:r>
            <a:r>
              <a:rPr lang="ja-JP" altLang="en-US" b="1" dirty="0" smtClean="0">
                <a:latin typeface="+mj-ea"/>
                <a:ea typeface="+mj-ea"/>
              </a:rPr>
              <a:t>ご提供</a:t>
            </a:r>
            <a:r>
              <a:rPr lang="ja-JP" altLang="en-US" sz="1400" dirty="0" smtClean="0">
                <a:latin typeface="+mj-ea"/>
                <a:ea typeface="+mj-ea"/>
              </a:rPr>
              <a:t>し、社員の皆様の健康増進をサポートします。</a:t>
            </a:r>
            <a:endParaRPr lang="en-US" altLang="ja-JP" sz="1400" dirty="0" smtClean="0">
              <a:latin typeface="+mj-ea"/>
              <a:ea typeface="+mj-ea"/>
            </a:endParaRPr>
          </a:p>
        </p:txBody>
      </p:sp>
      <p:sp>
        <p:nvSpPr>
          <p:cNvPr id="10" name="正方形/長方形 9"/>
          <p:cNvSpPr/>
          <p:nvPr/>
        </p:nvSpPr>
        <p:spPr>
          <a:xfrm>
            <a:off x="4358913" y="2638291"/>
            <a:ext cx="5158247" cy="584775"/>
          </a:xfrm>
          <a:prstGeom prst="rect">
            <a:avLst/>
          </a:prstGeom>
        </p:spPr>
        <p:txBody>
          <a:bodyPr wrap="square">
            <a:spAutoFit/>
          </a:bodyPr>
          <a:lstStyle/>
          <a:p>
            <a:pPr algn="l" rtl="0"/>
            <a:r>
              <a:rPr lang="ja-JP" altLang="en-US" sz="1600" dirty="0" smtClean="0">
                <a:latin typeface="+mn-ea"/>
                <a:ea typeface="+mn-ea"/>
              </a:rPr>
              <a:t>食塩</a:t>
            </a:r>
            <a:r>
              <a:rPr lang="ja-JP" altLang="en-US" sz="1600" dirty="0">
                <a:latin typeface="+mn-ea"/>
                <a:ea typeface="+mn-ea"/>
              </a:rPr>
              <a:t>摂取量への注意を呼び掛けるポスターを掲示し、</a:t>
            </a:r>
            <a:r>
              <a:rPr lang="ja-JP" altLang="en-US" sz="1600" dirty="0" smtClean="0">
                <a:latin typeface="+mn-ea"/>
                <a:ea typeface="+mn-ea"/>
              </a:rPr>
              <a:t>啓蒙活動</a:t>
            </a:r>
            <a:r>
              <a:rPr lang="ja-JP" altLang="en-US" sz="1600" dirty="0">
                <a:latin typeface="+mn-ea"/>
                <a:ea typeface="+mn-ea"/>
              </a:rPr>
              <a:t>を行います</a:t>
            </a:r>
            <a:r>
              <a:rPr lang="ja-JP" altLang="en-US" sz="1600" dirty="0" smtClean="0">
                <a:latin typeface="+mn-ea"/>
                <a:ea typeface="+mn-ea"/>
              </a:rPr>
              <a:t>。</a:t>
            </a:r>
            <a:endParaRPr lang="en-US" altLang="ja-JP" sz="1600" dirty="0">
              <a:latin typeface="+mn-ea"/>
              <a:ea typeface="+mn-ea"/>
            </a:endParaRPr>
          </a:p>
        </p:txBody>
      </p:sp>
      <p:sp>
        <p:nvSpPr>
          <p:cNvPr id="13" name="正方形/長方形 12"/>
          <p:cNvSpPr/>
          <p:nvPr/>
        </p:nvSpPr>
        <p:spPr>
          <a:xfrm>
            <a:off x="4378894" y="4934235"/>
            <a:ext cx="5158247" cy="1600438"/>
          </a:xfrm>
          <a:prstGeom prst="rect">
            <a:avLst/>
          </a:prstGeom>
        </p:spPr>
        <p:txBody>
          <a:bodyPr wrap="square">
            <a:spAutoFit/>
          </a:bodyPr>
          <a:lstStyle/>
          <a:p>
            <a:pPr algn="l" rtl="0"/>
            <a:r>
              <a:rPr kumimoji="1" lang="ja-JP" altLang="en-US" sz="1400" b="1" dirty="0" smtClean="0">
                <a:latin typeface="+mn-ea"/>
                <a:ea typeface="+mn-ea"/>
              </a:rPr>
              <a:t>■他社における減塩の工夫</a:t>
            </a:r>
            <a:endParaRPr kumimoji="1" lang="en-US" altLang="ja-JP" sz="1400" b="1" dirty="0" smtClean="0">
              <a:latin typeface="+mn-ea"/>
              <a:ea typeface="+mn-ea"/>
            </a:endParaRPr>
          </a:p>
          <a:p>
            <a:pPr algn="l" rtl="0"/>
            <a:r>
              <a:rPr kumimoji="1" lang="ja-JP" altLang="en-US" sz="1400" b="1" dirty="0" smtClean="0">
                <a:latin typeface="+mn-ea"/>
                <a:ea typeface="+mn-ea"/>
              </a:rPr>
              <a:t>食品産業（大手メーカー）において、食塩の過剰摂取の健康課題を改善していくために、</a:t>
            </a:r>
            <a:r>
              <a:rPr lang="ja-JP" altLang="en-US" sz="1400" b="1" dirty="0" smtClean="0">
                <a:solidFill>
                  <a:schemeClr val="tx1"/>
                </a:solidFill>
                <a:latin typeface="+mn-ea"/>
                <a:ea typeface="+mn-ea"/>
              </a:rPr>
              <a:t>主流化商品を減塩に</a:t>
            </a:r>
            <a:r>
              <a:rPr kumimoji="1" lang="ja-JP" altLang="en-US" sz="1400" b="1" dirty="0" smtClean="0">
                <a:latin typeface="+mn-ea"/>
                <a:ea typeface="+mn-ea"/>
              </a:rPr>
              <a:t>していくこと、また「我慢して適塩化していく」のではなく、消費者に気づかれないように自然にひっそりと食塩量を減らしていくことなど、工夫をしながら国民の食塩量を減らしていく動きがあります。</a:t>
            </a:r>
            <a:r>
              <a:rPr lang="ja-JP" altLang="en-US" sz="1400" b="1" dirty="0" smtClean="0">
                <a:latin typeface="+mj-ea"/>
                <a:ea typeface="+mj-ea"/>
              </a:rPr>
              <a:t>　　　　　</a:t>
            </a:r>
          </a:p>
        </p:txBody>
      </p:sp>
      <p:grpSp>
        <p:nvGrpSpPr>
          <p:cNvPr id="8" name="グループ化 7"/>
          <p:cNvGrpSpPr/>
          <p:nvPr/>
        </p:nvGrpSpPr>
        <p:grpSpPr>
          <a:xfrm>
            <a:off x="4927797" y="3263273"/>
            <a:ext cx="4020479" cy="1172093"/>
            <a:chOff x="4988912" y="3263273"/>
            <a:chExt cx="4020479" cy="1172093"/>
          </a:xfrm>
        </p:grpSpPr>
        <p:pic>
          <p:nvPicPr>
            <p:cNvPr id="19" name="図 18"/>
            <p:cNvPicPr>
              <a:picLocks noChangeAspect="1"/>
            </p:cNvPicPr>
            <p:nvPr/>
          </p:nvPicPr>
          <p:blipFill>
            <a:blip r:embed="rId4">
              <a:duotone>
                <a:prstClr val="black"/>
                <a:srgbClr val="D9C3A5">
                  <a:tint val="50000"/>
                  <a:satMod val="180000"/>
                </a:srgbClr>
              </a:duotone>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988912" y="3263273"/>
              <a:ext cx="1011533" cy="1172093"/>
            </a:xfrm>
            <a:prstGeom prst="rect">
              <a:avLst/>
            </a:prstGeom>
          </p:spPr>
        </p:pic>
        <p:sp>
          <p:nvSpPr>
            <p:cNvPr id="22" name="object 9"/>
            <p:cNvSpPr/>
            <p:nvPr/>
          </p:nvSpPr>
          <p:spPr>
            <a:xfrm>
              <a:off x="6079776" y="3556781"/>
              <a:ext cx="2929615" cy="700778"/>
            </a:xfrm>
            <a:custGeom>
              <a:avLst/>
              <a:gdLst/>
              <a:ahLst/>
              <a:cxnLst/>
              <a:rect l="l" t="t" r="r" b="b"/>
              <a:pathLst>
                <a:path w="2644140" h="372744">
                  <a:moveTo>
                    <a:pt x="2641473" y="0"/>
                  </a:moveTo>
                  <a:lnTo>
                    <a:pt x="0" y="0"/>
                  </a:lnTo>
                  <a:lnTo>
                    <a:pt x="0" y="372236"/>
                  </a:lnTo>
                  <a:lnTo>
                    <a:pt x="2643301" y="372236"/>
                  </a:lnTo>
                  <a:lnTo>
                    <a:pt x="2643822" y="371792"/>
                  </a:lnTo>
                  <a:lnTo>
                    <a:pt x="2588856" y="325069"/>
                  </a:lnTo>
                  <a:lnTo>
                    <a:pt x="2643822" y="278345"/>
                  </a:lnTo>
                  <a:lnTo>
                    <a:pt x="2588856" y="231622"/>
                  </a:lnTo>
                  <a:lnTo>
                    <a:pt x="2643822" y="184899"/>
                  </a:lnTo>
                  <a:lnTo>
                    <a:pt x="2588856" y="138175"/>
                  </a:lnTo>
                  <a:lnTo>
                    <a:pt x="2643822" y="91452"/>
                  </a:lnTo>
                  <a:lnTo>
                    <a:pt x="2588856" y="44729"/>
                  </a:lnTo>
                  <a:lnTo>
                    <a:pt x="2641473" y="0"/>
                  </a:lnTo>
                  <a:close/>
                </a:path>
              </a:pathLst>
            </a:custGeom>
            <a:solidFill>
              <a:srgbClr val="FEF2E2"/>
            </a:solidFill>
          </p:spPr>
          <p:txBody>
            <a:bodyPr wrap="square" lIns="0" tIns="0" rIns="0" bIns="0" rtlCol="0" anchor="ctr"/>
            <a:lstStyle/>
            <a:p>
              <a:pPr algn="l"/>
              <a:r>
                <a:rPr kumimoji="1" lang="ja-JP" altLang="en-US" sz="1400" b="1" dirty="0">
                  <a:solidFill>
                    <a:schemeClr val="tx1"/>
                  </a:solidFill>
                  <a:latin typeface="+mn-ea"/>
                  <a:ea typeface="+mn-ea"/>
                </a:rPr>
                <a:t>　</a:t>
              </a:r>
              <a:r>
                <a:rPr kumimoji="1" lang="ja-JP" altLang="en-US" sz="1400" b="1" dirty="0" smtClean="0">
                  <a:solidFill>
                    <a:schemeClr val="tx1"/>
                  </a:solidFill>
                  <a:latin typeface="+mn-ea"/>
                  <a:ea typeface="+mn-ea"/>
                </a:rPr>
                <a:t>喫食者にアピールせずに、</a:t>
              </a:r>
            </a:p>
            <a:p>
              <a:pPr algn="l"/>
              <a:r>
                <a:rPr kumimoji="1" lang="ja-JP" altLang="en-US" sz="1400" b="1" dirty="0" smtClean="0">
                  <a:solidFill>
                    <a:schemeClr val="tx1"/>
                  </a:solidFill>
                  <a:latin typeface="+mn-ea"/>
                  <a:ea typeface="+mn-ea"/>
                </a:rPr>
                <a:t> 　こっそり減塩もご検討ください</a:t>
              </a:r>
            </a:p>
          </p:txBody>
        </p:sp>
      </p:grpSp>
    </p:spTree>
    <p:extLst>
      <p:ext uri="{BB962C8B-B14F-4D97-AF65-F5344CB8AC3E}">
        <p14:creationId xmlns:p14="http://schemas.microsoft.com/office/powerpoint/2010/main" val="3817360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4646" y="317208"/>
            <a:ext cx="6763390" cy="618631"/>
          </a:xfrm>
        </p:spPr>
        <p:txBody>
          <a:bodyPr/>
          <a:lstStyle/>
          <a:p>
            <a:r>
              <a:rPr lang="ja-JP" altLang="en-US" dirty="0"/>
              <a:t>自然と健康に</a:t>
            </a:r>
            <a:r>
              <a:rPr lang="ja-JP" altLang="en-US" dirty="0" smtClean="0"/>
              <a:t>なれる社員</a:t>
            </a:r>
            <a:r>
              <a:rPr lang="ja-JP" altLang="en-US" dirty="0"/>
              <a:t>食堂の</a:t>
            </a:r>
            <a:r>
              <a:rPr lang="ja-JP" altLang="en-US" dirty="0" smtClean="0"/>
              <a:t>食環境整備</a:t>
            </a:r>
            <a:r>
              <a:rPr lang="en-US" altLang="ja-JP" dirty="0" smtClean="0"/>
              <a:t/>
            </a:r>
            <a:br>
              <a:rPr lang="en-US" altLang="ja-JP" dirty="0" smtClean="0"/>
            </a:br>
            <a:r>
              <a:rPr lang="ja-JP" altLang="en-US" sz="1400" dirty="0" smtClean="0"/>
              <a:t>食具の工夫</a:t>
            </a:r>
            <a:endParaRPr kumimoji="1" lang="ja-JP" altLang="en-US" sz="1400" dirty="0"/>
          </a:p>
        </p:txBody>
      </p:sp>
      <p:grpSp>
        <p:nvGrpSpPr>
          <p:cNvPr id="75" name="グループ化 74">
            <a:extLst>
              <a:ext uri="{FF2B5EF4-FFF2-40B4-BE49-F238E27FC236}">
                <a16:creationId xmlns:a16="http://schemas.microsoft.com/office/drawing/2014/main" id="{213ED3C5-8E8C-E5BC-0B13-AE84BC02C399}"/>
              </a:ext>
            </a:extLst>
          </p:cNvPr>
          <p:cNvGrpSpPr/>
          <p:nvPr/>
        </p:nvGrpSpPr>
        <p:grpSpPr>
          <a:xfrm>
            <a:off x="9008117" y="6343640"/>
            <a:ext cx="889414" cy="510124"/>
            <a:chOff x="9016586" y="6347876"/>
            <a:chExt cx="889414" cy="510124"/>
          </a:xfrm>
        </p:grpSpPr>
        <p:sp>
          <p:nvSpPr>
            <p:cNvPr id="76" name="フリーフォーム: 図形 38">
              <a:extLst>
                <a:ext uri="{FF2B5EF4-FFF2-40B4-BE49-F238E27FC236}">
                  <a16:creationId xmlns:a16="http://schemas.microsoft.com/office/drawing/2014/main" id="{EF0DB52F-04BB-9D9A-C69E-596FBB58B18C}"/>
                </a:ext>
              </a:extLst>
            </p:cNvPr>
            <p:cNvSpPr/>
            <p:nvPr/>
          </p:nvSpPr>
          <p:spPr>
            <a:xfrm>
              <a:off x="9016586" y="6347876"/>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solidFill>
              <a:schemeClr val="accent1"/>
            </a:solidFill>
            <a:ln w="50021" cap="flat">
              <a:noFill/>
              <a:prstDash val="solid"/>
              <a:miter/>
            </a:ln>
          </p:spPr>
          <p:txBody>
            <a:bodyPr wrap="square" rtlCol="0" anchor="ctr">
              <a:noAutofit/>
            </a:bodyPr>
            <a:lstStyle/>
            <a:p>
              <a:endParaRPr lang="ja-JP" altLang="en-US"/>
            </a:p>
          </p:txBody>
        </p:sp>
        <p:sp>
          <p:nvSpPr>
            <p:cNvPr id="77" name="二等辺三角形 76">
              <a:extLst>
                <a:ext uri="{FF2B5EF4-FFF2-40B4-BE49-F238E27FC236}">
                  <a16:creationId xmlns:a16="http://schemas.microsoft.com/office/drawing/2014/main" id="{8C2CCC77-2601-6167-CD4B-B0426D825D4C}"/>
                </a:ext>
              </a:extLst>
            </p:cNvPr>
            <p:cNvSpPr/>
            <p:nvPr/>
          </p:nvSpPr>
          <p:spPr>
            <a:xfrm rot="16200000">
              <a:off x="9603569" y="6555569"/>
              <a:ext cx="244473" cy="360388"/>
            </a:xfrm>
            <a:prstGeom prst="triangle">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スライド番号プレースホルダー 2"/>
          <p:cNvSpPr>
            <a:spLocks noGrp="1"/>
          </p:cNvSpPr>
          <p:nvPr>
            <p:ph type="sldNum" sz="quarter" idx="12"/>
          </p:nvPr>
        </p:nvSpPr>
        <p:spPr/>
        <p:txBody>
          <a:bodyPr/>
          <a:lstStyle/>
          <a:p>
            <a:fld id="{3DB74C4F-4DC2-4C31-8D08-159129179147}" type="slidenum">
              <a:rPr kumimoji="1" lang="ja-JP" altLang="en-US" smtClean="0"/>
              <a:pPr/>
              <a:t>6</a:t>
            </a:fld>
            <a:endParaRPr kumimoji="1" lang="ja-JP" altLang="en-US" dirty="0"/>
          </a:p>
        </p:txBody>
      </p:sp>
      <p:sp>
        <p:nvSpPr>
          <p:cNvPr id="84" name="テキスト ボックス 83">
            <a:extLst>
              <a:ext uri="{FF2B5EF4-FFF2-40B4-BE49-F238E27FC236}">
                <a16:creationId xmlns:a16="http://schemas.microsoft.com/office/drawing/2014/main" id="{9AE1641B-6915-5876-6EB4-56CA9E66C671}"/>
              </a:ext>
            </a:extLst>
          </p:cNvPr>
          <p:cNvSpPr txBox="1"/>
          <p:nvPr/>
        </p:nvSpPr>
        <p:spPr>
          <a:xfrm>
            <a:off x="600992" y="76200"/>
            <a:ext cx="1915909" cy="276999"/>
          </a:xfrm>
          <a:prstGeom prst="rect">
            <a:avLst/>
          </a:prstGeom>
          <a:solidFill>
            <a:srgbClr val="FEF2E2"/>
          </a:solidFill>
        </p:spPr>
        <p:txBody>
          <a:bodyPr wrap="none" rtlCol="0">
            <a:spAutoFit/>
          </a:bodyPr>
          <a:lstStyle/>
          <a:p>
            <a:pPr algn="l"/>
            <a:r>
              <a:rPr kumimoji="1" lang="ja-JP" altLang="en-US" sz="1200" b="1" spc="300" dirty="0">
                <a:solidFill>
                  <a:srgbClr val="D22C25"/>
                </a:solidFill>
                <a:latin typeface="+mj-lt"/>
                <a:ea typeface="+mj-ea"/>
              </a:rPr>
              <a:t>健康</a:t>
            </a:r>
            <a:r>
              <a:rPr kumimoji="1" lang="ja-JP" altLang="en-US" sz="1200" b="1" spc="300" dirty="0" smtClean="0">
                <a:solidFill>
                  <a:srgbClr val="D22C25"/>
                </a:solidFill>
                <a:latin typeface="+mj-lt"/>
                <a:ea typeface="+mj-ea"/>
              </a:rPr>
              <a:t>推進のご提案③</a:t>
            </a:r>
            <a:endParaRPr kumimoji="1" lang="ja-JP" altLang="en-US" sz="1200" b="1" spc="300" dirty="0">
              <a:solidFill>
                <a:srgbClr val="D22C25"/>
              </a:solidFill>
              <a:latin typeface="+mj-ea"/>
              <a:ea typeface="+mj-ea"/>
            </a:endParaRPr>
          </a:p>
        </p:txBody>
      </p:sp>
      <p:sp>
        <p:nvSpPr>
          <p:cNvPr id="9" name="テキスト ボックス 8">
            <a:extLst>
              <a:ext uri="{FF2B5EF4-FFF2-40B4-BE49-F238E27FC236}">
                <a16:creationId xmlns:a16="http://schemas.microsoft.com/office/drawing/2014/main" id="{91335AFB-9649-2528-1FCC-FB07B20B9111}"/>
              </a:ext>
            </a:extLst>
          </p:cNvPr>
          <p:cNvSpPr txBox="1"/>
          <p:nvPr/>
        </p:nvSpPr>
        <p:spPr>
          <a:xfrm>
            <a:off x="5829942" y="4330716"/>
            <a:ext cx="3429283" cy="452432"/>
          </a:xfrm>
          <a:prstGeom prst="rect">
            <a:avLst/>
          </a:prstGeom>
          <a:noFill/>
        </p:spPr>
        <p:txBody>
          <a:bodyPr wrap="square">
            <a:spAutoFit/>
          </a:bodyPr>
          <a:lstStyle/>
          <a:p>
            <a:pPr>
              <a:lnSpc>
                <a:spcPct val="130000"/>
              </a:lnSpc>
            </a:pPr>
            <a:r>
              <a:rPr lang="ja-JP" altLang="en-US" b="1" dirty="0" smtClean="0">
                <a:solidFill>
                  <a:schemeClr val="accent1"/>
                </a:solidFill>
                <a:latin typeface="+mn-ea"/>
                <a:ea typeface="+mn-ea"/>
              </a:rPr>
              <a:t>プッシュ式ボトル</a:t>
            </a:r>
            <a:endParaRPr lang="ja-JP" altLang="en-US" b="1" dirty="0">
              <a:solidFill>
                <a:schemeClr val="accent1"/>
              </a:solidFill>
              <a:latin typeface="+mn-ea"/>
              <a:ea typeface="+mn-ea"/>
            </a:endParaRPr>
          </a:p>
        </p:txBody>
      </p:sp>
      <p:sp>
        <p:nvSpPr>
          <p:cNvPr id="10" name="テキスト ボックス 9">
            <a:extLst>
              <a:ext uri="{FF2B5EF4-FFF2-40B4-BE49-F238E27FC236}">
                <a16:creationId xmlns:a16="http://schemas.microsoft.com/office/drawing/2014/main" id="{D7A95F6F-2064-8E3D-2268-E32E0FED2C08}"/>
              </a:ext>
            </a:extLst>
          </p:cNvPr>
          <p:cNvSpPr txBox="1"/>
          <p:nvPr/>
        </p:nvSpPr>
        <p:spPr>
          <a:xfrm>
            <a:off x="5837504" y="4794219"/>
            <a:ext cx="4197452" cy="1352678"/>
          </a:xfrm>
          <a:prstGeom prst="rect">
            <a:avLst/>
          </a:prstGeom>
          <a:noFill/>
        </p:spPr>
        <p:txBody>
          <a:bodyPr wrap="square">
            <a:spAutoFit/>
          </a:bodyPr>
          <a:lstStyle/>
          <a:p>
            <a:pPr>
              <a:lnSpc>
                <a:spcPct val="130000"/>
              </a:lnSpc>
            </a:pPr>
            <a:r>
              <a:rPr lang="ja-JP" altLang="en-US" sz="1300" b="1" dirty="0" smtClean="0">
                <a:latin typeface="+mn-ea"/>
                <a:ea typeface="+mn-ea"/>
              </a:rPr>
              <a:t>軽く押すだけで、規定量をかけることができます。</a:t>
            </a:r>
            <a:endParaRPr lang="en-US" altLang="ja-JP" sz="1300" b="1" dirty="0" smtClean="0">
              <a:latin typeface="+mn-ea"/>
              <a:ea typeface="+mn-ea"/>
            </a:endParaRPr>
          </a:p>
          <a:p>
            <a:pPr>
              <a:lnSpc>
                <a:spcPct val="130000"/>
              </a:lnSpc>
            </a:pPr>
            <a:r>
              <a:rPr lang="ja-JP" altLang="en-US" sz="1300" b="1" dirty="0" smtClean="0">
                <a:latin typeface="+mn-ea"/>
                <a:ea typeface="+mn-ea"/>
              </a:rPr>
              <a:t>「かけすぎ」を防ぎ、自然と食塩を控えめにする</a:t>
            </a:r>
            <a:endParaRPr lang="en-US" altLang="ja-JP" sz="1300" b="1" dirty="0" smtClean="0">
              <a:latin typeface="+mn-ea"/>
              <a:ea typeface="+mn-ea"/>
            </a:endParaRPr>
          </a:p>
          <a:p>
            <a:pPr>
              <a:lnSpc>
                <a:spcPct val="130000"/>
              </a:lnSpc>
            </a:pPr>
            <a:r>
              <a:rPr lang="ja-JP" altLang="en-US" sz="1300" b="1" dirty="0" smtClean="0">
                <a:latin typeface="+mn-ea"/>
                <a:ea typeface="+mn-ea"/>
              </a:rPr>
              <a:t>ことができます。</a:t>
            </a:r>
            <a:endParaRPr lang="en-US" altLang="ja-JP" sz="1300" b="1" dirty="0" smtClean="0">
              <a:latin typeface="+mn-ea"/>
              <a:ea typeface="+mn-ea"/>
            </a:endParaRPr>
          </a:p>
          <a:p>
            <a:pPr>
              <a:lnSpc>
                <a:spcPct val="130000"/>
              </a:lnSpc>
            </a:pPr>
            <a:r>
              <a:rPr lang="en-US" altLang="ja-JP" sz="1200" b="1" dirty="0" smtClean="0">
                <a:latin typeface="+mn-ea"/>
                <a:ea typeface="+mn-ea"/>
              </a:rPr>
              <a:t>※</a:t>
            </a:r>
            <a:r>
              <a:rPr lang="ja-JP" altLang="en-US" sz="1200" b="1" dirty="0" smtClean="0">
                <a:latin typeface="+mn-ea"/>
                <a:ea typeface="+mn-ea"/>
              </a:rPr>
              <a:t>醤油さし</a:t>
            </a:r>
            <a:r>
              <a:rPr lang="en-US" altLang="ja-JP" sz="1200" b="1" dirty="0" smtClean="0">
                <a:latin typeface="+mn-ea"/>
                <a:ea typeface="+mn-ea"/>
              </a:rPr>
              <a:t>0.4cc</a:t>
            </a:r>
          </a:p>
          <a:p>
            <a:pPr>
              <a:lnSpc>
                <a:spcPct val="130000"/>
              </a:lnSpc>
            </a:pPr>
            <a:r>
              <a:rPr lang="ja-JP" altLang="en-US" sz="1200" b="1" dirty="0">
                <a:latin typeface="+mn-ea"/>
                <a:ea typeface="+mn-ea"/>
              </a:rPr>
              <a:t>　</a:t>
            </a:r>
            <a:r>
              <a:rPr lang="ja-JP" altLang="en-US" sz="1200" b="1" dirty="0" smtClean="0">
                <a:latin typeface="+mn-ea"/>
                <a:ea typeface="+mn-ea"/>
              </a:rPr>
              <a:t>ドレッシングボトル　</a:t>
            </a:r>
            <a:r>
              <a:rPr lang="en-US" altLang="ja-JP" sz="1200" b="1" dirty="0" smtClean="0">
                <a:latin typeface="+mn-ea"/>
                <a:ea typeface="+mn-ea"/>
              </a:rPr>
              <a:t>10cc</a:t>
            </a:r>
            <a:r>
              <a:rPr lang="ja-JP" altLang="en-US" sz="1200" b="1" dirty="0" err="1" smtClean="0">
                <a:latin typeface="+mn-ea"/>
                <a:ea typeface="+mn-ea"/>
              </a:rPr>
              <a:t>、</a:t>
            </a:r>
            <a:r>
              <a:rPr lang="en-US" altLang="ja-JP" sz="1200" b="1" dirty="0" smtClean="0">
                <a:latin typeface="+mn-ea"/>
                <a:ea typeface="+mn-ea"/>
              </a:rPr>
              <a:t>15cc</a:t>
            </a:r>
            <a:r>
              <a:rPr lang="ja-JP" altLang="en-US" sz="1200" b="1" dirty="0" err="1" smtClean="0">
                <a:latin typeface="+mn-ea"/>
                <a:ea typeface="+mn-ea"/>
              </a:rPr>
              <a:t>。</a:t>
            </a:r>
            <a:endParaRPr lang="ja-JP" altLang="en-US" sz="1200" b="1" dirty="0">
              <a:latin typeface="+mn-ea"/>
              <a:ea typeface="+mn-ea"/>
            </a:endParaRPr>
          </a:p>
        </p:txBody>
      </p:sp>
      <p:grpSp>
        <p:nvGrpSpPr>
          <p:cNvPr id="18" name="グループ化 17">
            <a:extLst>
              <a:ext uri="{FF2B5EF4-FFF2-40B4-BE49-F238E27FC236}">
                <a16:creationId xmlns:a16="http://schemas.microsoft.com/office/drawing/2014/main" id="{A9670FD4-E048-9B4C-5733-396A09B41D49}"/>
              </a:ext>
            </a:extLst>
          </p:cNvPr>
          <p:cNvGrpSpPr/>
          <p:nvPr/>
        </p:nvGrpSpPr>
        <p:grpSpPr>
          <a:xfrm>
            <a:off x="5631047" y="1576285"/>
            <a:ext cx="2446154" cy="2429084"/>
            <a:chOff x="6292922" y="3504007"/>
            <a:chExt cx="3168578" cy="3168582"/>
          </a:xfrm>
        </p:grpSpPr>
        <p:grpSp>
          <p:nvGrpSpPr>
            <p:cNvPr id="19" name="グループ化 18">
              <a:extLst>
                <a:ext uri="{FF2B5EF4-FFF2-40B4-BE49-F238E27FC236}">
                  <a16:creationId xmlns:a16="http://schemas.microsoft.com/office/drawing/2014/main" id="{F52029BA-3C1D-CD15-777E-3A033FBA674A}"/>
                </a:ext>
              </a:extLst>
            </p:cNvPr>
            <p:cNvGrpSpPr/>
            <p:nvPr/>
          </p:nvGrpSpPr>
          <p:grpSpPr>
            <a:xfrm>
              <a:off x="6292922" y="3504007"/>
              <a:ext cx="3168578" cy="3168582"/>
              <a:chOff x="6204022" y="3504007"/>
              <a:chExt cx="3168578" cy="3168582"/>
            </a:xfrm>
          </p:grpSpPr>
          <p:sp>
            <p:nvSpPr>
              <p:cNvPr id="43" name="楕円 42">
                <a:extLst>
                  <a:ext uri="{FF2B5EF4-FFF2-40B4-BE49-F238E27FC236}">
                    <a16:creationId xmlns:a16="http://schemas.microsoft.com/office/drawing/2014/main" id="{4156D3CB-FCF8-16CF-324E-B0C2BC924661}"/>
                  </a:ext>
                </a:extLst>
              </p:cNvPr>
              <p:cNvSpPr/>
              <p:nvPr/>
            </p:nvSpPr>
            <p:spPr>
              <a:xfrm>
                <a:off x="6204022" y="3504007"/>
                <a:ext cx="3168578" cy="3168582"/>
              </a:xfrm>
              <a:prstGeom prst="ellipse">
                <a:avLst/>
              </a:prstGeom>
              <a:gradFill>
                <a:gsLst>
                  <a:gs pos="8000">
                    <a:schemeClr val="bg1"/>
                  </a:gs>
                  <a:gs pos="45000">
                    <a:schemeClr val="bg1"/>
                  </a:gs>
                  <a:gs pos="100000">
                    <a:schemeClr val="bg1"/>
                  </a:gs>
                </a:gsLst>
                <a:lin ang="2700000" scaled="1"/>
              </a:gradFill>
              <a:ln w="98425" cmpd="dbl">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テキスト ボックス 43">
                <a:extLst>
                  <a:ext uri="{FF2B5EF4-FFF2-40B4-BE49-F238E27FC236}">
                    <a16:creationId xmlns:a16="http://schemas.microsoft.com/office/drawing/2014/main" id="{0C999F5D-DC46-6722-76F8-148829706D6E}"/>
                  </a:ext>
                </a:extLst>
              </p:cNvPr>
              <p:cNvSpPr txBox="1"/>
              <p:nvPr/>
            </p:nvSpPr>
            <p:spPr>
              <a:xfrm>
                <a:off x="6530789" y="4398891"/>
                <a:ext cx="2722803" cy="1989287"/>
              </a:xfrm>
              <a:prstGeom prst="rect">
                <a:avLst/>
              </a:prstGeom>
              <a:noFill/>
            </p:spPr>
            <p:txBody>
              <a:bodyPr wrap="square">
                <a:spAutoFit/>
              </a:bodyPr>
              <a:lstStyle/>
              <a:p>
                <a:pPr marL="0" marR="0" indent="0" algn="just" defTabSz="914400" rtl="0" fontAlgn="base" latinLnBrk="0" hangingPunct="0">
                  <a:lnSpc>
                    <a:spcPct val="120000"/>
                  </a:lnSpc>
                  <a:spcBef>
                    <a:spcPct val="0"/>
                  </a:spcBef>
                  <a:spcAft>
                    <a:spcPct val="0"/>
                  </a:spcAft>
                  <a:buClrTx/>
                  <a:buSzTx/>
                  <a:buFontTx/>
                  <a:buNone/>
                  <a:tabLst/>
                </a:pPr>
                <a:r>
                  <a:rPr lang="ja-JP" altLang="en-US" sz="1400" b="1" dirty="0" smtClean="0">
                    <a:solidFill>
                      <a:schemeClr val="tx1"/>
                    </a:solidFill>
                    <a:latin typeface="+mn-ea"/>
                    <a:ea typeface="+mn-ea"/>
                    <a:cs typeface="メイリオ" pitchFamily="50" charset="-128"/>
                  </a:rPr>
                  <a:t>麺の汁を半分残すと</a:t>
                </a:r>
                <a:endParaRPr lang="en-US" altLang="ja-JP" sz="1400" b="1" dirty="0" smtClean="0">
                  <a:solidFill>
                    <a:schemeClr val="tx1"/>
                  </a:solidFill>
                  <a:latin typeface="+mn-ea"/>
                  <a:ea typeface="+mn-ea"/>
                  <a:cs typeface="メイリオ" pitchFamily="50" charset="-128"/>
                </a:endParaRPr>
              </a:p>
              <a:p>
                <a:pPr marL="0" marR="0" indent="0" algn="just" defTabSz="914400" rtl="0" fontAlgn="base" latinLnBrk="0" hangingPunct="0">
                  <a:lnSpc>
                    <a:spcPct val="120000"/>
                  </a:lnSpc>
                  <a:spcBef>
                    <a:spcPct val="0"/>
                  </a:spcBef>
                  <a:spcAft>
                    <a:spcPct val="0"/>
                  </a:spcAft>
                  <a:buClrTx/>
                  <a:buSzTx/>
                  <a:buFontTx/>
                  <a:buNone/>
                  <a:tabLst/>
                </a:pPr>
                <a:r>
                  <a:rPr lang="ja-JP" altLang="en-US" sz="1600" b="1" dirty="0" smtClean="0">
                    <a:solidFill>
                      <a:schemeClr val="accent1"/>
                    </a:solidFill>
                    <a:latin typeface="+mn-ea"/>
                    <a:ea typeface="+mn-ea"/>
                    <a:cs typeface="メイリオ" pitchFamily="50" charset="-128"/>
                  </a:rPr>
                  <a:t>食塩約</a:t>
                </a:r>
                <a:r>
                  <a:rPr lang="en-US" altLang="ja-JP" sz="1600" b="1" dirty="0" smtClean="0">
                    <a:solidFill>
                      <a:schemeClr val="accent1"/>
                    </a:solidFill>
                    <a:latin typeface="+mn-ea"/>
                    <a:ea typeface="+mn-ea"/>
                    <a:cs typeface="メイリオ" pitchFamily="50" charset="-128"/>
                  </a:rPr>
                  <a:t>30</a:t>
                </a:r>
                <a:r>
                  <a:rPr lang="ja-JP" altLang="en-US" sz="1600" b="1" dirty="0" smtClean="0">
                    <a:solidFill>
                      <a:schemeClr val="accent1"/>
                    </a:solidFill>
                    <a:latin typeface="+mn-ea"/>
                    <a:ea typeface="+mn-ea"/>
                    <a:cs typeface="メイリオ" pitchFamily="50" charset="-128"/>
                  </a:rPr>
                  <a:t>％カット！</a:t>
                </a:r>
                <a:endParaRPr lang="en-US" altLang="ja-JP" sz="1600" b="1" dirty="0" smtClean="0">
                  <a:solidFill>
                    <a:schemeClr val="accent1"/>
                  </a:solidFill>
                  <a:latin typeface="+mn-ea"/>
                  <a:ea typeface="+mn-ea"/>
                  <a:cs typeface="メイリオ" pitchFamily="50" charset="-128"/>
                </a:endParaRPr>
              </a:p>
              <a:p>
                <a:pPr marL="0" marR="0" indent="0" algn="just" defTabSz="914400" rtl="0" fontAlgn="base" latinLnBrk="0" hangingPunct="0">
                  <a:lnSpc>
                    <a:spcPct val="120000"/>
                  </a:lnSpc>
                  <a:spcBef>
                    <a:spcPct val="0"/>
                  </a:spcBef>
                  <a:spcAft>
                    <a:spcPct val="0"/>
                  </a:spcAft>
                  <a:buClrTx/>
                  <a:buSzTx/>
                  <a:buFontTx/>
                  <a:buNone/>
                  <a:tabLst/>
                </a:pPr>
                <a:r>
                  <a:rPr lang="ja-JP" altLang="en-US" sz="1400" b="1" dirty="0" smtClean="0">
                    <a:solidFill>
                      <a:schemeClr val="tx1"/>
                    </a:solidFill>
                    <a:latin typeface="+mn-ea"/>
                    <a:ea typeface="+mn-ea"/>
                    <a:cs typeface="メイリオ" pitchFamily="50" charset="-128"/>
                  </a:rPr>
                  <a:t>ラーメンの具材に</a:t>
                </a:r>
                <a:endParaRPr lang="en-US" altLang="ja-JP" sz="1400" b="1" dirty="0" smtClean="0">
                  <a:solidFill>
                    <a:schemeClr val="tx1"/>
                  </a:solidFill>
                  <a:latin typeface="+mn-ea"/>
                  <a:ea typeface="+mn-ea"/>
                  <a:cs typeface="メイリオ" pitchFamily="50" charset="-128"/>
                </a:endParaRPr>
              </a:p>
              <a:p>
                <a:pPr marL="0" marR="0" indent="0" algn="just" defTabSz="914400" rtl="0" fontAlgn="base" latinLnBrk="0" hangingPunct="0">
                  <a:lnSpc>
                    <a:spcPct val="120000"/>
                  </a:lnSpc>
                  <a:spcBef>
                    <a:spcPct val="0"/>
                  </a:spcBef>
                  <a:spcAft>
                    <a:spcPct val="0"/>
                  </a:spcAft>
                  <a:buClrTx/>
                  <a:buSzTx/>
                  <a:buFontTx/>
                  <a:buNone/>
                  <a:tabLst/>
                </a:pPr>
                <a:r>
                  <a:rPr lang="ja-JP" altLang="en-US" sz="1400" b="1" dirty="0" smtClean="0">
                    <a:solidFill>
                      <a:schemeClr val="tx1"/>
                    </a:solidFill>
                    <a:latin typeface="+mn-ea"/>
                    <a:ea typeface="+mn-ea"/>
                    <a:cs typeface="メイリオ" pitchFamily="50" charset="-128"/>
                  </a:rPr>
                  <a:t>コーン等がある時など</a:t>
                </a:r>
                <a:endParaRPr lang="en-US" altLang="ja-JP" sz="1400" b="1" dirty="0" smtClean="0">
                  <a:solidFill>
                    <a:schemeClr val="tx1"/>
                  </a:solidFill>
                  <a:latin typeface="+mn-ea"/>
                  <a:ea typeface="+mn-ea"/>
                  <a:cs typeface="メイリオ" pitchFamily="50" charset="-128"/>
                </a:endParaRPr>
              </a:p>
              <a:p>
                <a:pPr marL="0" marR="0" indent="0" algn="just" defTabSz="914400" rtl="0" fontAlgn="base" latinLnBrk="0" hangingPunct="0">
                  <a:lnSpc>
                    <a:spcPct val="120000"/>
                  </a:lnSpc>
                  <a:spcBef>
                    <a:spcPct val="0"/>
                  </a:spcBef>
                  <a:spcAft>
                    <a:spcPct val="0"/>
                  </a:spcAft>
                  <a:buClrTx/>
                  <a:buSzTx/>
                  <a:buFontTx/>
                  <a:buNone/>
                  <a:tabLst/>
                </a:pPr>
                <a:r>
                  <a:rPr lang="ja-JP" altLang="en-US" sz="1400" b="1" dirty="0" smtClean="0">
                    <a:solidFill>
                      <a:schemeClr val="tx1"/>
                    </a:solidFill>
                    <a:latin typeface="+mn-ea"/>
                    <a:ea typeface="+mn-ea"/>
                    <a:cs typeface="メイリオ" pitchFamily="50" charset="-128"/>
                  </a:rPr>
                  <a:t>　  おすすめです！</a:t>
                </a:r>
                <a:endParaRPr lang="ja-JP" altLang="en-US" sz="1400" b="1" dirty="0">
                  <a:solidFill>
                    <a:schemeClr val="tx1"/>
                  </a:solidFill>
                  <a:latin typeface="+mn-ea"/>
                  <a:ea typeface="+mn-ea"/>
                  <a:cs typeface="メイリオ" pitchFamily="50" charset="-128"/>
                </a:endParaRPr>
              </a:p>
            </p:txBody>
          </p:sp>
        </p:grpSp>
        <p:sp>
          <p:nvSpPr>
            <p:cNvPr id="20" name="楕円 19">
              <a:extLst>
                <a:ext uri="{FF2B5EF4-FFF2-40B4-BE49-F238E27FC236}">
                  <a16:creationId xmlns:a16="http://schemas.microsoft.com/office/drawing/2014/main" id="{138838B8-C188-3E0D-DDDD-56456607F7BE}"/>
                </a:ext>
              </a:extLst>
            </p:cNvPr>
            <p:cNvSpPr/>
            <p:nvPr/>
          </p:nvSpPr>
          <p:spPr>
            <a:xfrm>
              <a:off x="6360516" y="3571604"/>
              <a:ext cx="3033387" cy="3033390"/>
            </a:xfrm>
            <a:prstGeom prst="ellipse">
              <a:avLst/>
            </a:prstGeom>
            <a:noFill/>
            <a:ln w="19050" cap="rnd" cmpd="sng">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1" name="グループ化 20">
              <a:extLst>
                <a:ext uri="{FF2B5EF4-FFF2-40B4-BE49-F238E27FC236}">
                  <a16:creationId xmlns:a16="http://schemas.microsoft.com/office/drawing/2014/main" id="{F141D23C-87F6-3744-59AB-3EF45403FA44}"/>
                </a:ext>
              </a:extLst>
            </p:cNvPr>
            <p:cNvGrpSpPr/>
            <p:nvPr/>
          </p:nvGrpSpPr>
          <p:grpSpPr>
            <a:xfrm>
              <a:off x="7424619" y="3843919"/>
              <a:ext cx="905180" cy="436980"/>
              <a:chOff x="493886" y="1247994"/>
              <a:chExt cx="905180" cy="436980"/>
            </a:xfrm>
          </p:grpSpPr>
          <p:grpSp>
            <p:nvGrpSpPr>
              <p:cNvPr id="22" name="グループ化 21">
                <a:extLst>
                  <a:ext uri="{FF2B5EF4-FFF2-40B4-BE49-F238E27FC236}">
                    <a16:creationId xmlns:a16="http://schemas.microsoft.com/office/drawing/2014/main" id="{8C9F638E-BBC0-ED20-2AE4-65EAEAD9F96B}"/>
                  </a:ext>
                </a:extLst>
              </p:cNvPr>
              <p:cNvGrpSpPr/>
              <p:nvPr/>
            </p:nvGrpSpPr>
            <p:grpSpPr>
              <a:xfrm>
                <a:off x="493886" y="1247994"/>
                <a:ext cx="905180" cy="436980"/>
                <a:chOff x="-1026859" y="569877"/>
                <a:chExt cx="905180" cy="436980"/>
              </a:xfrm>
            </p:grpSpPr>
            <p:sp>
              <p:nvSpPr>
                <p:cNvPr id="26" name="四角形: 角を丸くする 17">
                  <a:extLst>
                    <a:ext uri="{FF2B5EF4-FFF2-40B4-BE49-F238E27FC236}">
                      <a16:creationId xmlns:a16="http://schemas.microsoft.com/office/drawing/2014/main" id="{62BC39AD-FA12-4A40-391D-AFD3B430E5A1}"/>
                    </a:ext>
                  </a:extLst>
                </p:cNvPr>
                <p:cNvSpPr/>
                <p:nvPr/>
              </p:nvSpPr>
              <p:spPr>
                <a:xfrm>
                  <a:off x="-1026859" y="739455"/>
                  <a:ext cx="905180" cy="26740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7" name="グループ化 26">
                  <a:extLst>
                    <a:ext uri="{FF2B5EF4-FFF2-40B4-BE49-F238E27FC236}">
                      <a16:creationId xmlns:a16="http://schemas.microsoft.com/office/drawing/2014/main" id="{48E72DD4-7914-2728-8C02-3B31ED6F8D4E}"/>
                    </a:ext>
                  </a:extLst>
                </p:cNvPr>
                <p:cNvGrpSpPr/>
                <p:nvPr/>
              </p:nvGrpSpPr>
              <p:grpSpPr>
                <a:xfrm>
                  <a:off x="-871952" y="569877"/>
                  <a:ext cx="600490" cy="130406"/>
                  <a:chOff x="-938340" y="576891"/>
                  <a:chExt cx="733265" cy="159241"/>
                </a:xfrm>
                <a:solidFill>
                  <a:schemeClr val="accent4"/>
                </a:solidFill>
              </p:grpSpPr>
              <p:sp>
                <p:nvSpPr>
                  <p:cNvPr id="34" name="フリーフォーム: 図形 51">
                    <a:extLst>
                      <a:ext uri="{FF2B5EF4-FFF2-40B4-BE49-F238E27FC236}">
                        <a16:creationId xmlns:a16="http://schemas.microsoft.com/office/drawing/2014/main" id="{FE5F4818-F942-5DD1-B3C4-8A4CC9C1FCEE}"/>
                      </a:ext>
                    </a:extLst>
                  </p:cNvPr>
                  <p:cNvSpPr/>
                  <p:nvPr/>
                </p:nvSpPr>
                <p:spPr>
                  <a:xfrm>
                    <a:off x="-938340" y="582167"/>
                    <a:ext cx="140571" cy="119396"/>
                  </a:xfrm>
                  <a:custGeom>
                    <a:avLst/>
                    <a:gdLst>
                      <a:gd name="connsiteX0" fmla="*/ 20670 w 140571"/>
                      <a:gd name="connsiteY0" fmla="*/ 0 h 119396"/>
                      <a:gd name="connsiteX1" fmla="*/ 42811 w 140571"/>
                      <a:gd name="connsiteY1" fmla="*/ 0 h 119396"/>
                      <a:gd name="connsiteX2" fmla="*/ 70484 w 140571"/>
                      <a:gd name="connsiteY2" fmla="*/ 83271 h 119396"/>
                      <a:gd name="connsiteX3" fmla="*/ 98415 w 140571"/>
                      <a:gd name="connsiteY3" fmla="*/ 0 h 119396"/>
                      <a:gd name="connsiteX4" fmla="*/ 120540 w 140571"/>
                      <a:gd name="connsiteY4" fmla="*/ 0 h 119396"/>
                      <a:gd name="connsiteX5" fmla="*/ 140572 w 140571"/>
                      <a:gd name="connsiteY5" fmla="*/ 119388 h 119396"/>
                      <a:gd name="connsiteX6" fmla="*/ 118595 w 140571"/>
                      <a:gd name="connsiteY6" fmla="*/ 119388 h 119396"/>
                      <a:gd name="connsiteX7" fmla="*/ 105793 w 140571"/>
                      <a:gd name="connsiteY7" fmla="*/ 43986 h 119396"/>
                      <a:gd name="connsiteX8" fmla="*/ 80430 w 140571"/>
                      <a:gd name="connsiteY8" fmla="*/ 119388 h 119396"/>
                      <a:gd name="connsiteX9" fmla="*/ 60399 w 140571"/>
                      <a:gd name="connsiteY9" fmla="*/ 119388 h 119396"/>
                      <a:gd name="connsiteX10" fmla="*/ 35262 w 140571"/>
                      <a:gd name="connsiteY10" fmla="*/ 43993 h 119396"/>
                      <a:gd name="connsiteX11" fmla="*/ 22156 w 140571"/>
                      <a:gd name="connsiteY11" fmla="*/ 119396 h 119396"/>
                      <a:gd name="connsiteX12" fmla="*/ 0 w 140571"/>
                      <a:gd name="connsiteY12" fmla="*/ 119396 h 119396"/>
                      <a:gd name="connsiteX13" fmla="*/ 20670 w 140571"/>
                      <a:gd name="connsiteY13" fmla="*/ 0 h 11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571" h="119396">
                        <a:moveTo>
                          <a:pt x="20670" y="0"/>
                        </a:moveTo>
                        <a:lnTo>
                          <a:pt x="42811" y="0"/>
                        </a:lnTo>
                        <a:lnTo>
                          <a:pt x="70484" y="83271"/>
                        </a:lnTo>
                        <a:lnTo>
                          <a:pt x="98415" y="0"/>
                        </a:lnTo>
                        <a:lnTo>
                          <a:pt x="120540" y="0"/>
                        </a:lnTo>
                        <a:lnTo>
                          <a:pt x="140572" y="119388"/>
                        </a:lnTo>
                        <a:lnTo>
                          <a:pt x="118595" y="119388"/>
                        </a:lnTo>
                        <a:lnTo>
                          <a:pt x="105793" y="43986"/>
                        </a:lnTo>
                        <a:lnTo>
                          <a:pt x="80430" y="119388"/>
                        </a:lnTo>
                        <a:lnTo>
                          <a:pt x="60399" y="119388"/>
                        </a:lnTo>
                        <a:lnTo>
                          <a:pt x="35262" y="43993"/>
                        </a:lnTo>
                        <a:lnTo>
                          <a:pt x="22156" y="119396"/>
                        </a:lnTo>
                        <a:lnTo>
                          <a:pt x="0" y="119396"/>
                        </a:lnTo>
                        <a:lnTo>
                          <a:pt x="20670" y="0"/>
                        </a:lnTo>
                        <a:close/>
                      </a:path>
                    </a:pathLst>
                  </a:custGeom>
                  <a:grpFill/>
                  <a:ln w="768" cap="flat">
                    <a:noFill/>
                    <a:prstDash val="solid"/>
                    <a:miter/>
                  </a:ln>
                </p:spPr>
                <p:txBody>
                  <a:bodyPr rtlCol="0" anchor="ctr"/>
                  <a:lstStyle/>
                  <a:p>
                    <a:endParaRPr lang="ja-JP" altLang="en-US"/>
                  </a:p>
                </p:txBody>
              </p:sp>
              <p:sp>
                <p:nvSpPr>
                  <p:cNvPr id="35" name="フリーフォーム: 図形 52">
                    <a:extLst>
                      <a:ext uri="{FF2B5EF4-FFF2-40B4-BE49-F238E27FC236}">
                        <a16:creationId xmlns:a16="http://schemas.microsoft.com/office/drawing/2014/main" id="{D80C9289-BC9D-405A-E4C2-C938BAC0A2BB}"/>
                      </a:ext>
                    </a:extLst>
                  </p:cNvPr>
                  <p:cNvSpPr/>
                  <p:nvPr/>
                </p:nvSpPr>
                <p:spPr>
                  <a:xfrm>
                    <a:off x="-788429" y="610977"/>
                    <a:ext cx="97730" cy="92850"/>
                  </a:xfrm>
                  <a:custGeom>
                    <a:avLst/>
                    <a:gdLst>
                      <a:gd name="connsiteX0" fmla="*/ 85792 w 97730"/>
                      <a:gd name="connsiteY0" fmla="*/ 90578 h 92850"/>
                      <a:gd name="connsiteX1" fmla="*/ 74344 w 97730"/>
                      <a:gd name="connsiteY1" fmla="*/ 90578 h 92850"/>
                      <a:gd name="connsiteX2" fmla="*/ 76088 w 97730"/>
                      <a:gd name="connsiteY2" fmla="*/ 77302 h 92850"/>
                      <a:gd name="connsiteX3" fmla="*/ 41059 w 97730"/>
                      <a:gd name="connsiteY3" fmla="*/ 92851 h 92850"/>
                      <a:gd name="connsiteX4" fmla="*/ 11557 w 97730"/>
                      <a:gd name="connsiteY4" fmla="*/ 81247 h 92850"/>
                      <a:gd name="connsiteX5" fmla="*/ 0 w 97730"/>
                      <a:gd name="connsiteY5" fmla="*/ 51379 h 92850"/>
                      <a:gd name="connsiteX6" fmla="*/ 15067 w 97730"/>
                      <a:gd name="connsiteY6" fmla="*/ 15137 h 92850"/>
                      <a:gd name="connsiteX7" fmla="*/ 50531 w 97730"/>
                      <a:gd name="connsiteY7" fmla="*/ 0 h 92850"/>
                      <a:gd name="connsiteX8" fmla="*/ 69909 w 97730"/>
                      <a:gd name="connsiteY8" fmla="*/ 4615 h 92850"/>
                      <a:gd name="connsiteX9" fmla="*/ 83917 w 97730"/>
                      <a:gd name="connsiteY9" fmla="*/ 19036 h 92850"/>
                      <a:gd name="connsiteX10" fmla="*/ 85956 w 97730"/>
                      <a:gd name="connsiteY10" fmla="*/ 2265 h 92850"/>
                      <a:gd name="connsiteX11" fmla="*/ 97730 w 97730"/>
                      <a:gd name="connsiteY11" fmla="*/ 2265 h 92850"/>
                      <a:gd name="connsiteX12" fmla="*/ 85784 w 97730"/>
                      <a:gd name="connsiteY12" fmla="*/ 90570 h 92850"/>
                      <a:gd name="connsiteX13" fmla="*/ 42328 w 97730"/>
                      <a:gd name="connsiteY13" fmla="*/ 82461 h 92850"/>
                      <a:gd name="connsiteX14" fmla="*/ 62220 w 97730"/>
                      <a:gd name="connsiteY14" fmla="*/ 77302 h 92850"/>
                      <a:gd name="connsiteX15" fmla="*/ 76453 w 97730"/>
                      <a:gd name="connsiteY15" fmla="*/ 62476 h 92850"/>
                      <a:gd name="connsiteX16" fmla="*/ 81707 w 97730"/>
                      <a:gd name="connsiteY16" fmla="*/ 41441 h 92850"/>
                      <a:gd name="connsiteX17" fmla="*/ 73053 w 97730"/>
                      <a:gd name="connsiteY17" fmla="*/ 19144 h 92850"/>
                      <a:gd name="connsiteX18" fmla="*/ 50577 w 97730"/>
                      <a:gd name="connsiteY18" fmla="*/ 10553 h 92850"/>
                      <a:gd name="connsiteX19" fmla="*/ 22763 w 97730"/>
                      <a:gd name="connsiteY19" fmla="*/ 22320 h 92850"/>
                      <a:gd name="connsiteX20" fmla="*/ 11199 w 97730"/>
                      <a:gd name="connsiteY20" fmla="*/ 51215 h 92850"/>
                      <a:gd name="connsiteX21" fmla="*/ 19853 w 97730"/>
                      <a:gd name="connsiteY21" fmla="*/ 73862 h 92850"/>
                      <a:gd name="connsiteX22" fmla="*/ 42328 w 97730"/>
                      <a:gd name="connsiteY22" fmla="*/ 82461 h 9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730" h="92850">
                        <a:moveTo>
                          <a:pt x="85792" y="90578"/>
                        </a:moveTo>
                        <a:lnTo>
                          <a:pt x="74344" y="90578"/>
                        </a:lnTo>
                        <a:lnTo>
                          <a:pt x="76088" y="77302"/>
                        </a:lnTo>
                        <a:cubicBezTo>
                          <a:pt x="65885" y="87668"/>
                          <a:pt x="54212" y="92851"/>
                          <a:pt x="41059" y="92851"/>
                        </a:cubicBezTo>
                        <a:cubicBezTo>
                          <a:pt x="29098" y="92851"/>
                          <a:pt x="19261" y="88983"/>
                          <a:pt x="11557" y="81247"/>
                        </a:cubicBezTo>
                        <a:cubicBezTo>
                          <a:pt x="3852" y="73512"/>
                          <a:pt x="0" y="63550"/>
                          <a:pt x="0" y="51379"/>
                        </a:cubicBezTo>
                        <a:cubicBezTo>
                          <a:pt x="0" y="37308"/>
                          <a:pt x="5020" y="25230"/>
                          <a:pt x="15067" y="15137"/>
                        </a:cubicBezTo>
                        <a:cubicBezTo>
                          <a:pt x="25114" y="5043"/>
                          <a:pt x="36935" y="0"/>
                          <a:pt x="50531" y="0"/>
                        </a:cubicBezTo>
                        <a:cubicBezTo>
                          <a:pt x="57893" y="0"/>
                          <a:pt x="64352" y="1541"/>
                          <a:pt x="69909" y="4615"/>
                        </a:cubicBezTo>
                        <a:cubicBezTo>
                          <a:pt x="75457" y="7697"/>
                          <a:pt x="80127" y="12498"/>
                          <a:pt x="83917" y="19036"/>
                        </a:cubicBezTo>
                        <a:lnTo>
                          <a:pt x="85956" y="2265"/>
                        </a:lnTo>
                        <a:lnTo>
                          <a:pt x="97730" y="2265"/>
                        </a:lnTo>
                        <a:lnTo>
                          <a:pt x="85784" y="90570"/>
                        </a:lnTo>
                        <a:close/>
                        <a:moveTo>
                          <a:pt x="42328" y="82461"/>
                        </a:moveTo>
                        <a:cubicBezTo>
                          <a:pt x="49604" y="82461"/>
                          <a:pt x="56235" y="80741"/>
                          <a:pt x="62220" y="77302"/>
                        </a:cubicBezTo>
                        <a:cubicBezTo>
                          <a:pt x="68204" y="73862"/>
                          <a:pt x="72944" y="68920"/>
                          <a:pt x="76453" y="62476"/>
                        </a:cubicBezTo>
                        <a:cubicBezTo>
                          <a:pt x="79955" y="56033"/>
                          <a:pt x="81707" y="49021"/>
                          <a:pt x="81707" y="41441"/>
                        </a:cubicBezTo>
                        <a:cubicBezTo>
                          <a:pt x="81707" y="32304"/>
                          <a:pt x="78819" y="24872"/>
                          <a:pt x="73053" y="19144"/>
                        </a:cubicBezTo>
                        <a:cubicBezTo>
                          <a:pt x="67286" y="13417"/>
                          <a:pt x="59792" y="10553"/>
                          <a:pt x="50577" y="10553"/>
                        </a:cubicBezTo>
                        <a:cubicBezTo>
                          <a:pt x="39744" y="10553"/>
                          <a:pt x="30468" y="14475"/>
                          <a:pt x="22763" y="22320"/>
                        </a:cubicBezTo>
                        <a:cubicBezTo>
                          <a:pt x="15059" y="30164"/>
                          <a:pt x="11199" y="39799"/>
                          <a:pt x="11199" y="51215"/>
                        </a:cubicBezTo>
                        <a:cubicBezTo>
                          <a:pt x="11199" y="60577"/>
                          <a:pt x="14086" y="68126"/>
                          <a:pt x="19853" y="73862"/>
                        </a:cubicBezTo>
                        <a:cubicBezTo>
                          <a:pt x="25619" y="79597"/>
                          <a:pt x="33114" y="82461"/>
                          <a:pt x="42328" y="82461"/>
                        </a:cubicBezTo>
                        <a:close/>
                      </a:path>
                    </a:pathLst>
                  </a:custGeom>
                  <a:grpFill/>
                  <a:ln w="768" cap="flat">
                    <a:noFill/>
                    <a:prstDash val="solid"/>
                    <a:miter/>
                  </a:ln>
                </p:spPr>
                <p:txBody>
                  <a:bodyPr rtlCol="0" anchor="ctr"/>
                  <a:lstStyle/>
                  <a:p>
                    <a:endParaRPr lang="ja-JP" altLang="en-US"/>
                  </a:p>
                </p:txBody>
              </p:sp>
              <p:sp>
                <p:nvSpPr>
                  <p:cNvPr id="36" name="フリーフォーム: 図形 53">
                    <a:extLst>
                      <a:ext uri="{FF2B5EF4-FFF2-40B4-BE49-F238E27FC236}">
                        <a16:creationId xmlns:a16="http://schemas.microsoft.com/office/drawing/2014/main" id="{9845722B-45E7-1902-E9B0-7F94A19B2174}"/>
                      </a:ext>
                    </a:extLst>
                  </p:cNvPr>
                  <p:cNvSpPr/>
                  <p:nvPr/>
                </p:nvSpPr>
                <p:spPr>
                  <a:xfrm>
                    <a:off x="-674791" y="580221"/>
                    <a:ext cx="45448" cy="121341"/>
                  </a:xfrm>
                  <a:custGeom>
                    <a:avLst/>
                    <a:gdLst>
                      <a:gd name="connsiteX0" fmla="*/ 20950 w 45448"/>
                      <a:gd name="connsiteY0" fmla="*/ 0 h 121341"/>
                      <a:gd name="connsiteX1" fmla="*/ 32063 w 45448"/>
                      <a:gd name="connsiteY1" fmla="*/ 0 h 121341"/>
                      <a:gd name="connsiteX2" fmla="*/ 27666 w 45448"/>
                      <a:gd name="connsiteY2" fmla="*/ 33036 h 121341"/>
                      <a:gd name="connsiteX3" fmla="*/ 45449 w 45448"/>
                      <a:gd name="connsiteY3" fmla="*/ 33036 h 121341"/>
                      <a:gd name="connsiteX4" fmla="*/ 44149 w 45448"/>
                      <a:gd name="connsiteY4" fmla="*/ 42935 h 121341"/>
                      <a:gd name="connsiteX5" fmla="*/ 26351 w 45448"/>
                      <a:gd name="connsiteY5" fmla="*/ 42935 h 121341"/>
                      <a:gd name="connsiteX6" fmla="*/ 15907 w 45448"/>
                      <a:gd name="connsiteY6" fmla="*/ 121342 h 121341"/>
                      <a:gd name="connsiteX7" fmla="*/ 4545 w 45448"/>
                      <a:gd name="connsiteY7" fmla="*/ 121342 h 121341"/>
                      <a:gd name="connsiteX8" fmla="*/ 15152 w 45448"/>
                      <a:gd name="connsiteY8" fmla="*/ 42935 h 121341"/>
                      <a:gd name="connsiteX9" fmla="*/ 0 w 45448"/>
                      <a:gd name="connsiteY9" fmla="*/ 42935 h 121341"/>
                      <a:gd name="connsiteX10" fmla="*/ 1377 w 45448"/>
                      <a:gd name="connsiteY10" fmla="*/ 33036 h 121341"/>
                      <a:gd name="connsiteX11" fmla="*/ 16483 w 45448"/>
                      <a:gd name="connsiteY11" fmla="*/ 33036 h 121341"/>
                      <a:gd name="connsiteX12" fmla="*/ 20950 w 45448"/>
                      <a:gd name="connsiteY12" fmla="*/ 0 h 12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448" h="121341">
                        <a:moveTo>
                          <a:pt x="20950" y="0"/>
                        </a:moveTo>
                        <a:lnTo>
                          <a:pt x="32063" y="0"/>
                        </a:lnTo>
                        <a:lnTo>
                          <a:pt x="27666" y="33036"/>
                        </a:lnTo>
                        <a:lnTo>
                          <a:pt x="45449" y="33036"/>
                        </a:lnTo>
                        <a:lnTo>
                          <a:pt x="44149" y="42935"/>
                        </a:lnTo>
                        <a:lnTo>
                          <a:pt x="26351" y="42935"/>
                        </a:lnTo>
                        <a:lnTo>
                          <a:pt x="15907" y="121342"/>
                        </a:lnTo>
                        <a:lnTo>
                          <a:pt x="4545" y="121342"/>
                        </a:lnTo>
                        <a:lnTo>
                          <a:pt x="15152" y="42935"/>
                        </a:lnTo>
                        <a:lnTo>
                          <a:pt x="0" y="42935"/>
                        </a:lnTo>
                        <a:lnTo>
                          <a:pt x="1377" y="33036"/>
                        </a:lnTo>
                        <a:lnTo>
                          <a:pt x="16483" y="33036"/>
                        </a:lnTo>
                        <a:lnTo>
                          <a:pt x="20950" y="0"/>
                        </a:lnTo>
                        <a:close/>
                      </a:path>
                    </a:pathLst>
                  </a:custGeom>
                  <a:grpFill/>
                  <a:ln w="768" cap="flat">
                    <a:noFill/>
                    <a:prstDash val="solid"/>
                    <a:miter/>
                  </a:ln>
                </p:spPr>
                <p:txBody>
                  <a:bodyPr rtlCol="0" anchor="ctr"/>
                  <a:lstStyle/>
                  <a:p>
                    <a:endParaRPr lang="ja-JP" altLang="en-US"/>
                  </a:p>
                </p:txBody>
              </p:sp>
              <p:sp>
                <p:nvSpPr>
                  <p:cNvPr id="37" name="フリーフォーム: 図形 54">
                    <a:extLst>
                      <a:ext uri="{FF2B5EF4-FFF2-40B4-BE49-F238E27FC236}">
                        <a16:creationId xmlns:a16="http://schemas.microsoft.com/office/drawing/2014/main" id="{6434CB75-E0A0-531E-84DA-ACBCD7830238}"/>
                      </a:ext>
                    </a:extLst>
                  </p:cNvPr>
                  <p:cNvSpPr/>
                  <p:nvPr/>
                </p:nvSpPr>
                <p:spPr>
                  <a:xfrm>
                    <a:off x="-625218" y="610977"/>
                    <a:ext cx="92376" cy="92850"/>
                  </a:xfrm>
                  <a:custGeom>
                    <a:avLst/>
                    <a:gdLst>
                      <a:gd name="connsiteX0" fmla="*/ 92376 w 92376"/>
                      <a:gd name="connsiteY0" fmla="*/ 21347 h 92850"/>
                      <a:gd name="connsiteX1" fmla="*/ 83045 w 92376"/>
                      <a:gd name="connsiteY1" fmla="*/ 26787 h 92850"/>
                      <a:gd name="connsiteX2" fmla="*/ 53052 w 92376"/>
                      <a:gd name="connsiteY2" fmla="*/ 10880 h 92850"/>
                      <a:gd name="connsiteX3" fmla="*/ 31728 w 92376"/>
                      <a:gd name="connsiteY3" fmla="*/ 16070 h 92850"/>
                      <a:gd name="connsiteX4" fmla="*/ 16646 w 92376"/>
                      <a:gd name="connsiteY4" fmla="*/ 30514 h 92850"/>
                      <a:gd name="connsiteX5" fmla="*/ 11214 w 92376"/>
                      <a:gd name="connsiteY5" fmla="*/ 50320 h 92850"/>
                      <a:gd name="connsiteX6" fmla="*/ 15269 w 92376"/>
                      <a:gd name="connsiteY6" fmla="*/ 67037 h 92850"/>
                      <a:gd name="connsiteX7" fmla="*/ 26654 w 92376"/>
                      <a:gd name="connsiteY7" fmla="*/ 78399 h 92850"/>
                      <a:gd name="connsiteX8" fmla="*/ 43962 w 92376"/>
                      <a:gd name="connsiteY8" fmla="*/ 82376 h 92850"/>
                      <a:gd name="connsiteX9" fmla="*/ 63457 w 92376"/>
                      <a:gd name="connsiteY9" fmla="*/ 78321 h 92850"/>
                      <a:gd name="connsiteX10" fmla="*/ 77924 w 92376"/>
                      <a:gd name="connsiteY10" fmla="*/ 67854 h 92850"/>
                      <a:gd name="connsiteX11" fmla="*/ 87255 w 92376"/>
                      <a:gd name="connsiteY11" fmla="*/ 74430 h 92850"/>
                      <a:gd name="connsiteX12" fmla="*/ 68220 w 92376"/>
                      <a:gd name="connsiteY12" fmla="*/ 88430 h 92850"/>
                      <a:gd name="connsiteX13" fmla="*/ 44398 w 92376"/>
                      <a:gd name="connsiteY13" fmla="*/ 92851 h 92850"/>
                      <a:gd name="connsiteX14" fmla="*/ 11728 w 92376"/>
                      <a:gd name="connsiteY14" fmla="*/ 81450 h 92850"/>
                      <a:gd name="connsiteX15" fmla="*/ 0 w 92376"/>
                      <a:gd name="connsiteY15" fmla="*/ 51052 h 92850"/>
                      <a:gd name="connsiteX16" fmla="*/ 15378 w 92376"/>
                      <a:gd name="connsiteY16" fmla="*/ 14973 h 92850"/>
                      <a:gd name="connsiteX17" fmla="*/ 53075 w 92376"/>
                      <a:gd name="connsiteY17" fmla="*/ 0 h 92850"/>
                      <a:gd name="connsiteX18" fmla="*/ 76695 w 92376"/>
                      <a:gd name="connsiteY18" fmla="*/ 5642 h 92850"/>
                      <a:gd name="connsiteX19" fmla="*/ 92361 w 92376"/>
                      <a:gd name="connsiteY19" fmla="*/ 21347 h 9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76" h="92850">
                        <a:moveTo>
                          <a:pt x="92376" y="21347"/>
                        </a:moveTo>
                        <a:lnTo>
                          <a:pt x="83045" y="26787"/>
                        </a:lnTo>
                        <a:cubicBezTo>
                          <a:pt x="76508" y="16179"/>
                          <a:pt x="66508" y="10880"/>
                          <a:pt x="53052" y="10880"/>
                        </a:cubicBezTo>
                        <a:cubicBezTo>
                          <a:pt x="45270" y="10880"/>
                          <a:pt x="38164" y="12615"/>
                          <a:pt x="31728" y="16070"/>
                        </a:cubicBezTo>
                        <a:cubicBezTo>
                          <a:pt x="25300" y="19534"/>
                          <a:pt x="20273" y="24351"/>
                          <a:pt x="16646" y="30514"/>
                        </a:cubicBezTo>
                        <a:cubicBezTo>
                          <a:pt x="13028" y="36686"/>
                          <a:pt x="11214" y="43285"/>
                          <a:pt x="11214" y="50320"/>
                        </a:cubicBezTo>
                        <a:cubicBezTo>
                          <a:pt x="11214" y="56546"/>
                          <a:pt x="12568" y="62118"/>
                          <a:pt x="15269" y="67037"/>
                        </a:cubicBezTo>
                        <a:cubicBezTo>
                          <a:pt x="17969" y="71963"/>
                          <a:pt x="21767" y="75753"/>
                          <a:pt x="26654" y="78399"/>
                        </a:cubicBezTo>
                        <a:cubicBezTo>
                          <a:pt x="31542" y="81053"/>
                          <a:pt x="37316" y="82376"/>
                          <a:pt x="43962" y="82376"/>
                        </a:cubicBezTo>
                        <a:cubicBezTo>
                          <a:pt x="50608" y="82376"/>
                          <a:pt x="57270" y="81022"/>
                          <a:pt x="63457" y="78321"/>
                        </a:cubicBezTo>
                        <a:cubicBezTo>
                          <a:pt x="69644" y="75613"/>
                          <a:pt x="74469" y="72126"/>
                          <a:pt x="77924" y="67854"/>
                        </a:cubicBezTo>
                        <a:lnTo>
                          <a:pt x="87255" y="74430"/>
                        </a:lnTo>
                        <a:cubicBezTo>
                          <a:pt x="81411" y="80811"/>
                          <a:pt x="75068" y="85481"/>
                          <a:pt x="68220" y="88430"/>
                        </a:cubicBezTo>
                        <a:cubicBezTo>
                          <a:pt x="61371" y="91380"/>
                          <a:pt x="53433" y="92851"/>
                          <a:pt x="44398" y="92851"/>
                        </a:cubicBezTo>
                        <a:cubicBezTo>
                          <a:pt x="30437" y="92851"/>
                          <a:pt x="19549" y="89053"/>
                          <a:pt x="11728" y="81450"/>
                        </a:cubicBezTo>
                        <a:cubicBezTo>
                          <a:pt x="3907" y="73846"/>
                          <a:pt x="0" y="63714"/>
                          <a:pt x="0" y="51052"/>
                        </a:cubicBezTo>
                        <a:cubicBezTo>
                          <a:pt x="0" y="36982"/>
                          <a:pt x="5129" y="24958"/>
                          <a:pt x="15378" y="14973"/>
                        </a:cubicBezTo>
                        <a:cubicBezTo>
                          <a:pt x="25627" y="4988"/>
                          <a:pt x="38196" y="0"/>
                          <a:pt x="53075" y="0"/>
                        </a:cubicBezTo>
                        <a:cubicBezTo>
                          <a:pt x="62002" y="0"/>
                          <a:pt x="69877" y="1883"/>
                          <a:pt x="76695" y="5642"/>
                        </a:cubicBezTo>
                        <a:cubicBezTo>
                          <a:pt x="83512" y="9401"/>
                          <a:pt x="88734" y="14639"/>
                          <a:pt x="92361" y="21347"/>
                        </a:cubicBezTo>
                        <a:close/>
                      </a:path>
                    </a:pathLst>
                  </a:custGeom>
                  <a:grpFill/>
                  <a:ln w="768" cap="flat">
                    <a:noFill/>
                    <a:prstDash val="solid"/>
                    <a:miter/>
                  </a:ln>
                </p:spPr>
                <p:txBody>
                  <a:bodyPr rtlCol="0" anchor="ctr"/>
                  <a:lstStyle/>
                  <a:p>
                    <a:endParaRPr lang="ja-JP" altLang="en-US"/>
                  </a:p>
                </p:txBody>
              </p:sp>
              <p:sp>
                <p:nvSpPr>
                  <p:cNvPr id="38" name="フリーフォーム: 図形 55">
                    <a:extLst>
                      <a:ext uri="{FF2B5EF4-FFF2-40B4-BE49-F238E27FC236}">
                        <a16:creationId xmlns:a16="http://schemas.microsoft.com/office/drawing/2014/main" id="{FB23AD68-5C48-AEC2-D9FB-362FC32A669B}"/>
                      </a:ext>
                    </a:extLst>
                  </p:cNvPr>
                  <p:cNvSpPr/>
                  <p:nvPr/>
                </p:nvSpPr>
                <p:spPr>
                  <a:xfrm>
                    <a:off x="-522538" y="579163"/>
                    <a:ext cx="82912" cy="122392"/>
                  </a:xfrm>
                  <a:custGeom>
                    <a:avLst/>
                    <a:gdLst>
                      <a:gd name="connsiteX0" fmla="*/ 16561 w 82912"/>
                      <a:gd name="connsiteY0" fmla="*/ 0 h 122392"/>
                      <a:gd name="connsiteX1" fmla="*/ 27697 w 82912"/>
                      <a:gd name="connsiteY1" fmla="*/ 0 h 122392"/>
                      <a:gd name="connsiteX2" fmla="*/ 21261 w 82912"/>
                      <a:gd name="connsiteY2" fmla="*/ 47581 h 122392"/>
                      <a:gd name="connsiteX3" fmla="*/ 52531 w 82912"/>
                      <a:gd name="connsiteY3" fmla="*/ 31814 h 122392"/>
                      <a:gd name="connsiteX4" fmla="*/ 74422 w 82912"/>
                      <a:gd name="connsiteY4" fmla="*/ 40172 h 122392"/>
                      <a:gd name="connsiteX5" fmla="*/ 82913 w 82912"/>
                      <a:gd name="connsiteY5" fmla="*/ 61924 h 122392"/>
                      <a:gd name="connsiteX6" fmla="*/ 81216 w 82912"/>
                      <a:gd name="connsiteY6" fmla="*/ 81823 h 122392"/>
                      <a:gd name="connsiteX7" fmla="*/ 75730 w 82912"/>
                      <a:gd name="connsiteY7" fmla="*/ 122392 h 122392"/>
                      <a:gd name="connsiteX8" fmla="*/ 64593 w 82912"/>
                      <a:gd name="connsiteY8" fmla="*/ 122392 h 122392"/>
                      <a:gd name="connsiteX9" fmla="*/ 70018 w 82912"/>
                      <a:gd name="connsiteY9" fmla="*/ 81823 h 122392"/>
                      <a:gd name="connsiteX10" fmla="*/ 71613 w 82912"/>
                      <a:gd name="connsiteY10" fmla="*/ 62336 h 122392"/>
                      <a:gd name="connsiteX11" fmla="*/ 65924 w 82912"/>
                      <a:gd name="connsiteY11" fmla="*/ 47643 h 122392"/>
                      <a:gd name="connsiteX12" fmla="*/ 50974 w 82912"/>
                      <a:gd name="connsiteY12" fmla="*/ 42040 h 122392"/>
                      <a:gd name="connsiteX13" fmla="*/ 34678 w 82912"/>
                      <a:gd name="connsiteY13" fmla="*/ 46670 h 122392"/>
                      <a:gd name="connsiteX14" fmla="*/ 22810 w 82912"/>
                      <a:gd name="connsiteY14" fmla="*/ 59169 h 122392"/>
                      <a:gd name="connsiteX15" fmla="*/ 16304 w 82912"/>
                      <a:gd name="connsiteY15" fmla="*/ 84166 h 122392"/>
                      <a:gd name="connsiteX16" fmla="*/ 11136 w 82912"/>
                      <a:gd name="connsiteY16" fmla="*/ 122392 h 122392"/>
                      <a:gd name="connsiteX17" fmla="*/ 0 w 82912"/>
                      <a:gd name="connsiteY17" fmla="*/ 122392 h 122392"/>
                      <a:gd name="connsiteX18" fmla="*/ 16561 w 82912"/>
                      <a:gd name="connsiteY18" fmla="*/ 0 h 12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912" h="122392">
                        <a:moveTo>
                          <a:pt x="16561" y="0"/>
                        </a:moveTo>
                        <a:lnTo>
                          <a:pt x="27697" y="0"/>
                        </a:lnTo>
                        <a:lnTo>
                          <a:pt x="21261" y="47581"/>
                        </a:lnTo>
                        <a:cubicBezTo>
                          <a:pt x="30413" y="37067"/>
                          <a:pt x="40834" y="31814"/>
                          <a:pt x="52531" y="31814"/>
                        </a:cubicBezTo>
                        <a:cubicBezTo>
                          <a:pt x="61465" y="31814"/>
                          <a:pt x="68765" y="34600"/>
                          <a:pt x="74422" y="40172"/>
                        </a:cubicBezTo>
                        <a:cubicBezTo>
                          <a:pt x="80080" y="45744"/>
                          <a:pt x="82913" y="52997"/>
                          <a:pt x="82913" y="61924"/>
                        </a:cubicBezTo>
                        <a:cubicBezTo>
                          <a:pt x="82913" y="66850"/>
                          <a:pt x="82352" y="73481"/>
                          <a:pt x="81216" y="81823"/>
                        </a:cubicBezTo>
                        <a:lnTo>
                          <a:pt x="75730" y="122392"/>
                        </a:lnTo>
                        <a:lnTo>
                          <a:pt x="64593" y="122392"/>
                        </a:lnTo>
                        <a:lnTo>
                          <a:pt x="70018" y="81823"/>
                        </a:lnTo>
                        <a:cubicBezTo>
                          <a:pt x="71107" y="73644"/>
                          <a:pt x="71644" y="67154"/>
                          <a:pt x="71613" y="62336"/>
                        </a:cubicBezTo>
                        <a:cubicBezTo>
                          <a:pt x="71613" y="56274"/>
                          <a:pt x="69714" y="51379"/>
                          <a:pt x="65924" y="47643"/>
                        </a:cubicBezTo>
                        <a:cubicBezTo>
                          <a:pt x="62134" y="43908"/>
                          <a:pt x="57146" y="42040"/>
                          <a:pt x="50974" y="42040"/>
                        </a:cubicBezTo>
                        <a:cubicBezTo>
                          <a:pt x="45231" y="42040"/>
                          <a:pt x="39799" y="43581"/>
                          <a:pt x="34678" y="46670"/>
                        </a:cubicBezTo>
                        <a:cubicBezTo>
                          <a:pt x="29557" y="49752"/>
                          <a:pt x="25604" y="53916"/>
                          <a:pt x="22810" y="59169"/>
                        </a:cubicBezTo>
                        <a:cubicBezTo>
                          <a:pt x="20016" y="64414"/>
                          <a:pt x="17853" y="72749"/>
                          <a:pt x="16304" y="84166"/>
                        </a:cubicBezTo>
                        <a:lnTo>
                          <a:pt x="11136" y="122392"/>
                        </a:lnTo>
                        <a:lnTo>
                          <a:pt x="0" y="122392"/>
                        </a:lnTo>
                        <a:lnTo>
                          <a:pt x="16561" y="0"/>
                        </a:lnTo>
                        <a:close/>
                      </a:path>
                    </a:pathLst>
                  </a:custGeom>
                  <a:grpFill/>
                  <a:ln w="768" cap="flat">
                    <a:noFill/>
                    <a:prstDash val="solid"/>
                    <a:miter/>
                  </a:ln>
                </p:spPr>
                <p:txBody>
                  <a:bodyPr rtlCol="0" anchor="ctr"/>
                  <a:lstStyle/>
                  <a:p>
                    <a:endParaRPr lang="ja-JP" altLang="en-US"/>
                  </a:p>
                </p:txBody>
              </p:sp>
              <p:sp>
                <p:nvSpPr>
                  <p:cNvPr id="40" name="フリーフォーム: 図形 56">
                    <a:extLst>
                      <a:ext uri="{FF2B5EF4-FFF2-40B4-BE49-F238E27FC236}">
                        <a16:creationId xmlns:a16="http://schemas.microsoft.com/office/drawing/2014/main" id="{AD8B6A41-21EB-8FA5-AABC-CFE59A7AC1F7}"/>
                      </a:ext>
                    </a:extLst>
                  </p:cNvPr>
                  <p:cNvSpPr/>
                  <p:nvPr/>
                </p:nvSpPr>
                <p:spPr>
                  <a:xfrm>
                    <a:off x="-429991" y="576891"/>
                    <a:ext cx="29946" cy="124664"/>
                  </a:xfrm>
                  <a:custGeom>
                    <a:avLst/>
                    <a:gdLst>
                      <a:gd name="connsiteX0" fmla="*/ 11938 w 29946"/>
                      <a:gd name="connsiteY0" fmla="*/ 36359 h 124664"/>
                      <a:gd name="connsiteX1" fmla="*/ 22670 w 29946"/>
                      <a:gd name="connsiteY1" fmla="*/ 36359 h 124664"/>
                      <a:gd name="connsiteX2" fmla="*/ 11136 w 29946"/>
                      <a:gd name="connsiteY2" fmla="*/ 124665 h 124664"/>
                      <a:gd name="connsiteX3" fmla="*/ 0 w 29946"/>
                      <a:gd name="connsiteY3" fmla="*/ 124665 h 124664"/>
                      <a:gd name="connsiteX4" fmla="*/ 11946 w 29946"/>
                      <a:gd name="connsiteY4" fmla="*/ 36359 h 124664"/>
                      <a:gd name="connsiteX5" fmla="*/ 20857 w 29946"/>
                      <a:gd name="connsiteY5" fmla="*/ 0 h 124664"/>
                      <a:gd name="connsiteX6" fmla="*/ 27269 w 29946"/>
                      <a:gd name="connsiteY6" fmla="*/ 2677 h 124664"/>
                      <a:gd name="connsiteX7" fmla="*/ 29946 w 29946"/>
                      <a:gd name="connsiteY7" fmla="*/ 9090 h 124664"/>
                      <a:gd name="connsiteX8" fmla="*/ 27269 w 29946"/>
                      <a:gd name="connsiteY8" fmla="*/ 15541 h 124664"/>
                      <a:gd name="connsiteX9" fmla="*/ 20857 w 29946"/>
                      <a:gd name="connsiteY9" fmla="*/ 18179 h 124664"/>
                      <a:gd name="connsiteX10" fmla="*/ 14405 w 29946"/>
                      <a:gd name="connsiteY10" fmla="*/ 15541 h 124664"/>
                      <a:gd name="connsiteX11" fmla="*/ 11767 w 29946"/>
                      <a:gd name="connsiteY11" fmla="*/ 9090 h 124664"/>
                      <a:gd name="connsiteX12" fmla="*/ 14405 w 29946"/>
                      <a:gd name="connsiteY12" fmla="*/ 2677 h 124664"/>
                      <a:gd name="connsiteX13" fmla="*/ 20857 w 29946"/>
                      <a:gd name="connsiteY13" fmla="*/ 0 h 12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946" h="124664">
                        <a:moveTo>
                          <a:pt x="11938" y="36359"/>
                        </a:moveTo>
                        <a:lnTo>
                          <a:pt x="22670" y="36359"/>
                        </a:lnTo>
                        <a:lnTo>
                          <a:pt x="11136" y="124665"/>
                        </a:lnTo>
                        <a:lnTo>
                          <a:pt x="0" y="124665"/>
                        </a:lnTo>
                        <a:lnTo>
                          <a:pt x="11946" y="36359"/>
                        </a:lnTo>
                        <a:close/>
                        <a:moveTo>
                          <a:pt x="20857" y="0"/>
                        </a:moveTo>
                        <a:cubicBezTo>
                          <a:pt x="23347" y="0"/>
                          <a:pt x="25479" y="895"/>
                          <a:pt x="27269" y="2677"/>
                        </a:cubicBezTo>
                        <a:cubicBezTo>
                          <a:pt x="29051" y="4459"/>
                          <a:pt x="29946" y="6599"/>
                          <a:pt x="29946" y="9090"/>
                        </a:cubicBezTo>
                        <a:cubicBezTo>
                          <a:pt x="29946" y="11580"/>
                          <a:pt x="29051" y="13782"/>
                          <a:pt x="27269" y="15541"/>
                        </a:cubicBezTo>
                        <a:cubicBezTo>
                          <a:pt x="25487" y="17300"/>
                          <a:pt x="23347" y="18179"/>
                          <a:pt x="20857" y="18179"/>
                        </a:cubicBezTo>
                        <a:cubicBezTo>
                          <a:pt x="18366" y="18179"/>
                          <a:pt x="16164" y="17300"/>
                          <a:pt x="14405" y="15541"/>
                        </a:cubicBezTo>
                        <a:cubicBezTo>
                          <a:pt x="12646" y="13782"/>
                          <a:pt x="11767" y="11635"/>
                          <a:pt x="11767" y="9090"/>
                        </a:cubicBezTo>
                        <a:cubicBezTo>
                          <a:pt x="11767" y="6545"/>
                          <a:pt x="12646" y="4467"/>
                          <a:pt x="14405" y="2677"/>
                        </a:cubicBezTo>
                        <a:cubicBezTo>
                          <a:pt x="16164" y="895"/>
                          <a:pt x="18312" y="0"/>
                          <a:pt x="20857" y="0"/>
                        </a:cubicBezTo>
                        <a:close/>
                      </a:path>
                    </a:pathLst>
                  </a:custGeom>
                  <a:grpFill/>
                  <a:ln w="768" cap="flat">
                    <a:noFill/>
                    <a:prstDash val="solid"/>
                    <a:miter/>
                  </a:ln>
                </p:spPr>
                <p:txBody>
                  <a:bodyPr rtlCol="0" anchor="ctr"/>
                  <a:lstStyle/>
                  <a:p>
                    <a:endParaRPr lang="ja-JP" altLang="en-US"/>
                  </a:p>
                </p:txBody>
              </p:sp>
              <p:sp>
                <p:nvSpPr>
                  <p:cNvPr id="41" name="フリーフォーム: 図形 57">
                    <a:extLst>
                      <a:ext uri="{FF2B5EF4-FFF2-40B4-BE49-F238E27FC236}">
                        <a16:creationId xmlns:a16="http://schemas.microsoft.com/office/drawing/2014/main" id="{82B560E5-1561-3454-E0A2-DA5B7D401844}"/>
                      </a:ext>
                    </a:extLst>
                  </p:cNvPr>
                  <p:cNvSpPr/>
                  <p:nvPr/>
                </p:nvSpPr>
                <p:spPr>
                  <a:xfrm>
                    <a:off x="-397858" y="610977"/>
                    <a:ext cx="82881" cy="90578"/>
                  </a:xfrm>
                  <a:custGeom>
                    <a:avLst/>
                    <a:gdLst>
                      <a:gd name="connsiteX0" fmla="*/ 11954 w 82881"/>
                      <a:gd name="connsiteY0" fmla="*/ 2272 h 90578"/>
                      <a:gd name="connsiteX1" fmla="*/ 22841 w 82881"/>
                      <a:gd name="connsiteY1" fmla="*/ 2272 h 90578"/>
                      <a:gd name="connsiteX2" fmla="*/ 21028 w 82881"/>
                      <a:gd name="connsiteY2" fmla="*/ 16008 h 90578"/>
                      <a:gd name="connsiteX3" fmla="*/ 52359 w 82881"/>
                      <a:gd name="connsiteY3" fmla="*/ 0 h 90578"/>
                      <a:gd name="connsiteX4" fmla="*/ 74477 w 82881"/>
                      <a:gd name="connsiteY4" fmla="*/ 8397 h 90578"/>
                      <a:gd name="connsiteX5" fmla="*/ 82882 w 82881"/>
                      <a:gd name="connsiteY5" fmla="*/ 30989 h 90578"/>
                      <a:gd name="connsiteX6" fmla="*/ 81068 w 82881"/>
                      <a:gd name="connsiteY6" fmla="*/ 50071 h 90578"/>
                      <a:gd name="connsiteX7" fmla="*/ 75590 w 82881"/>
                      <a:gd name="connsiteY7" fmla="*/ 90578 h 90578"/>
                      <a:gd name="connsiteX8" fmla="*/ 64453 w 82881"/>
                      <a:gd name="connsiteY8" fmla="*/ 90578 h 90578"/>
                      <a:gd name="connsiteX9" fmla="*/ 69932 w 82881"/>
                      <a:gd name="connsiteY9" fmla="*/ 50079 h 90578"/>
                      <a:gd name="connsiteX10" fmla="*/ 71691 w 82881"/>
                      <a:gd name="connsiteY10" fmla="*/ 30904 h 90578"/>
                      <a:gd name="connsiteX11" fmla="*/ 66064 w 82881"/>
                      <a:gd name="connsiteY11" fmla="*/ 15923 h 90578"/>
                      <a:gd name="connsiteX12" fmla="*/ 51309 w 82881"/>
                      <a:gd name="connsiteY12" fmla="*/ 10226 h 90578"/>
                      <a:gd name="connsiteX13" fmla="*/ 34639 w 82881"/>
                      <a:gd name="connsiteY13" fmla="*/ 14856 h 90578"/>
                      <a:gd name="connsiteX14" fmla="*/ 22701 w 82881"/>
                      <a:gd name="connsiteY14" fmla="*/ 27394 h 90578"/>
                      <a:gd name="connsiteX15" fmla="*/ 16195 w 82881"/>
                      <a:gd name="connsiteY15" fmla="*/ 52422 h 90578"/>
                      <a:gd name="connsiteX16" fmla="*/ 11136 w 82881"/>
                      <a:gd name="connsiteY16" fmla="*/ 90578 h 90578"/>
                      <a:gd name="connsiteX17" fmla="*/ 0 w 82881"/>
                      <a:gd name="connsiteY17" fmla="*/ 90578 h 90578"/>
                      <a:gd name="connsiteX18" fmla="*/ 11946 w 82881"/>
                      <a:gd name="connsiteY18" fmla="*/ 2272 h 9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881" h="90578">
                        <a:moveTo>
                          <a:pt x="11954" y="2272"/>
                        </a:moveTo>
                        <a:lnTo>
                          <a:pt x="22841" y="2272"/>
                        </a:lnTo>
                        <a:lnTo>
                          <a:pt x="21028" y="16008"/>
                        </a:lnTo>
                        <a:cubicBezTo>
                          <a:pt x="30001" y="5339"/>
                          <a:pt x="40452" y="0"/>
                          <a:pt x="52359" y="0"/>
                        </a:cubicBezTo>
                        <a:cubicBezTo>
                          <a:pt x="61496" y="0"/>
                          <a:pt x="68873" y="2802"/>
                          <a:pt x="74477" y="8397"/>
                        </a:cubicBezTo>
                        <a:cubicBezTo>
                          <a:pt x="80080" y="13993"/>
                          <a:pt x="82882" y="21526"/>
                          <a:pt x="82882" y="30989"/>
                        </a:cubicBezTo>
                        <a:cubicBezTo>
                          <a:pt x="82882" y="34779"/>
                          <a:pt x="82275" y="41137"/>
                          <a:pt x="81068" y="50071"/>
                        </a:cubicBezTo>
                        <a:lnTo>
                          <a:pt x="75590" y="90578"/>
                        </a:lnTo>
                        <a:lnTo>
                          <a:pt x="64453" y="90578"/>
                        </a:lnTo>
                        <a:lnTo>
                          <a:pt x="69932" y="50079"/>
                        </a:lnTo>
                        <a:cubicBezTo>
                          <a:pt x="71107" y="41417"/>
                          <a:pt x="71691" y="35028"/>
                          <a:pt x="71691" y="30904"/>
                        </a:cubicBezTo>
                        <a:cubicBezTo>
                          <a:pt x="71691" y="24717"/>
                          <a:pt x="69815" y="19728"/>
                          <a:pt x="66064" y="15923"/>
                        </a:cubicBezTo>
                        <a:cubicBezTo>
                          <a:pt x="62313" y="12125"/>
                          <a:pt x="57395" y="10226"/>
                          <a:pt x="51309" y="10226"/>
                        </a:cubicBezTo>
                        <a:cubicBezTo>
                          <a:pt x="45223" y="10226"/>
                          <a:pt x="39775" y="11767"/>
                          <a:pt x="34639" y="14856"/>
                        </a:cubicBezTo>
                        <a:cubicBezTo>
                          <a:pt x="29503" y="17938"/>
                          <a:pt x="25526" y="22117"/>
                          <a:pt x="22701" y="27394"/>
                        </a:cubicBezTo>
                        <a:cubicBezTo>
                          <a:pt x="19876" y="32670"/>
                          <a:pt x="17705" y="41013"/>
                          <a:pt x="16195" y="52422"/>
                        </a:cubicBezTo>
                        <a:lnTo>
                          <a:pt x="11136" y="90578"/>
                        </a:lnTo>
                        <a:lnTo>
                          <a:pt x="0" y="90578"/>
                        </a:lnTo>
                        <a:lnTo>
                          <a:pt x="11946" y="2272"/>
                        </a:lnTo>
                        <a:close/>
                      </a:path>
                    </a:pathLst>
                  </a:custGeom>
                  <a:grpFill/>
                  <a:ln w="768" cap="flat">
                    <a:noFill/>
                    <a:prstDash val="solid"/>
                    <a:miter/>
                  </a:ln>
                </p:spPr>
                <p:txBody>
                  <a:bodyPr rtlCol="0" anchor="ctr"/>
                  <a:lstStyle/>
                  <a:p>
                    <a:endParaRPr lang="ja-JP" altLang="en-US"/>
                  </a:p>
                </p:txBody>
              </p:sp>
              <p:sp>
                <p:nvSpPr>
                  <p:cNvPr id="42" name="フリーフォーム: 図形 58">
                    <a:extLst>
                      <a:ext uri="{FF2B5EF4-FFF2-40B4-BE49-F238E27FC236}">
                        <a16:creationId xmlns:a16="http://schemas.microsoft.com/office/drawing/2014/main" id="{C854E4C1-6ADF-9BB3-5324-649E86A27E3C}"/>
                      </a:ext>
                    </a:extLst>
                  </p:cNvPr>
                  <p:cNvSpPr/>
                  <p:nvPr/>
                </p:nvSpPr>
                <p:spPr>
                  <a:xfrm>
                    <a:off x="-304665" y="610977"/>
                    <a:ext cx="99590" cy="125155"/>
                  </a:xfrm>
                  <a:custGeom>
                    <a:avLst/>
                    <a:gdLst>
                      <a:gd name="connsiteX0" fmla="*/ 88500 w 99590"/>
                      <a:gd name="connsiteY0" fmla="*/ 2272 h 125155"/>
                      <a:gd name="connsiteX1" fmla="*/ 99590 w 99590"/>
                      <a:gd name="connsiteY1" fmla="*/ 2272 h 125155"/>
                      <a:gd name="connsiteX2" fmla="*/ 89481 w 99590"/>
                      <a:gd name="connsiteY2" fmla="*/ 77021 h 125155"/>
                      <a:gd name="connsiteX3" fmla="*/ 83559 w 99590"/>
                      <a:gd name="connsiteY3" fmla="*/ 102345 h 125155"/>
                      <a:gd name="connsiteX4" fmla="*/ 67659 w 99590"/>
                      <a:gd name="connsiteY4" fmla="*/ 118742 h 125155"/>
                      <a:gd name="connsiteX5" fmla="*/ 41371 w 99590"/>
                      <a:gd name="connsiteY5" fmla="*/ 125155 h 125155"/>
                      <a:gd name="connsiteX6" fmla="*/ 15938 w 99590"/>
                      <a:gd name="connsiteY6" fmla="*/ 119069 h 125155"/>
                      <a:gd name="connsiteX7" fmla="*/ 0 w 99590"/>
                      <a:gd name="connsiteY7" fmla="*/ 101458 h 125155"/>
                      <a:gd name="connsiteX8" fmla="*/ 10148 w 99590"/>
                      <a:gd name="connsiteY8" fmla="*/ 97808 h 125155"/>
                      <a:gd name="connsiteX9" fmla="*/ 41379 w 99590"/>
                      <a:gd name="connsiteY9" fmla="*/ 114610 h 125155"/>
                      <a:gd name="connsiteX10" fmla="*/ 61457 w 99590"/>
                      <a:gd name="connsiteY10" fmla="*/ 109902 h 125155"/>
                      <a:gd name="connsiteX11" fmla="*/ 73590 w 99590"/>
                      <a:gd name="connsiteY11" fmla="*/ 97808 h 125155"/>
                      <a:gd name="connsiteX12" fmla="*/ 78049 w 99590"/>
                      <a:gd name="connsiteY12" fmla="*/ 78407 h 125155"/>
                      <a:gd name="connsiteX13" fmla="*/ 78524 w 99590"/>
                      <a:gd name="connsiteY13" fmla="*/ 74967 h 125155"/>
                      <a:gd name="connsiteX14" fmla="*/ 43589 w 99590"/>
                      <a:gd name="connsiteY14" fmla="*/ 90586 h 125155"/>
                      <a:gd name="connsiteX15" fmla="*/ 14211 w 99590"/>
                      <a:gd name="connsiteY15" fmla="*/ 79426 h 125155"/>
                      <a:gd name="connsiteX16" fmla="*/ 3090 w 99590"/>
                      <a:gd name="connsiteY16" fmla="*/ 50406 h 125155"/>
                      <a:gd name="connsiteX17" fmla="*/ 9852 w 99590"/>
                      <a:gd name="connsiteY17" fmla="*/ 25689 h 125155"/>
                      <a:gd name="connsiteX18" fmla="*/ 28491 w 99590"/>
                      <a:gd name="connsiteY18" fmla="*/ 7059 h 125155"/>
                      <a:gd name="connsiteX19" fmla="*/ 52593 w 99590"/>
                      <a:gd name="connsiteY19" fmla="*/ 0 h 125155"/>
                      <a:gd name="connsiteX20" fmla="*/ 71232 w 99590"/>
                      <a:gd name="connsiteY20" fmla="*/ 4584 h 125155"/>
                      <a:gd name="connsiteX21" fmla="*/ 86205 w 99590"/>
                      <a:gd name="connsiteY21" fmla="*/ 19067 h 125155"/>
                      <a:gd name="connsiteX22" fmla="*/ 88508 w 99590"/>
                      <a:gd name="connsiteY22" fmla="*/ 2265 h 125155"/>
                      <a:gd name="connsiteX23" fmla="*/ 54858 w 99590"/>
                      <a:gd name="connsiteY23" fmla="*/ 10794 h 125155"/>
                      <a:gd name="connsiteX24" fmla="*/ 34242 w 99590"/>
                      <a:gd name="connsiteY24" fmla="*/ 16109 h 125155"/>
                      <a:gd name="connsiteX25" fmla="*/ 19502 w 99590"/>
                      <a:gd name="connsiteY25" fmla="*/ 30514 h 125155"/>
                      <a:gd name="connsiteX26" fmla="*/ 14281 w 99590"/>
                      <a:gd name="connsiteY26" fmla="*/ 50888 h 125155"/>
                      <a:gd name="connsiteX27" fmla="*/ 22545 w 99590"/>
                      <a:gd name="connsiteY27" fmla="*/ 71831 h 125155"/>
                      <a:gd name="connsiteX28" fmla="*/ 44733 w 99590"/>
                      <a:gd name="connsiteY28" fmla="*/ 79784 h 125155"/>
                      <a:gd name="connsiteX29" fmla="*/ 72718 w 99590"/>
                      <a:gd name="connsiteY29" fmla="*/ 68749 h 125155"/>
                      <a:gd name="connsiteX30" fmla="*/ 83854 w 99590"/>
                      <a:gd name="connsiteY30" fmla="*/ 40912 h 125155"/>
                      <a:gd name="connsiteX31" fmla="*/ 74780 w 99590"/>
                      <a:gd name="connsiteY31" fmla="*/ 18467 h 125155"/>
                      <a:gd name="connsiteX32" fmla="*/ 54858 w 99590"/>
                      <a:gd name="connsiteY32" fmla="*/ 10794 h 12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9590" h="125155">
                        <a:moveTo>
                          <a:pt x="88500" y="2272"/>
                        </a:moveTo>
                        <a:lnTo>
                          <a:pt x="99590" y="2272"/>
                        </a:lnTo>
                        <a:lnTo>
                          <a:pt x="89481" y="77021"/>
                        </a:lnTo>
                        <a:cubicBezTo>
                          <a:pt x="87855" y="89092"/>
                          <a:pt x="85886" y="97528"/>
                          <a:pt x="83559" y="102345"/>
                        </a:cubicBezTo>
                        <a:cubicBezTo>
                          <a:pt x="80368" y="108999"/>
                          <a:pt x="75068" y="114462"/>
                          <a:pt x="67659" y="118742"/>
                        </a:cubicBezTo>
                        <a:cubicBezTo>
                          <a:pt x="60251" y="123015"/>
                          <a:pt x="51488" y="125155"/>
                          <a:pt x="41371" y="125155"/>
                        </a:cubicBezTo>
                        <a:cubicBezTo>
                          <a:pt x="31254" y="125155"/>
                          <a:pt x="22942" y="123124"/>
                          <a:pt x="15938" y="119069"/>
                        </a:cubicBezTo>
                        <a:cubicBezTo>
                          <a:pt x="8934" y="115015"/>
                          <a:pt x="3619" y="109139"/>
                          <a:pt x="0" y="101458"/>
                        </a:cubicBezTo>
                        <a:lnTo>
                          <a:pt x="10148" y="97808"/>
                        </a:lnTo>
                        <a:cubicBezTo>
                          <a:pt x="16312" y="109007"/>
                          <a:pt x="26724" y="114610"/>
                          <a:pt x="41379" y="114610"/>
                        </a:cubicBezTo>
                        <a:cubicBezTo>
                          <a:pt x="49114" y="114610"/>
                          <a:pt x="55807" y="113038"/>
                          <a:pt x="61457" y="109902"/>
                        </a:cubicBezTo>
                        <a:cubicBezTo>
                          <a:pt x="67107" y="106765"/>
                          <a:pt x="71154" y="102734"/>
                          <a:pt x="73590" y="97808"/>
                        </a:cubicBezTo>
                        <a:cubicBezTo>
                          <a:pt x="75053" y="94835"/>
                          <a:pt x="76539" y="88368"/>
                          <a:pt x="78049" y="78407"/>
                        </a:cubicBezTo>
                        <a:lnTo>
                          <a:pt x="78524" y="74967"/>
                        </a:lnTo>
                        <a:cubicBezTo>
                          <a:pt x="68975" y="85380"/>
                          <a:pt x="57325" y="90586"/>
                          <a:pt x="43589" y="90586"/>
                        </a:cubicBezTo>
                        <a:cubicBezTo>
                          <a:pt x="31417" y="90586"/>
                          <a:pt x="21627" y="86866"/>
                          <a:pt x="14211" y="79426"/>
                        </a:cubicBezTo>
                        <a:cubicBezTo>
                          <a:pt x="6794" y="71986"/>
                          <a:pt x="3090" y="62313"/>
                          <a:pt x="3090" y="50406"/>
                        </a:cubicBezTo>
                        <a:cubicBezTo>
                          <a:pt x="3090" y="41643"/>
                          <a:pt x="5346" y="33402"/>
                          <a:pt x="9852" y="25689"/>
                        </a:cubicBezTo>
                        <a:cubicBezTo>
                          <a:pt x="14358" y="17977"/>
                          <a:pt x="20576" y="11767"/>
                          <a:pt x="28491" y="7059"/>
                        </a:cubicBezTo>
                        <a:cubicBezTo>
                          <a:pt x="36406" y="2350"/>
                          <a:pt x="44437" y="0"/>
                          <a:pt x="52593" y="0"/>
                        </a:cubicBezTo>
                        <a:cubicBezTo>
                          <a:pt x="59395" y="0"/>
                          <a:pt x="65605" y="1533"/>
                          <a:pt x="71232" y="4584"/>
                        </a:cubicBezTo>
                        <a:cubicBezTo>
                          <a:pt x="76850" y="7642"/>
                          <a:pt x="81839" y="12467"/>
                          <a:pt x="86205" y="19067"/>
                        </a:cubicBezTo>
                        <a:lnTo>
                          <a:pt x="88508" y="2265"/>
                        </a:lnTo>
                        <a:close/>
                        <a:moveTo>
                          <a:pt x="54858" y="10794"/>
                        </a:moveTo>
                        <a:cubicBezTo>
                          <a:pt x="47457" y="10794"/>
                          <a:pt x="40593" y="12568"/>
                          <a:pt x="34242" y="16109"/>
                        </a:cubicBezTo>
                        <a:cubicBezTo>
                          <a:pt x="27900" y="19650"/>
                          <a:pt x="22989" y="24460"/>
                          <a:pt x="19502" y="30514"/>
                        </a:cubicBezTo>
                        <a:cubicBezTo>
                          <a:pt x="16024" y="36577"/>
                          <a:pt x="14281" y="43363"/>
                          <a:pt x="14281" y="50888"/>
                        </a:cubicBezTo>
                        <a:cubicBezTo>
                          <a:pt x="14281" y="59542"/>
                          <a:pt x="17035" y="66523"/>
                          <a:pt x="22545" y="71831"/>
                        </a:cubicBezTo>
                        <a:cubicBezTo>
                          <a:pt x="28055" y="77138"/>
                          <a:pt x="35448" y="79784"/>
                          <a:pt x="44733" y="79784"/>
                        </a:cubicBezTo>
                        <a:cubicBezTo>
                          <a:pt x="55963" y="79784"/>
                          <a:pt x="65294" y="76103"/>
                          <a:pt x="72718" y="68749"/>
                        </a:cubicBezTo>
                        <a:cubicBezTo>
                          <a:pt x="80142" y="61387"/>
                          <a:pt x="83854" y="52110"/>
                          <a:pt x="83854" y="40912"/>
                        </a:cubicBezTo>
                        <a:cubicBezTo>
                          <a:pt x="83854" y="31059"/>
                          <a:pt x="80835" y="23580"/>
                          <a:pt x="74780" y="18467"/>
                        </a:cubicBezTo>
                        <a:cubicBezTo>
                          <a:pt x="68733" y="13354"/>
                          <a:pt x="62095" y="10794"/>
                          <a:pt x="54858" y="10794"/>
                        </a:cubicBezTo>
                        <a:close/>
                      </a:path>
                    </a:pathLst>
                  </a:custGeom>
                  <a:grpFill/>
                  <a:ln w="768" cap="flat">
                    <a:noFill/>
                    <a:prstDash val="solid"/>
                    <a:miter/>
                  </a:ln>
                </p:spPr>
                <p:txBody>
                  <a:bodyPr rtlCol="0" anchor="ctr"/>
                  <a:lstStyle/>
                  <a:p>
                    <a:endParaRPr lang="ja-JP" altLang="en-US"/>
                  </a:p>
                </p:txBody>
              </p:sp>
            </p:grpSp>
            <p:grpSp>
              <p:nvGrpSpPr>
                <p:cNvPr id="28" name="グループ化 27">
                  <a:extLst>
                    <a:ext uri="{FF2B5EF4-FFF2-40B4-BE49-F238E27FC236}">
                      <a16:creationId xmlns:a16="http://schemas.microsoft.com/office/drawing/2014/main" id="{00B9BCB6-F3F4-BCE2-8EF6-78EE902D2D55}"/>
                    </a:ext>
                  </a:extLst>
                </p:cNvPr>
                <p:cNvGrpSpPr/>
                <p:nvPr/>
              </p:nvGrpSpPr>
              <p:grpSpPr>
                <a:xfrm>
                  <a:off x="-826355" y="799979"/>
                  <a:ext cx="504172" cy="143738"/>
                  <a:chOff x="-934550" y="768250"/>
                  <a:chExt cx="726752" cy="207196"/>
                </a:xfrm>
              </p:grpSpPr>
              <p:sp>
                <p:nvSpPr>
                  <p:cNvPr id="29" name="フリーフォーム: 図形 23">
                    <a:extLst>
                      <a:ext uri="{FF2B5EF4-FFF2-40B4-BE49-F238E27FC236}">
                        <a16:creationId xmlns:a16="http://schemas.microsoft.com/office/drawing/2014/main" id="{316B3E11-E58F-1600-1D98-3F5D2270AE39}"/>
                      </a:ext>
                    </a:extLst>
                  </p:cNvPr>
                  <p:cNvSpPr/>
                  <p:nvPr/>
                </p:nvSpPr>
                <p:spPr>
                  <a:xfrm>
                    <a:off x="-934550" y="773215"/>
                    <a:ext cx="117209" cy="197273"/>
                  </a:xfrm>
                  <a:custGeom>
                    <a:avLst/>
                    <a:gdLst>
                      <a:gd name="connsiteX0" fmla="*/ 0 w 117209"/>
                      <a:gd name="connsiteY0" fmla="*/ 0 h 197273"/>
                      <a:gd name="connsiteX1" fmla="*/ 39830 w 117209"/>
                      <a:gd name="connsiteY1" fmla="*/ 0 h 197273"/>
                      <a:gd name="connsiteX2" fmla="*/ 86430 w 117209"/>
                      <a:gd name="connsiteY2" fmla="*/ 5969 h 197273"/>
                      <a:gd name="connsiteX3" fmla="*/ 108960 w 117209"/>
                      <a:gd name="connsiteY3" fmla="*/ 25277 h 197273"/>
                      <a:gd name="connsiteX4" fmla="*/ 117209 w 117209"/>
                      <a:gd name="connsiteY4" fmla="*/ 57262 h 197273"/>
                      <a:gd name="connsiteX5" fmla="*/ 106415 w 117209"/>
                      <a:gd name="connsiteY5" fmla="*/ 91598 h 197273"/>
                      <a:gd name="connsiteX6" fmla="*/ 77115 w 117209"/>
                      <a:gd name="connsiteY6" fmla="*/ 110641 h 197273"/>
                      <a:gd name="connsiteX7" fmla="*/ 37557 w 117209"/>
                      <a:gd name="connsiteY7" fmla="*/ 113723 h 197273"/>
                      <a:gd name="connsiteX8" fmla="*/ 37557 w 117209"/>
                      <a:gd name="connsiteY8" fmla="*/ 197274 h 197273"/>
                      <a:gd name="connsiteX9" fmla="*/ 0 w 117209"/>
                      <a:gd name="connsiteY9" fmla="*/ 197274 h 197273"/>
                      <a:gd name="connsiteX10" fmla="*/ 0 w 117209"/>
                      <a:gd name="connsiteY10" fmla="*/ 0 h 197273"/>
                      <a:gd name="connsiteX11" fmla="*/ 37550 w 117209"/>
                      <a:gd name="connsiteY11" fmla="*/ 77115 h 197273"/>
                      <a:gd name="connsiteX12" fmla="*/ 49488 w 117209"/>
                      <a:gd name="connsiteY12" fmla="*/ 77115 h 197273"/>
                      <a:gd name="connsiteX13" fmla="*/ 69068 w 117209"/>
                      <a:gd name="connsiteY13" fmla="*/ 75099 h 197273"/>
                      <a:gd name="connsiteX14" fmla="*/ 77714 w 117209"/>
                      <a:gd name="connsiteY14" fmla="*/ 68438 h 197273"/>
                      <a:gd name="connsiteX15" fmla="*/ 80866 w 117209"/>
                      <a:gd name="connsiteY15" fmla="*/ 57200 h 197273"/>
                      <a:gd name="connsiteX16" fmla="*/ 72018 w 117209"/>
                      <a:gd name="connsiteY16" fmla="*/ 40515 h 197273"/>
                      <a:gd name="connsiteX17" fmla="*/ 48149 w 117209"/>
                      <a:gd name="connsiteY17" fmla="*/ 36616 h 197273"/>
                      <a:gd name="connsiteX18" fmla="*/ 37557 w 117209"/>
                      <a:gd name="connsiteY18" fmla="*/ 36616 h 197273"/>
                      <a:gd name="connsiteX19" fmla="*/ 37557 w 117209"/>
                      <a:gd name="connsiteY19" fmla="*/ 77115 h 19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7209" h="197273">
                        <a:moveTo>
                          <a:pt x="0" y="0"/>
                        </a:moveTo>
                        <a:lnTo>
                          <a:pt x="39830" y="0"/>
                        </a:lnTo>
                        <a:cubicBezTo>
                          <a:pt x="61371" y="0"/>
                          <a:pt x="76913" y="1992"/>
                          <a:pt x="86430" y="5969"/>
                        </a:cubicBezTo>
                        <a:cubicBezTo>
                          <a:pt x="95956" y="9946"/>
                          <a:pt x="103458" y="16382"/>
                          <a:pt x="108960" y="25277"/>
                        </a:cubicBezTo>
                        <a:cubicBezTo>
                          <a:pt x="114462" y="34172"/>
                          <a:pt x="117209" y="44834"/>
                          <a:pt x="117209" y="57262"/>
                        </a:cubicBezTo>
                        <a:cubicBezTo>
                          <a:pt x="117209" y="71029"/>
                          <a:pt x="113606" y="82477"/>
                          <a:pt x="106415" y="91598"/>
                        </a:cubicBezTo>
                        <a:cubicBezTo>
                          <a:pt x="99217" y="100719"/>
                          <a:pt x="89450" y="107069"/>
                          <a:pt x="77115" y="110641"/>
                        </a:cubicBezTo>
                        <a:cubicBezTo>
                          <a:pt x="69870" y="112696"/>
                          <a:pt x="56686" y="113723"/>
                          <a:pt x="37557" y="113723"/>
                        </a:cubicBezTo>
                        <a:lnTo>
                          <a:pt x="37557" y="197274"/>
                        </a:lnTo>
                        <a:lnTo>
                          <a:pt x="0" y="197274"/>
                        </a:lnTo>
                        <a:lnTo>
                          <a:pt x="0" y="0"/>
                        </a:lnTo>
                        <a:close/>
                        <a:moveTo>
                          <a:pt x="37550" y="77115"/>
                        </a:moveTo>
                        <a:lnTo>
                          <a:pt x="49488" y="77115"/>
                        </a:lnTo>
                        <a:cubicBezTo>
                          <a:pt x="58873" y="77115"/>
                          <a:pt x="65403" y="76438"/>
                          <a:pt x="69068" y="75099"/>
                        </a:cubicBezTo>
                        <a:cubicBezTo>
                          <a:pt x="72734" y="73753"/>
                          <a:pt x="75613" y="71535"/>
                          <a:pt x="77714" y="68438"/>
                        </a:cubicBezTo>
                        <a:cubicBezTo>
                          <a:pt x="79815" y="65340"/>
                          <a:pt x="80866" y="61597"/>
                          <a:pt x="80866" y="57200"/>
                        </a:cubicBezTo>
                        <a:cubicBezTo>
                          <a:pt x="80866" y="49573"/>
                          <a:pt x="77917" y="44017"/>
                          <a:pt x="72018" y="40515"/>
                        </a:cubicBezTo>
                        <a:cubicBezTo>
                          <a:pt x="67729" y="37915"/>
                          <a:pt x="59768" y="36616"/>
                          <a:pt x="48149" y="36616"/>
                        </a:cubicBezTo>
                        <a:lnTo>
                          <a:pt x="37557" y="36616"/>
                        </a:lnTo>
                        <a:lnTo>
                          <a:pt x="37557" y="77115"/>
                        </a:lnTo>
                        <a:close/>
                      </a:path>
                    </a:pathLst>
                  </a:custGeom>
                  <a:solidFill>
                    <a:schemeClr val="bg1"/>
                  </a:solidFill>
                  <a:ln w="768" cap="flat">
                    <a:noFill/>
                    <a:prstDash val="solid"/>
                    <a:miter/>
                  </a:ln>
                </p:spPr>
                <p:txBody>
                  <a:bodyPr rtlCol="0" anchor="ctr"/>
                  <a:lstStyle/>
                  <a:p>
                    <a:endParaRPr lang="ja-JP" altLang="en-US"/>
                  </a:p>
                </p:txBody>
              </p:sp>
              <p:sp>
                <p:nvSpPr>
                  <p:cNvPr id="30" name="フリーフォーム: 図形 24">
                    <a:extLst>
                      <a:ext uri="{FF2B5EF4-FFF2-40B4-BE49-F238E27FC236}">
                        <a16:creationId xmlns:a16="http://schemas.microsoft.com/office/drawing/2014/main" id="{589C8666-F51E-B5C6-8EE8-1F68A4E3215B}"/>
                      </a:ext>
                    </a:extLst>
                  </p:cNvPr>
                  <p:cNvSpPr/>
                  <p:nvPr/>
                </p:nvSpPr>
                <p:spPr>
                  <a:xfrm>
                    <a:off x="-801379" y="768250"/>
                    <a:ext cx="205048" cy="207196"/>
                  </a:xfrm>
                  <a:custGeom>
                    <a:avLst/>
                    <a:gdLst>
                      <a:gd name="connsiteX0" fmla="*/ 102929 w 205048"/>
                      <a:gd name="connsiteY0" fmla="*/ 0 h 207196"/>
                      <a:gd name="connsiteX1" fmla="*/ 174923 w 205048"/>
                      <a:gd name="connsiteY1" fmla="*/ 30304 h 207196"/>
                      <a:gd name="connsiteX2" fmla="*/ 205048 w 205048"/>
                      <a:gd name="connsiteY2" fmla="*/ 104197 h 207196"/>
                      <a:gd name="connsiteX3" fmla="*/ 175320 w 205048"/>
                      <a:gd name="connsiteY3" fmla="*/ 177289 h 207196"/>
                      <a:gd name="connsiteX4" fmla="*/ 103193 w 205048"/>
                      <a:gd name="connsiteY4" fmla="*/ 207196 h 207196"/>
                      <a:gd name="connsiteX5" fmla="*/ 29386 w 205048"/>
                      <a:gd name="connsiteY5" fmla="*/ 176487 h 207196"/>
                      <a:gd name="connsiteX6" fmla="*/ 0 w 205048"/>
                      <a:gd name="connsiteY6" fmla="*/ 103536 h 207196"/>
                      <a:gd name="connsiteX7" fmla="*/ 13689 w 205048"/>
                      <a:gd name="connsiteY7" fmla="*/ 51503 h 207196"/>
                      <a:gd name="connsiteX8" fmla="*/ 51332 w 205048"/>
                      <a:gd name="connsiteY8" fmla="*/ 13884 h 207196"/>
                      <a:gd name="connsiteX9" fmla="*/ 102929 w 205048"/>
                      <a:gd name="connsiteY9" fmla="*/ 8 h 207196"/>
                      <a:gd name="connsiteX10" fmla="*/ 102524 w 205048"/>
                      <a:gd name="connsiteY10" fmla="*/ 36748 h 207196"/>
                      <a:gd name="connsiteX11" fmla="*/ 56476 w 205048"/>
                      <a:gd name="connsiteY11" fmla="*/ 55791 h 207196"/>
                      <a:gd name="connsiteX12" fmla="*/ 37814 w 205048"/>
                      <a:gd name="connsiteY12" fmla="*/ 104205 h 207196"/>
                      <a:gd name="connsiteX13" fmla="*/ 61309 w 205048"/>
                      <a:gd name="connsiteY13" fmla="*/ 155973 h 207196"/>
                      <a:gd name="connsiteX14" fmla="*/ 103193 w 205048"/>
                      <a:gd name="connsiteY14" fmla="*/ 170861 h 207196"/>
                      <a:gd name="connsiteX15" fmla="*/ 148704 w 205048"/>
                      <a:gd name="connsiteY15" fmla="*/ 151553 h 207196"/>
                      <a:gd name="connsiteX16" fmla="*/ 167499 w 205048"/>
                      <a:gd name="connsiteY16" fmla="*/ 103940 h 207196"/>
                      <a:gd name="connsiteX17" fmla="*/ 148572 w 205048"/>
                      <a:gd name="connsiteY17" fmla="*/ 56266 h 207196"/>
                      <a:gd name="connsiteX18" fmla="*/ 102524 w 205048"/>
                      <a:gd name="connsiteY18" fmla="*/ 36756 h 20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048" h="207196">
                        <a:moveTo>
                          <a:pt x="102929" y="0"/>
                        </a:moveTo>
                        <a:cubicBezTo>
                          <a:pt x="130844" y="0"/>
                          <a:pt x="154837" y="10101"/>
                          <a:pt x="174923" y="30304"/>
                        </a:cubicBezTo>
                        <a:cubicBezTo>
                          <a:pt x="195009" y="50507"/>
                          <a:pt x="205048" y="75138"/>
                          <a:pt x="205048" y="104197"/>
                        </a:cubicBezTo>
                        <a:cubicBezTo>
                          <a:pt x="205048" y="133256"/>
                          <a:pt x="195142" y="157350"/>
                          <a:pt x="175320" y="177289"/>
                        </a:cubicBezTo>
                        <a:cubicBezTo>
                          <a:pt x="155506" y="197227"/>
                          <a:pt x="131459" y="207196"/>
                          <a:pt x="103193" y="207196"/>
                        </a:cubicBezTo>
                        <a:cubicBezTo>
                          <a:pt x="74928" y="207196"/>
                          <a:pt x="48982" y="196962"/>
                          <a:pt x="29386" y="176487"/>
                        </a:cubicBezTo>
                        <a:cubicBezTo>
                          <a:pt x="9790" y="156020"/>
                          <a:pt x="0" y="131700"/>
                          <a:pt x="0" y="103536"/>
                        </a:cubicBezTo>
                        <a:cubicBezTo>
                          <a:pt x="0" y="84671"/>
                          <a:pt x="4560" y="67325"/>
                          <a:pt x="13689" y="51503"/>
                        </a:cubicBezTo>
                        <a:cubicBezTo>
                          <a:pt x="22818" y="35682"/>
                          <a:pt x="35363" y="23137"/>
                          <a:pt x="51332" y="13884"/>
                        </a:cubicBezTo>
                        <a:cubicBezTo>
                          <a:pt x="67301" y="4630"/>
                          <a:pt x="84500" y="8"/>
                          <a:pt x="102929" y="8"/>
                        </a:cubicBezTo>
                        <a:close/>
                        <a:moveTo>
                          <a:pt x="102524" y="36748"/>
                        </a:moveTo>
                        <a:cubicBezTo>
                          <a:pt x="84267" y="36748"/>
                          <a:pt x="68912" y="43098"/>
                          <a:pt x="56476" y="55791"/>
                        </a:cubicBezTo>
                        <a:cubicBezTo>
                          <a:pt x="44032" y="68484"/>
                          <a:pt x="37814" y="84625"/>
                          <a:pt x="37814" y="104205"/>
                        </a:cubicBezTo>
                        <a:cubicBezTo>
                          <a:pt x="37814" y="126019"/>
                          <a:pt x="45643" y="143280"/>
                          <a:pt x="61309" y="155973"/>
                        </a:cubicBezTo>
                        <a:cubicBezTo>
                          <a:pt x="73481" y="165895"/>
                          <a:pt x="87442" y="170861"/>
                          <a:pt x="103193" y="170861"/>
                        </a:cubicBezTo>
                        <a:cubicBezTo>
                          <a:pt x="120999" y="170861"/>
                          <a:pt x="136175" y="164425"/>
                          <a:pt x="148704" y="151553"/>
                        </a:cubicBezTo>
                        <a:cubicBezTo>
                          <a:pt x="161234" y="138681"/>
                          <a:pt x="167499" y="122813"/>
                          <a:pt x="167499" y="103940"/>
                        </a:cubicBezTo>
                        <a:cubicBezTo>
                          <a:pt x="167499" y="85068"/>
                          <a:pt x="161187" y="69278"/>
                          <a:pt x="148572" y="56266"/>
                        </a:cubicBezTo>
                        <a:cubicBezTo>
                          <a:pt x="135957" y="43254"/>
                          <a:pt x="120603" y="36756"/>
                          <a:pt x="102524" y="36756"/>
                        </a:cubicBezTo>
                        <a:close/>
                      </a:path>
                    </a:pathLst>
                  </a:custGeom>
                  <a:solidFill>
                    <a:schemeClr val="bg1"/>
                  </a:solidFill>
                  <a:ln w="768" cap="flat">
                    <a:noFill/>
                    <a:prstDash val="solid"/>
                    <a:miter/>
                  </a:ln>
                </p:spPr>
                <p:txBody>
                  <a:bodyPr rtlCol="0" anchor="ctr"/>
                  <a:lstStyle/>
                  <a:p>
                    <a:endParaRPr lang="ja-JP" altLang="en-US"/>
                  </a:p>
                </p:txBody>
              </p:sp>
              <p:sp>
                <p:nvSpPr>
                  <p:cNvPr id="31" name="フリーフォーム: 図形 38">
                    <a:extLst>
                      <a:ext uri="{FF2B5EF4-FFF2-40B4-BE49-F238E27FC236}">
                        <a16:creationId xmlns:a16="http://schemas.microsoft.com/office/drawing/2014/main" id="{CF44F5A2-3000-FB1D-6386-DE20FD45A086}"/>
                      </a:ext>
                    </a:extLst>
                  </p:cNvPr>
                  <p:cNvSpPr/>
                  <p:nvPr/>
                </p:nvSpPr>
                <p:spPr>
                  <a:xfrm>
                    <a:off x="-569092" y="773215"/>
                    <a:ext cx="37285" cy="197273"/>
                  </a:xfrm>
                  <a:custGeom>
                    <a:avLst/>
                    <a:gdLst>
                      <a:gd name="connsiteX0" fmla="*/ 0 w 37285"/>
                      <a:gd name="connsiteY0" fmla="*/ 0 h 197273"/>
                      <a:gd name="connsiteX1" fmla="*/ 37285 w 37285"/>
                      <a:gd name="connsiteY1" fmla="*/ 0 h 197273"/>
                      <a:gd name="connsiteX2" fmla="*/ 37285 w 37285"/>
                      <a:gd name="connsiteY2" fmla="*/ 197274 h 197273"/>
                      <a:gd name="connsiteX3" fmla="*/ 0 w 37285"/>
                      <a:gd name="connsiteY3" fmla="*/ 197274 h 197273"/>
                      <a:gd name="connsiteX4" fmla="*/ 0 w 37285"/>
                      <a:gd name="connsiteY4" fmla="*/ 0 h 197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85" h="197273">
                        <a:moveTo>
                          <a:pt x="0" y="0"/>
                        </a:moveTo>
                        <a:lnTo>
                          <a:pt x="37285" y="0"/>
                        </a:lnTo>
                        <a:lnTo>
                          <a:pt x="37285" y="197274"/>
                        </a:lnTo>
                        <a:lnTo>
                          <a:pt x="0" y="197274"/>
                        </a:lnTo>
                        <a:lnTo>
                          <a:pt x="0" y="0"/>
                        </a:lnTo>
                        <a:close/>
                      </a:path>
                    </a:pathLst>
                  </a:custGeom>
                  <a:solidFill>
                    <a:schemeClr val="bg1"/>
                  </a:solidFill>
                  <a:ln w="768" cap="flat">
                    <a:noFill/>
                    <a:prstDash val="solid"/>
                    <a:miter/>
                  </a:ln>
                </p:spPr>
                <p:txBody>
                  <a:bodyPr rtlCol="0" anchor="ctr"/>
                  <a:lstStyle/>
                  <a:p>
                    <a:endParaRPr lang="ja-JP" altLang="en-US"/>
                  </a:p>
                </p:txBody>
              </p:sp>
              <p:sp>
                <p:nvSpPr>
                  <p:cNvPr id="32" name="フリーフォーム: 図形 40">
                    <a:extLst>
                      <a:ext uri="{FF2B5EF4-FFF2-40B4-BE49-F238E27FC236}">
                        <a16:creationId xmlns:a16="http://schemas.microsoft.com/office/drawing/2014/main" id="{1213D166-1E7C-F7C5-7C1D-C04FDDC4CACD}"/>
                      </a:ext>
                    </a:extLst>
                  </p:cNvPr>
                  <p:cNvSpPr/>
                  <p:nvPr/>
                </p:nvSpPr>
                <p:spPr>
                  <a:xfrm>
                    <a:off x="-500421" y="773215"/>
                    <a:ext cx="157980" cy="197273"/>
                  </a:xfrm>
                  <a:custGeom>
                    <a:avLst/>
                    <a:gdLst>
                      <a:gd name="connsiteX0" fmla="*/ 0 w 157980"/>
                      <a:gd name="connsiteY0" fmla="*/ 0 h 197273"/>
                      <a:gd name="connsiteX1" fmla="*/ 36024 w 157980"/>
                      <a:gd name="connsiteY1" fmla="*/ 0 h 197273"/>
                      <a:gd name="connsiteX2" fmla="*/ 120431 w 157980"/>
                      <a:gd name="connsiteY2" fmla="*/ 129817 h 197273"/>
                      <a:gd name="connsiteX3" fmla="*/ 120431 w 157980"/>
                      <a:gd name="connsiteY3" fmla="*/ 0 h 197273"/>
                      <a:gd name="connsiteX4" fmla="*/ 157981 w 157980"/>
                      <a:gd name="connsiteY4" fmla="*/ 0 h 197273"/>
                      <a:gd name="connsiteX5" fmla="*/ 157981 w 157980"/>
                      <a:gd name="connsiteY5" fmla="*/ 197274 h 197273"/>
                      <a:gd name="connsiteX6" fmla="*/ 121855 w 157980"/>
                      <a:gd name="connsiteY6" fmla="*/ 197274 h 197273"/>
                      <a:gd name="connsiteX7" fmla="*/ 37550 w 157980"/>
                      <a:gd name="connsiteY7" fmla="*/ 67862 h 197273"/>
                      <a:gd name="connsiteX8" fmla="*/ 37550 w 157980"/>
                      <a:gd name="connsiteY8" fmla="*/ 197274 h 197273"/>
                      <a:gd name="connsiteX9" fmla="*/ 0 w 157980"/>
                      <a:gd name="connsiteY9" fmla="*/ 197274 h 197273"/>
                      <a:gd name="connsiteX10" fmla="*/ 0 w 157980"/>
                      <a:gd name="connsiteY10" fmla="*/ 0 h 19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980" h="197273">
                        <a:moveTo>
                          <a:pt x="0" y="0"/>
                        </a:moveTo>
                        <a:lnTo>
                          <a:pt x="36024" y="0"/>
                        </a:lnTo>
                        <a:lnTo>
                          <a:pt x="120431" y="129817"/>
                        </a:lnTo>
                        <a:lnTo>
                          <a:pt x="120431" y="0"/>
                        </a:lnTo>
                        <a:lnTo>
                          <a:pt x="157981" y="0"/>
                        </a:lnTo>
                        <a:lnTo>
                          <a:pt x="157981" y="197274"/>
                        </a:lnTo>
                        <a:lnTo>
                          <a:pt x="121855" y="197274"/>
                        </a:lnTo>
                        <a:lnTo>
                          <a:pt x="37550" y="67862"/>
                        </a:lnTo>
                        <a:lnTo>
                          <a:pt x="37550" y="197274"/>
                        </a:lnTo>
                        <a:lnTo>
                          <a:pt x="0" y="197274"/>
                        </a:lnTo>
                        <a:lnTo>
                          <a:pt x="0" y="0"/>
                        </a:lnTo>
                        <a:close/>
                      </a:path>
                    </a:pathLst>
                  </a:custGeom>
                  <a:solidFill>
                    <a:schemeClr val="bg1"/>
                  </a:solidFill>
                  <a:ln w="768" cap="flat">
                    <a:noFill/>
                    <a:prstDash val="solid"/>
                    <a:miter/>
                  </a:ln>
                </p:spPr>
                <p:txBody>
                  <a:bodyPr rtlCol="0" anchor="ctr"/>
                  <a:lstStyle/>
                  <a:p>
                    <a:endParaRPr lang="ja-JP" altLang="en-US"/>
                  </a:p>
                </p:txBody>
              </p:sp>
              <p:sp>
                <p:nvSpPr>
                  <p:cNvPr id="33" name="フリーフォーム: 図形 41">
                    <a:extLst>
                      <a:ext uri="{FF2B5EF4-FFF2-40B4-BE49-F238E27FC236}">
                        <a16:creationId xmlns:a16="http://schemas.microsoft.com/office/drawing/2014/main" id="{2221CB78-8C59-AFAA-4F9B-2B4471D7FA34}"/>
                      </a:ext>
                    </a:extLst>
                  </p:cNvPr>
                  <p:cNvSpPr/>
                  <p:nvPr/>
                </p:nvSpPr>
                <p:spPr>
                  <a:xfrm>
                    <a:off x="-316828" y="773215"/>
                    <a:ext cx="109030" cy="197273"/>
                  </a:xfrm>
                  <a:custGeom>
                    <a:avLst/>
                    <a:gdLst>
                      <a:gd name="connsiteX0" fmla="*/ 0 w 109030"/>
                      <a:gd name="connsiteY0" fmla="*/ 0 h 197273"/>
                      <a:gd name="connsiteX1" fmla="*/ 109030 w 109030"/>
                      <a:gd name="connsiteY1" fmla="*/ 0 h 197273"/>
                      <a:gd name="connsiteX2" fmla="*/ 109030 w 109030"/>
                      <a:gd name="connsiteY2" fmla="*/ 37013 h 197273"/>
                      <a:gd name="connsiteX3" fmla="*/ 73091 w 109030"/>
                      <a:gd name="connsiteY3" fmla="*/ 37013 h 197273"/>
                      <a:gd name="connsiteX4" fmla="*/ 73091 w 109030"/>
                      <a:gd name="connsiteY4" fmla="*/ 197274 h 197273"/>
                      <a:gd name="connsiteX5" fmla="*/ 35005 w 109030"/>
                      <a:gd name="connsiteY5" fmla="*/ 197274 h 197273"/>
                      <a:gd name="connsiteX6" fmla="*/ 35005 w 109030"/>
                      <a:gd name="connsiteY6" fmla="*/ 37013 h 197273"/>
                      <a:gd name="connsiteX7" fmla="*/ 8 w 109030"/>
                      <a:gd name="connsiteY7" fmla="*/ 37013 h 197273"/>
                      <a:gd name="connsiteX8" fmla="*/ 8 w 109030"/>
                      <a:gd name="connsiteY8" fmla="*/ 0 h 19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30" h="197273">
                        <a:moveTo>
                          <a:pt x="0" y="0"/>
                        </a:moveTo>
                        <a:lnTo>
                          <a:pt x="109030" y="0"/>
                        </a:lnTo>
                        <a:lnTo>
                          <a:pt x="109030" y="37013"/>
                        </a:lnTo>
                        <a:lnTo>
                          <a:pt x="73091" y="37013"/>
                        </a:lnTo>
                        <a:lnTo>
                          <a:pt x="73091" y="197274"/>
                        </a:lnTo>
                        <a:lnTo>
                          <a:pt x="35005" y="197274"/>
                        </a:lnTo>
                        <a:lnTo>
                          <a:pt x="35005" y="37013"/>
                        </a:lnTo>
                        <a:lnTo>
                          <a:pt x="8" y="37013"/>
                        </a:lnTo>
                        <a:lnTo>
                          <a:pt x="8" y="0"/>
                        </a:lnTo>
                        <a:close/>
                      </a:path>
                    </a:pathLst>
                  </a:custGeom>
                  <a:solidFill>
                    <a:schemeClr val="bg1"/>
                  </a:solidFill>
                  <a:ln w="768" cap="flat">
                    <a:noFill/>
                    <a:prstDash val="solid"/>
                    <a:miter/>
                  </a:ln>
                </p:spPr>
                <p:txBody>
                  <a:bodyPr rtlCol="0" anchor="ctr"/>
                  <a:lstStyle/>
                  <a:p>
                    <a:endParaRPr lang="ja-JP" altLang="en-US"/>
                  </a:p>
                </p:txBody>
              </p:sp>
            </p:grpSp>
          </p:grpSp>
          <p:grpSp>
            <p:nvGrpSpPr>
              <p:cNvPr id="23" name="グループ化 22">
                <a:extLst>
                  <a:ext uri="{FF2B5EF4-FFF2-40B4-BE49-F238E27FC236}">
                    <a16:creationId xmlns:a16="http://schemas.microsoft.com/office/drawing/2014/main" id="{3E9E0B6A-B2F2-7E28-14D5-D13D1E898E68}"/>
                  </a:ext>
                </a:extLst>
              </p:cNvPr>
              <p:cNvGrpSpPr/>
              <p:nvPr/>
            </p:nvGrpSpPr>
            <p:grpSpPr>
              <a:xfrm>
                <a:off x="522029" y="1247994"/>
                <a:ext cx="848894" cy="130406"/>
                <a:chOff x="512188" y="1247994"/>
                <a:chExt cx="848894" cy="130406"/>
              </a:xfrm>
            </p:grpSpPr>
            <p:cxnSp>
              <p:nvCxnSpPr>
                <p:cNvPr id="24" name="直線コネクタ 23">
                  <a:extLst>
                    <a:ext uri="{FF2B5EF4-FFF2-40B4-BE49-F238E27FC236}">
                      <a16:creationId xmlns:a16="http://schemas.microsoft.com/office/drawing/2014/main" id="{61FCD4E5-CBCA-EF3C-57AC-5AAD082A7DC3}"/>
                    </a:ext>
                  </a:extLst>
                </p:cNvPr>
                <p:cNvCxnSpPr/>
                <p:nvPr/>
              </p:nvCxnSpPr>
              <p:spPr>
                <a:xfrm>
                  <a:off x="512188" y="1247994"/>
                  <a:ext cx="70225" cy="130406"/>
                </a:xfrm>
                <a:prstGeom prst="line">
                  <a:avLst/>
                </a:prstGeom>
                <a:ln cap="rnd">
                  <a:solidFill>
                    <a:schemeClr val="accent4"/>
                  </a:solidFill>
                  <a:round/>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61846C0A-9788-9D66-1450-2349A03EE1AE}"/>
                    </a:ext>
                  </a:extLst>
                </p:cNvPr>
                <p:cNvCxnSpPr>
                  <a:cxnSpLocks/>
                </p:cNvCxnSpPr>
                <p:nvPr/>
              </p:nvCxnSpPr>
              <p:spPr>
                <a:xfrm flipH="1">
                  <a:off x="1290857" y="1247994"/>
                  <a:ext cx="70225" cy="130406"/>
                </a:xfrm>
                <a:prstGeom prst="line">
                  <a:avLst/>
                </a:prstGeom>
                <a:ln cap="rnd">
                  <a:solidFill>
                    <a:schemeClr val="accent4"/>
                  </a:solidFill>
                  <a:round/>
                </a:ln>
              </p:spPr>
              <p:style>
                <a:lnRef idx="1">
                  <a:schemeClr val="accent1"/>
                </a:lnRef>
                <a:fillRef idx="0">
                  <a:schemeClr val="accent1"/>
                </a:fillRef>
                <a:effectRef idx="0">
                  <a:schemeClr val="accent1"/>
                </a:effectRef>
                <a:fontRef idx="minor">
                  <a:schemeClr val="tx1"/>
                </a:fontRef>
              </p:style>
            </p:cxnSp>
          </p:grpSp>
        </p:grpSp>
      </p:grpSp>
      <p:sp>
        <p:nvSpPr>
          <p:cNvPr id="52" name="正方形/長方形 51"/>
          <p:cNvSpPr/>
          <p:nvPr/>
        </p:nvSpPr>
        <p:spPr>
          <a:xfrm>
            <a:off x="6432331" y="1836867"/>
            <a:ext cx="771192" cy="130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244713" y="999501"/>
            <a:ext cx="9154321" cy="307777"/>
          </a:xfrm>
          <a:prstGeom prst="rect">
            <a:avLst/>
          </a:prstGeom>
        </p:spPr>
        <p:txBody>
          <a:bodyPr wrap="square">
            <a:spAutoFit/>
          </a:bodyPr>
          <a:lstStyle/>
          <a:p>
            <a:r>
              <a:rPr lang="ja-JP" altLang="en-US" sz="1400" dirty="0" smtClean="0">
                <a:latin typeface="+mj-ea"/>
                <a:ea typeface="+mj-ea"/>
              </a:rPr>
              <a:t>穴あきレンゲやワン</a:t>
            </a:r>
            <a:r>
              <a:rPr lang="ja-JP" altLang="en-US" sz="1400" dirty="0">
                <a:latin typeface="+mj-ea"/>
                <a:ea typeface="+mj-ea"/>
              </a:rPr>
              <a:t>プッシュ</a:t>
            </a:r>
            <a:r>
              <a:rPr lang="ja-JP" altLang="en-US" sz="1400" dirty="0" smtClean="0">
                <a:latin typeface="+mj-ea"/>
                <a:ea typeface="+mj-ea"/>
              </a:rPr>
              <a:t>醤油さしなどの食具を工夫し、自然と適塩になれる環境を整えます。</a:t>
            </a:r>
            <a:endParaRPr kumimoji="0" lang="ja-JP" altLang="en-US" sz="1400" i="0" u="none" strike="noStrike" kern="0" cap="none" spc="-40" normalizeH="0" baseline="0" noProof="0" dirty="0" smtClean="0">
              <a:ln>
                <a:noFill/>
              </a:ln>
              <a:solidFill>
                <a:schemeClr val="tx1"/>
              </a:solidFill>
              <a:effectLst/>
              <a:uLnTx/>
              <a:uFillTx/>
              <a:latin typeface="+mj-ea"/>
              <a:ea typeface="+mj-ea"/>
              <a:cs typeface="ＭＳ Ｐゴシック"/>
            </a:endParaRPr>
          </a:p>
        </p:txBody>
      </p:sp>
      <p:sp>
        <p:nvSpPr>
          <p:cNvPr id="4" name="テキスト ボックス 3"/>
          <p:cNvSpPr txBox="1"/>
          <p:nvPr/>
        </p:nvSpPr>
        <p:spPr>
          <a:xfrm>
            <a:off x="10174765" y="1153876"/>
            <a:ext cx="2011980" cy="369332"/>
          </a:xfrm>
          <a:prstGeom prst="rect">
            <a:avLst/>
          </a:prstGeom>
          <a:noFill/>
        </p:spPr>
        <p:txBody>
          <a:bodyPr wrap="square" rtlCol="0">
            <a:spAutoFit/>
          </a:bodyPr>
          <a:lstStyle/>
          <a:p>
            <a:r>
              <a:rPr kumimoji="1" lang="en-US" altLang="ja-JP" dirty="0" smtClean="0"/>
              <a:t>2025</a:t>
            </a:r>
            <a:r>
              <a:rPr kumimoji="1" lang="ja-JP" altLang="en-US" dirty="0" smtClean="0"/>
              <a:t>年３月現在</a:t>
            </a:r>
            <a:endParaRPr kumimoji="1" lang="ja-JP" altLang="en-US" dirty="0"/>
          </a:p>
        </p:txBody>
      </p:sp>
      <p:grpSp>
        <p:nvGrpSpPr>
          <p:cNvPr id="39" name="グループ化 38"/>
          <p:cNvGrpSpPr/>
          <p:nvPr/>
        </p:nvGrpSpPr>
        <p:grpSpPr>
          <a:xfrm>
            <a:off x="3030481" y="4266742"/>
            <a:ext cx="2614779" cy="2221984"/>
            <a:chOff x="3170290" y="4260097"/>
            <a:chExt cx="2614779" cy="2221984"/>
          </a:xfrm>
        </p:grpSpPr>
        <p:pic>
          <p:nvPicPr>
            <p:cNvPr id="15" name="図 14">
              <a:extLst>
                <a:ext uri="{FF2B5EF4-FFF2-40B4-BE49-F238E27FC236}">
                  <a16:creationId xmlns:a16="http://schemas.microsoft.com/office/drawing/2014/main" id="{60A86BB0-C1DE-EFE3-32B6-61533E68A53E}"/>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3180005" y="4260097"/>
              <a:ext cx="2605064" cy="1875142"/>
            </a:xfrm>
            <a:prstGeom prst="roundRect">
              <a:avLst>
                <a:gd name="adj" fmla="val 11295"/>
              </a:avLst>
            </a:prstGeom>
          </p:spPr>
        </p:pic>
        <p:sp>
          <p:nvSpPr>
            <p:cNvPr id="16" name="四角形: 上の 2 つの角を丸める 32">
              <a:extLst>
                <a:ext uri="{FF2B5EF4-FFF2-40B4-BE49-F238E27FC236}">
                  <a16:creationId xmlns:a16="http://schemas.microsoft.com/office/drawing/2014/main" id="{3DD64A2D-64E9-A0A9-6052-D41475D8EE54}"/>
                </a:ext>
              </a:extLst>
            </p:cNvPr>
            <p:cNvSpPr/>
            <p:nvPr/>
          </p:nvSpPr>
          <p:spPr>
            <a:xfrm>
              <a:off x="3180005" y="5552416"/>
              <a:ext cx="2605064" cy="605570"/>
            </a:xfrm>
            <a:prstGeom prst="round2SameRect">
              <a:avLst>
                <a:gd name="adj1" fmla="val 0"/>
                <a:gd name="adj2" fmla="val 42077"/>
              </a:avLst>
            </a:prstGeom>
            <a:solidFill>
              <a:srgbClr val="D22C25">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17" name="テキスト ボックス 16">
              <a:extLst>
                <a:ext uri="{FF2B5EF4-FFF2-40B4-BE49-F238E27FC236}">
                  <a16:creationId xmlns:a16="http://schemas.microsoft.com/office/drawing/2014/main" id="{07871D43-CF85-2E38-5541-76CEA45C31B1}"/>
                </a:ext>
              </a:extLst>
            </p:cNvPr>
            <p:cNvSpPr txBox="1"/>
            <p:nvPr/>
          </p:nvSpPr>
          <p:spPr>
            <a:xfrm>
              <a:off x="3170290" y="5558384"/>
              <a:ext cx="2605064" cy="584775"/>
            </a:xfrm>
            <a:prstGeom prst="rect">
              <a:avLst/>
            </a:prstGeom>
            <a:noFill/>
          </p:spPr>
          <p:txBody>
            <a:bodyPr wrap="square" rtlCol="0">
              <a:spAutoFit/>
            </a:bodyPr>
            <a:lstStyle/>
            <a:p>
              <a:pPr algn="ctr"/>
              <a:r>
                <a:rPr kumimoji="1" lang="ja-JP" altLang="en-US" sz="1600" b="1" dirty="0" smtClean="0">
                  <a:solidFill>
                    <a:schemeClr val="bg1"/>
                  </a:solidFill>
                  <a:latin typeface="+mn-ea"/>
                  <a:ea typeface="+mn-ea"/>
                </a:rPr>
                <a:t>プッシュ式</a:t>
              </a:r>
              <a:endParaRPr kumimoji="1" lang="en-US" altLang="ja-JP" sz="1600" b="1" dirty="0" smtClean="0">
                <a:solidFill>
                  <a:schemeClr val="bg1"/>
                </a:solidFill>
                <a:latin typeface="+mn-ea"/>
                <a:ea typeface="+mn-ea"/>
              </a:endParaRPr>
            </a:p>
            <a:p>
              <a:pPr algn="ctr"/>
              <a:r>
                <a:rPr kumimoji="1" lang="ja-JP" altLang="en-US" sz="1600" b="1" dirty="0" smtClean="0">
                  <a:solidFill>
                    <a:schemeClr val="bg1"/>
                  </a:solidFill>
                  <a:latin typeface="+mn-ea"/>
                  <a:ea typeface="+mn-ea"/>
                </a:rPr>
                <a:t>ドレッシングボトル</a:t>
              </a:r>
              <a:endParaRPr kumimoji="1" lang="en-US" altLang="ja-JP" sz="1600" b="1" dirty="0" smtClean="0">
                <a:solidFill>
                  <a:schemeClr val="bg1"/>
                </a:solidFill>
                <a:latin typeface="+mn-ea"/>
                <a:ea typeface="+mn-ea"/>
              </a:endParaRPr>
            </a:p>
          </p:txBody>
        </p:sp>
        <p:sp>
          <p:nvSpPr>
            <p:cNvPr id="5" name="正方形/長方形 4"/>
            <p:cNvSpPr/>
            <p:nvPr/>
          </p:nvSpPr>
          <p:spPr>
            <a:xfrm>
              <a:off x="3894875" y="6174304"/>
              <a:ext cx="1175322" cy="307777"/>
            </a:xfrm>
            <a:prstGeom prst="rect">
              <a:avLst/>
            </a:prstGeom>
          </p:spPr>
          <p:txBody>
            <a:bodyPr wrap="none">
              <a:spAutoFit/>
            </a:bodyPr>
            <a:lstStyle/>
            <a:p>
              <a:pPr algn="ctr"/>
              <a:r>
                <a:rPr kumimoji="1" lang="en-US" altLang="ja-JP" sz="1400" b="1" dirty="0" smtClean="0">
                  <a:solidFill>
                    <a:schemeClr val="tx1"/>
                  </a:solidFill>
                  <a:latin typeface="+mn-ea"/>
                  <a:ea typeface="+mn-ea"/>
                </a:rPr>
                <a:t>530</a:t>
              </a:r>
              <a:r>
                <a:rPr kumimoji="1" lang="ja-JP" altLang="en-US" sz="1400" b="1" dirty="0" smtClean="0">
                  <a:solidFill>
                    <a:schemeClr val="tx1"/>
                  </a:solidFill>
                  <a:latin typeface="+mn-ea"/>
                  <a:ea typeface="+mn-ea"/>
                </a:rPr>
                <a:t>円</a:t>
              </a:r>
              <a:r>
                <a:rPr kumimoji="1" lang="en-US" altLang="ja-JP" sz="1400" b="1" dirty="0" smtClean="0">
                  <a:solidFill>
                    <a:schemeClr val="tx1"/>
                  </a:solidFill>
                  <a:latin typeface="+mn-ea"/>
                  <a:ea typeface="+mn-ea"/>
                </a:rPr>
                <a:t>(</a:t>
              </a:r>
              <a:r>
                <a:rPr kumimoji="1" lang="ja-JP" altLang="en-US" sz="1400" b="1" dirty="0" smtClean="0">
                  <a:solidFill>
                    <a:schemeClr val="tx1"/>
                  </a:solidFill>
                  <a:latin typeface="+mn-ea"/>
                  <a:ea typeface="+mn-ea"/>
                </a:rPr>
                <a:t>税抜</a:t>
              </a:r>
              <a:r>
                <a:rPr kumimoji="1" lang="en-US" altLang="ja-JP" sz="1400" b="1" dirty="0" smtClean="0">
                  <a:solidFill>
                    <a:schemeClr val="tx1"/>
                  </a:solidFill>
                  <a:latin typeface="+mn-ea"/>
                  <a:ea typeface="+mn-ea"/>
                </a:rPr>
                <a:t>)</a:t>
              </a:r>
              <a:endParaRPr kumimoji="1" lang="ja-JP" altLang="en-US" sz="1400" b="1" dirty="0">
                <a:solidFill>
                  <a:schemeClr val="tx1"/>
                </a:solidFill>
                <a:latin typeface="+mn-ea"/>
                <a:ea typeface="+mn-ea"/>
              </a:endParaRPr>
            </a:p>
          </p:txBody>
        </p:sp>
      </p:grpSp>
      <p:grpSp>
        <p:nvGrpSpPr>
          <p:cNvPr id="8" name="グループ化 7"/>
          <p:cNvGrpSpPr/>
          <p:nvPr/>
        </p:nvGrpSpPr>
        <p:grpSpPr>
          <a:xfrm>
            <a:off x="254912" y="4266742"/>
            <a:ext cx="2574717" cy="2205666"/>
            <a:chOff x="223121" y="4260097"/>
            <a:chExt cx="2574717" cy="2205666"/>
          </a:xfrm>
        </p:grpSpPr>
        <p:pic>
          <p:nvPicPr>
            <p:cNvPr id="11" name="図 10">
              <a:extLst>
                <a:ext uri="{FF2B5EF4-FFF2-40B4-BE49-F238E27FC236}">
                  <a16:creationId xmlns:a16="http://schemas.microsoft.com/office/drawing/2014/main" id="{DB7323E3-2079-AB80-E666-F44EF1DB50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672" y="4260097"/>
              <a:ext cx="2573615" cy="1863063"/>
            </a:xfrm>
            <a:prstGeom prst="roundRect">
              <a:avLst>
                <a:gd name="adj" fmla="val 11295"/>
              </a:avLst>
            </a:prstGeom>
          </p:spPr>
        </p:pic>
        <p:sp>
          <p:nvSpPr>
            <p:cNvPr id="12" name="四角形: 上の 2 つの角を丸める 30">
              <a:extLst>
                <a:ext uri="{FF2B5EF4-FFF2-40B4-BE49-F238E27FC236}">
                  <a16:creationId xmlns:a16="http://schemas.microsoft.com/office/drawing/2014/main" id="{7A7BF390-BCD4-4F70-EEB4-0260658AD39F}"/>
                </a:ext>
              </a:extLst>
            </p:cNvPr>
            <p:cNvSpPr/>
            <p:nvPr/>
          </p:nvSpPr>
          <p:spPr>
            <a:xfrm>
              <a:off x="224223" y="5553683"/>
              <a:ext cx="2573615" cy="604303"/>
            </a:xfrm>
            <a:prstGeom prst="round2SameRect">
              <a:avLst>
                <a:gd name="adj1" fmla="val 0"/>
                <a:gd name="adj2" fmla="val 42077"/>
              </a:avLst>
            </a:prstGeom>
            <a:solidFill>
              <a:srgbClr val="D22C25">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13" name="テキスト ボックス 12">
              <a:extLst>
                <a:ext uri="{FF2B5EF4-FFF2-40B4-BE49-F238E27FC236}">
                  <a16:creationId xmlns:a16="http://schemas.microsoft.com/office/drawing/2014/main" id="{BCC14120-8D37-EE98-AFB4-AE82F07DAA98}"/>
                </a:ext>
              </a:extLst>
            </p:cNvPr>
            <p:cNvSpPr txBox="1"/>
            <p:nvPr/>
          </p:nvSpPr>
          <p:spPr>
            <a:xfrm>
              <a:off x="223121" y="5681494"/>
              <a:ext cx="2573615" cy="338554"/>
            </a:xfrm>
            <a:prstGeom prst="rect">
              <a:avLst/>
            </a:prstGeom>
            <a:noFill/>
          </p:spPr>
          <p:txBody>
            <a:bodyPr wrap="square" rtlCol="0">
              <a:spAutoFit/>
            </a:bodyPr>
            <a:lstStyle/>
            <a:p>
              <a:pPr algn="ctr"/>
              <a:r>
                <a:rPr kumimoji="1" lang="ja-JP" altLang="en-US" sz="1600" b="1" dirty="0" smtClean="0">
                  <a:solidFill>
                    <a:schemeClr val="bg1"/>
                  </a:solidFill>
                  <a:latin typeface="+mn-ea"/>
                  <a:ea typeface="+mn-ea"/>
                </a:rPr>
                <a:t>ワンプッシュ醤油さし</a:t>
              </a:r>
              <a:endParaRPr kumimoji="1" lang="en-US" altLang="ja-JP" sz="1600" b="1" dirty="0" smtClean="0">
                <a:solidFill>
                  <a:schemeClr val="bg1"/>
                </a:solidFill>
                <a:latin typeface="+mn-ea"/>
                <a:ea typeface="+mn-ea"/>
              </a:endParaRPr>
            </a:p>
          </p:txBody>
        </p:sp>
        <p:sp>
          <p:nvSpPr>
            <p:cNvPr id="6" name="正方形/長方形 5"/>
            <p:cNvSpPr/>
            <p:nvPr/>
          </p:nvSpPr>
          <p:spPr>
            <a:xfrm>
              <a:off x="922267" y="6157986"/>
              <a:ext cx="1175322" cy="307777"/>
            </a:xfrm>
            <a:prstGeom prst="rect">
              <a:avLst/>
            </a:prstGeom>
          </p:spPr>
          <p:txBody>
            <a:bodyPr wrap="none">
              <a:spAutoFit/>
            </a:bodyPr>
            <a:lstStyle/>
            <a:p>
              <a:pPr algn="ctr"/>
              <a:r>
                <a:rPr kumimoji="1" lang="en-US" altLang="ja-JP" sz="1400" b="1" dirty="0" smtClean="0">
                  <a:solidFill>
                    <a:schemeClr val="tx1"/>
                  </a:solidFill>
                  <a:latin typeface="+mn-ea"/>
                  <a:ea typeface="+mn-ea"/>
                </a:rPr>
                <a:t>790</a:t>
              </a:r>
              <a:r>
                <a:rPr kumimoji="1" lang="ja-JP" altLang="en-US" sz="1400" b="1" dirty="0" smtClean="0">
                  <a:solidFill>
                    <a:schemeClr val="tx1"/>
                  </a:solidFill>
                  <a:latin typeface="+mn-ea"/>
                  <a:ea typeface="+mn-ea"/>
                </a:rPr>
                <a:t>円</a:t>
              </a:r>
              <a:r>
                <a:rPr kumimoji="1" lang="en-US" altLang="ja-JP" sz="1400" b="1" dirty="0" smtClean="0">
                  <a:solidFill>
                    <a:schemeClr val="tx1"/>
                  </a:solidFill>
                  <a:latin typeface="+mn-ea"/>
                  <a:ea typeface="+mn-ea"/>
                </a:rPr>
                <a:t>(</a:t>
              </a:r>
              <a:r>
                <a:rPr kumimoji="1" lang="ja-JP" altLang="en-US" sz="1400" b="1" dirty="0" smtClean="0">
                  <a:solidFill>
                    <a:schemeClr val="tx1"/>
                  </a:solidFill>
                  <a:latin typeface="+mn-ea"/>
                  <a:ea typeface="+mn-ea"/>
                </a:rPr>
                <a:t>税抜</a:t>
              </a:r>
              <a:r>
                <a:rPr kumimoji="1" lang="en-US" altLang="ja-JP" sz="1400" b="1" dirty="0" smtClean="0">
                  <a:solidFill>
                    <a:schemeClr val="tx1"/>
                  </a:solidFill>
                  <a:latin typeface="+mn-ea"/>
                  <a:ea typeface="+mn-ea"/>
                </a:rPr>
                <a:t>)</a:t>
              </a:r>
              <a:endParaRPr kumimoji="1" lang="ja-JP" altLang="en-US" sz="1400" b="1" dirty="0">
                <a:solidFill>
                  <a:schemeClr val="tx1"/>
                </a:solidFill>
                <a:latin typeface="+mn-ea"/>
                <a:ea typeface="+mn-ea"/>
              </a:endParaRPr>
            </a:p>
          </p:txBody>
        </p:sp>
      </p:grpSp>
      <p:grpSp>
        <p:nvGrpSpPr>
          <p:cNvPr id="56" name="グループ化 55"/>
          <p:cNvGrpSpPr/>
          <p:nvPr/>
        </p:nvGrpSpPr>
        <p:grpSpPr>
          <a:xfrm>
            <a:off x="1632411" y="1746672"/>
            <a:ext cx="2723927" cy="2314612"/>
            <a:chOff x="1985840" y="1728037"/>
            <a:chExt cx="2723927" cy="2314612"/>
          </a:xfrm>
        </p:grpSpPr>
        <p:grpSp>
          <p:nvGrpSpPr>
            <p:cNvPr id="55" name="グループ化 54"/>
            <p:cNvGrpSpPr/>
            <p:nvPr/>
          </p:nvGrpSpPr>
          <p:grpSpPr>
            <a:xfrm>
              <a:off x="1985840" y="1728037"/>
              <a:ext cx="2723927" cy="1993317"/>
              <a:chOff x="1985840" y="1728037"/>
              <a:chExt cx="2723927" cy="1993317"/>
            </a:xfrm>
          </p:grpSpPr>
          <p:pic>
            <p:nvPicPr>
              <p:cNvPr id="46" name="図 45">
                <a:extLst>
                  <a:ext uri="{FF2B5EF4-FFF2-40B4-BE49-F238E27FC236}">
                    <a16:creationId xmlns:a16="http://schemas.microsoft.com/office/drawing/2014/main" id="{05AE43F0-E148-AB41-D25E-E3989DBA3B68}"/>
                  </a:ext>
                </a:extLst>
              </p:cNvPr>
              <p:cNvPicPr preferRelativeResize="0">
                <a:picLocks/>
              </p:cNvPicPr>
              <p:nvPr/>
            </p:nvPicPr>
            <p:blipFill>
              <a:blip r:embed="rId5">
                <a:extLst>
                  <a:ext uri="{28A0092B-C50C-407E-A947-70E740481C1C}">
                    <a14:useLocalDpi xmlns:a14="http://schemas.microsoft.com/office/drawing/2010/main" val="0"/>
                  </a:ext>
                </a:extLst>
              </a:blip>
              <a:stretch>
                <a:fillRect/>
              </a:stretch>
            </p:blipFill>
            <p:spPr>
              <a:xfrm>
                <a:off x="1985840" y="1728037"/>
                <a:ext cx="2723927" cy="1694510"/>
              </a:xfrm>
              <a:prstGeom prst="roundRect">
                <a:avLst>
                  <a:gd name="adj" fmla="val 11295"/>
                </a:avLst>
              </a:prstGeom>
            </p:spPr>
          </p:pic>
          <p:sp>
            <p:nvSpPr>
              <p:cNvPr id="47" name="四角形: 上の 2 つの角を丸める 20">
                <a:extLst>
                  <a:ext uri="{FF2B5EF4-FFF2-40B4-BE49-F238E27FC236}">
                    <a16:creationId xmlns:a16="http://schemas.microsoft.com/office/drawing/2014/main" id="{B92E1275-9ECF-CE66-8158-0B460526EE12}"/>
                  </a:ext>
                </a:extLst>
              </p:cNvPr>
              <p:cNvSpPr/>
              <p:nvPr/>
            </p:nvSpPr>
            <p:spPr>
              <a:xfrm>
                <a:off x="1985840" y="3120562"/>
                <a:ext cx="2723927" cy="600792"/>
              </a:xfrm>
              <a:prstGeom prst="round2SameRect">
                <a:avLst>
                  <a:gd name="adj1" fmla="val 0"/>
                  <a:gd name="adj2" fmla="val 42077"/>
                </a:avLst>
              </a:prstGeom>
              <a:solidFill>
                <a:srgbClr val="D22C25">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p>
            </p:txBody>
          </p:sp>
          <p:sp>
            <p:nvSpPr>
              <p:cNvPr id="48" name="テキスト ボックス 47">
                <a:extLst>
                  <a:ext uri="{FF2B5EF4-FFF2-40B4-BE49-F238E27FC236}">
                    <a16:creationId xmlns:a16="http://schemas.microsoft.com/office/drawing/2014/main" id="{23ED2D90-17EC-9FA7-C833-332144CC920E}"/>
                  </a:ext>
                </a:extLst>
              </p:cNvPr>
              <p:cNvSpPr txBox="1"/>
              <p:nvPr/>
            </p:nvSpPr>
            <p:spPr>
              <a:xfrm>
                <a:off x="1985840" y="3251681"/>
                <a:ext cx="2723927" cy="338554"/>
              </a:xfrm>
              <a:prstGeom prst="rect">
                <a:avLst/>
              </a:prstGeom>
              <a:noFill/>
            </p:spPr>
            <p:txBody>
              <a:bodyPr wrap="square" rtlCol="0">
                <a:spAutoFit/>
              </a:bodyPr>
              <a:lstStyle/>
              <a:p>
                <a:pPr algn="ctr"/>
                <a:r>
                  <a:rPr kumimoji="1" lang="ja-JP" altLang="en-US" sz="1600" b="1" dirty="0" smtClean="0">
                    <a:solidFill>
                      <a:schemeClr val="bg1"/>
                    </a:solidFill>
                    <a:latin typeface="+mn-ea"/>
                    <a:ea typeface="+mn-ea"/>
                  </a:rPr>
                  <a:t>穴あきレンゲ</a:t>
                </a:r>
                <a:endParaRPr kumimoji="1" lang="en-US" altLang="ja-JP" sz="1600" b="1" dirty="0" smtClean="0">
                  <a:solidFill>
                    <a:schemeClr val="bg1"/>
                  </a:solidFill>
                  <a:latin typeface="+mn-ea"/>
                  <a:ea typeface="+mn-ea"/>
                </a:endParaRPr>
              </a:p>
            </p:txBody>
          </p:sp>
        </p:grpSp>
        <p:sp>
          <p:nvSpPr>
            <p:cNvPr id="7" name="正方形/長方形 6"/>
            <p:cNvSpPr/>
            <p:nvPr/>
          </p:nvSpPr>
          <p:spPr>
            <a:xfrm>
              <a:off x="2774663" y="3734872"/>
              <a:ext cx="1175322" cy="307777"/>
            </a:xfrm>
            <a:prstGeom prst="rect">
              <a:avLst/>
            </a:prstGeom>
          </p:spPr>
          <p:txBody>
            <a:bodyPr wrap="none">
              <a:spAutoFit/>
            </a:bodyPr>
            <a:lstStyle/>
            <a:p>
              <a:pPr algn="ctr"/>
              <a:r>
                <a:rPr kumimoji="1" lang="en-US" altLang="ja-JP" sz="1400" b="1" dirty="0" smtClean="0">
                  <a:solidFill>
                    <a:schemeClr val="tx1"/>
                  </a:solidFill>
                  <a:latin typeface="+mn-ea"/>
                </a:rPr>
                <a:t>420</a:t>
              </a:r>
              <a:r>
                <a:rPr kumimoji="1" lang="ja-JP" altLang="en-US" sz="1400" b="1" dirty="0" smtClean="0">
                  <a:solidFill>
                    <a:schemeClr val="tx1"/>
                  </a:solidFill>
                  <a:latin typeface="+mn-ea"/>
                </a:rPr>
                <a:t>円</a:t>
              </a:r>
              <a:r>
                <a:rPr kumimoji="1" lang="en-US" altLang="ja-JP" sz="1400" b="1" dirty="0" smtClean="0">
                  <a:solidFill>
                    <a:schemeClr val="tx1"/>
                  </a:solidFill>
                  <a:latin typeface="+mn-ea"/>
                </a:rPr>
                <a:t>(</a:t>
              </a:r>
              <a:r>
                <a:rPr kumimoji="1" lang="ja-JP" altLang="en-US" sz="1400" b="1" dirty="0" smtClean="0">
                  <a:solidFill>
                    <a:schemeClr val="tx1"/>
                  </a:solidFill>
                  <a:latin typeface="+mn-ea"/>
                </a:rPr>
                <a:t>税抜</a:t>
              </a:r>
              <a:r>
                <a:rPr kumimoji="1" lang="en-US" altLang="ja-JP" sz="1400" b="1" dirty="0" smtClean="0">
                  <a:solidFill>
                    <a:schemeClr val="tx1"/>
                  </a:solidFill>
                  <a:latin typeface="+mn-ea"/>
                </a:rPr>
                <a:t>)</a:t>
              </a:r>
              <a:endParaRPr kumimoji="1" lang="ja-JP" altLang="en-US" sz="1400" b="1" dirty="0">
                <a:solidFill>
                  <a:schemeClr val="tx1"/>
                </a:solidFill>
                <a:latin typeface="+mn-ea"/>
              </a:endParaRPr>
            </a:p>
          </p:txBody>
        </p:sp>
      </p:grpSp>
    </p:spTree>
    <p:extLst>
      <p:ext uri="{BB962C8B-B14F-4D97-AF65-F5344CB8AC3E}">
        <p14:creationId xmlns:p14="http://schemas.microsoft.com/office/powerpoint/2010/main" val="2565248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4646" y="317208"/>
            <a:ext cx="6763390" cy="618631"/>
          </a:xfrm>
        </p:spPr>
        <p:txBody>
          <a:bodyPr/>
          <a:lstStyle/>
          <a:p>
            <a:r>
              <a:rPr lang="ja-JP" altLang="en-US" dirty="0"/>
              <a:t>自然と健康に</a:t>
            </a:r>
            <a:r>
              <a:rPr lang="ja-JP" altLang="en-US" dirty="0" smtClean="0"/>
              <a:t>なれる社員</a:t>
            </a:r>
            <a:r>
              <a:rPr lang="ja-JP" altLang="en-US" dirty="0"/>
              <a:t>食堂の</a:t>
            </a:r>
            <a:r>
              <a:rPr lang="ja-JP" altLang="en-US" dirty="0" smtClean="0"/>
              <a:t>食環境整備</a:t>
            </a:r>
            <a:r>
              <a:rPr lang="en-US" altLang="ja-JP" dirty="0" smtClean="0"/>
              <a:t/>
            </a:r>
            <a:br>
              <a:rPr lang="en-US" altLang="ja-JP" dirty="0" smtClean="0"/>
            </a:br>
            <a:r>
              <a:rPr lang="ja-JP" altLang="en-US" sz="1400" dirty="0" smtClean="0"/>
              <a:t>適塩環境　卓上調味料</a:t>
            </a:r>
            <a:r>
              <a:rPr lang="en-US" altLang="ja-JP" sz="1400" dirty="0" smtClean="0"/>
              <a:t>/</a:t>
            </a:r>
            <a:r>
              <a:rPr lang="ja-JP" altLang="en-US" sz="1400" dirty="0" smtClean="0"/>
              <a:t>減塩調味料</a:t>
            </a:r>
            <a:endParaRPr kumimoji="1" lang="ja-JP" altLang="en-US" sz="1400" dirty="0"/>
          </a:p>
        </p:txBody>
      </p:sp>
      <p:sp>
        <p:nvSpPr>
          <p:cNvPr id="84" name="テキスト ボックス 83">
            <a:extLst>
              <a:ext uri="{FF2B5EF4-FFF2-40B4-BE49-F238E27FC236}">
                <a16:creationId xmlns:a16="http://schemas.microsoft.com/office/drawing/2014/main" id="{9AE1641B-6915-5876-6EB4-56CA9E66C671}"/>
              </a:ext>
            </a:extLst>
          </p:cNvPr>
          <p:cNvSpPr txBox="1"/>
          <p:nvPr/>
        </p:nvSpPr>
        <p:spPr>
          <a:xfrm>
            <a:off x="600992" y="76200"/>
            <a:ext cx="1915909" cy="276999"/>
          </a:xfrm>
          <a:prstGeom prst="rect">
            <a:avLst/>
          </a:prstGeom>
          <a:solidFill>
            <a:srgbClr val="FEF2E2"/>
          </a:solidFill>
        </p:spPr>
        <p:txBody>
          <a:bodyPr wrap="none" rtlCol="0">
            <a:spAutoFit/>
          </a:bodyPr>
          <a:lstStyle/>
          <a:p>
            <a:pPr algn="l"/>
            <a:r>
              <a:rPr kumimoji="1" lang="ja-JP" altLang="en-US" sz="1200" b="1" spc="300" dirty="0">
                <a:solidFill>
                  <a:srgbClr val="D22C25"/>
                </a:solidFill>
                <a:latin typeface="+mj-lt"/>
                <a:ea typeface="+mj-ea"/>
              </a:rPr>
              <a:t>健康</a:t>
            </a:r>
            <a:r>
              <a:rPr kumimoji="1" lang="ja-JP" altLang="en-US" sz="1200" b="1" spc="300" dirty="0" smtClean="0">
                <a:solidFill>
                  <a:srgbClr val="D22C25"/>
                </a:solidFill>
                <a:latin typeface="+mj-lt"/>
                <a:ea typeface="+mj-ea"/>
              </a:rPr>
              <a:t>推進のご提案④</a:t>
            </a:r>
            <a:endParaRPr kumimoji="1" lang="ja-JP" altLang="en-US" sz="1200" b="1" spc="300" dirty="0">
              <a:solidFill>
                <a:srgbClr val="D22C25"/>
              </a:solidFill>
              <a:latin typeface="+mj-ea"/>
              <a:ea typeface="+mj-ea"/>
            </a:endParaRPr>
          </a:p>
        </p:txBody>
      </p:sp>
      <p:pic>
        <p:nvPicPr>
          <p:cNvPr id="10" name="図 9"/>
          <p:cNvPicPr>
            <a:picLocks noChangeAspect="1"/>
          </p:cNvPicPr>
          <p:nvPr/>
        </p:nvPicPr>
        <p:blipFill>
          <a:blip r:embed="rId3">
            <a:extLst>
              <a:ext uri="{BEBA8EAE-BF5A-486C-A8C5-ECC9F3942E4B}">
                <a14:imgProps xmlns:a14="http://schemas.microsoft.com/office/drawing/2010/main">
                  <a14:imgLayer r:embed="rId4">
                    <a14:imgEffect>
                      <a14:backgroundRemoval t="2581" b="100000" l="0" r="100000">
                        <a14:foregroundMark x1="68973" y1="55806" x2="68973" y2="55806"/>
                        <a14:foregroundMark x1="80134" y1="42581" x2="80134" y2="42581"/>
                        <a14:foregroundMark x1="81920" y1="72258" x2="81920" y2="72258"/>
                        <a14:foregroundMark x1="58259" y1="71613" x2="57143" y2="71290"/>
                        <a14:foregroundMark x1="35938" y1="73871" x2="35938" y2="73871"/>
                        <a14:foregroundMark x1="35268" y1="73871" x2="35268" y2="73871"/>
                        <a14:foregroundMark x1="39732" y1="64516" x2="39732" y2="64516"/>
                        <a14:foregroundMark x1="46875" y1="59355" x2="47545" y2="59355"/>
                        <a14:foregroundMark x1="53571" y1="55806" x2="54688" y2="55484"/>
                        <a14:foregroundMark x1="59152" y1="53548" x2="60045" y2="53226"/>
                        <a14:foregroundMark x1="62723" y1="52581" x2="62723" y2="52581"/>
                        <a14:foregroundMark x1="80580" y1="50968" x2="80580" y2="50968"/>
                        <a14:foregroundMark x1="81250" y1="64516" x2="81250" y2="65484"/>
                        <a14:foregroundMark x1="81920" y1="69355" x2="81920" y2="69355"/>
                        <a14:foregroundMark x1="70089" y1="69677" x2="70089" y2="69677"/>
                        <a14:foregroundMark x1="68527" y1="69032" x2="68527" y2="69032"/>
                        <a14:foregroundMark x1="61607" y1="67419" x2="61607" y2="67419"/>
                        <a14:foregroundMark x1="17411" y1="76774" x2="17411" y2="76774"/>
                        <a14:foregroundMark x1="29018" y1="70645" x2="29018" y2="70645"/>
                        <a14:foregroundMark x1="37723" y1="63871" x2="37723" y2="63871"/>
                        <a14:foregroundMark x1="46205" y1="60000" x2="49330" y2="59032"/>
                        <a14:foregroundMark x1="53125" y1="58065" x2="53125" y2="58065"/>
                        <a14:foregroundMark x1="73438" y1="40968" x2="73438" y2="40968"/>
                        <a14:foregroundMark x1="66741" y1="45161" x2="66741" y2="45161"/>
                        <a14:foregroundMark x1="86384" y1="36452" x2="86384" y2="36452"/>
                        <a14:foregroundMark x1="85714" y1="57742" x2="85714" y2="59355"/>
                        <a14:foregroundMark x1="84152" y1="76129" x2="84152" y2="76129"/>
                        <a14:foregroundMark x1="68080" y1="77742" x2="68080" y2="77742"/>
                        <a14:foregroundMark x1="44643" y1="75806" x2="44643" y2="75806"/>
                        <a14:foregroundMark x1="44643" y1="71290" x2="44643" y2="71290"/>
                        <a14:foregroundMark x1="49330" y1="67419" x2="50000" y2="66129"/>
                        <a14:foregroundMark x1="55357" y1="63871" x2="55357" y2="63871"/>
                        <a14:foregroundMark x1="55580" y1="63871" x2="55580" y2="63871"/>
                        <a14:foregroundMark x1="63839" y1="58710" x2="63839" y2="58710"/>
                        <a14:foregroundMark x1="67188" y1="55161" x2="68750" y2="54194"/>
                        <a14:foregroundMark x1="86384" y1="38710" x2="86384" y2="38710"/>
                        <a14:foregroundMark x1="87277" y1="38065" x2="87277" y2="38065"/>
                        <a14:foregroundMark x1="44420" y1="56452" x2="44420" y2="56452"/>
                        <a14:foregroundMark x1="37946" y1="59355" x2="37946" y2="59355"/>
                        <a14:foregroundMark x1="29688" y1="67419" x2="29688" y2="67419"/>
                        <a14:foregroundMark x1="21875" y1="73226" x2="21875" y2="73226"/>
                        <a14:foregroundMark x1="13393" y1="78387" x2="13393" y2="78387"/>
                        <a14:foregroundMark x1="21429" y1="72581" x2="21429" y2="72581"/>
                        <a14:foregroundMark x1="27902" y1="67097" x2="27902" y2="67097"/>
                        <a14:foregroundMark x1="23661" y1="68710" x2="23661" y2="68710"/>
                        <a14:foregroundMark x1="21429" y1="78065" x2="21429" y2="78065"/>
                        <a14:foregroundMark x1="31027" y1="79032" x2="33036" y2="79032"/>
                        <a14:foregroundMark x1="36384" y1="79032" x2="37946" y2="79032"/>
                        <a14:foregroundMark x1="43080" y1="79032" x2="45536" y2="78710"/>
                        <a14:foregroundMark x1="74107" y1="73871" x2="74107" y2="73871"/>
                        <a14:foregroundMark x1="85714" y1="67742" x2="85714" y2="67742"/>
                        <a14:foregroundMark x1="10714" y1="80645" x2="10714" y2="80645"/>
                        <a14:foregroundMark x1="20313" y1="81290" x2="20313" y2="81290"/>
                        <a14:foregroundMark x1="87946" y1="34194" x2="87946" y2="34194"/>
                        <a14:foregroundMark x1="85714" y1="44516" x2="85714" y2="44516"/>
                        <a14:foregroundMark x1="7813" y1="82903" x2="7813" y2="82903"/>
                        <a14:foregroundMark x1="82813" y1="76129" x2="82813" y2="76129"/>
                        <a14:foregroundMark x1="16295" y1="83548" x2="16295" y2="83548"/>
                        <a14:foregroundMark x1="88170" y1="49355" x2="88170" y2="49355"/>
                        <a14:foregroundMark x1="88393" y1="64194" x2="88393" y2="66129"/>
                        <a14:foregroundMark x1="88393" y1="81290" x2="88393" y2="81290"/>
                        <a14:foregroundMark x1="80357" y1="86452" x2="80357" y2="86452"/>
                        <a14:foregroundMark x1="50000" y1="86452" x2="50000" y2="86452"/>
                        <a14:foregroundMark x1="35938" y1="85161" x2="35938" y2="85161"/>
                        <a14:foregroundMark x1="22768" y1="85161" x2="22768" y2="85161"/>
                        <a14:backgroundMark x1="33929" y1="10968" x2="33929" y2="10968"/>
                      </a14:backgroundRemoval>
                    </a14:imgEffect>
                  </a14:imgLayer>
                </a14:imgProps>
              </a:ext>
            </a:extLst>
          </a:blip>
          <a:stretch>
            <a:fillRect/>
          </a:stretch>
        </p:blipFill>
        <p:spPr>
          <a:xfrm>
            <a:off x="533103" y="2769945"/>
            <a:ext cx="4267796" cy="2953162"/>
          </a:xfrm>
          <a:prstGeom prst="rect">
            <a:avLst/>
          </a:prstGeom>
        </p:spPr>
      </p:pic>
      <p:sp>
        <p:nvSpPr>
          <p:cNvPr id="15" name="テキスト ボックス 14">
            <a:extLst>
              <a:ext uri="{FF2B5EF4-FFF2-40B4-BE49-F238E27FC236}">
                <a16:creationId xmlns:a16="http://schemas.microsoft.com/office/drawing/2014/main" id="{91335AFB-9649-2528-1FCC-FB07B20B9111}"/>
              </a:ext>
            </a:extLst>
          </p:cNvPr>
          <p:cNvSpPr txBox="1"/>
          <p:nvPr/>
        </p:nvSpPr>
        <p:spPr>
          <a:xfrm>
            <a:off x="4125377" y="1639661"/>
            <a:ext cx="4328492" cy="426720"/>
          </a:xfrm>
          <a:prstGeom prst="rect">
            <a:avLst/>
          </a:prstGeom>
          <a:noFill/>
        </p:spPr>
        <p:txBody>
          <a:bodyPr wrap="square">
            <a:spAutoFit/>
          </a:bodyPr>
          <a:lstStyle/>
          <a:p>
            <a:pPr>
              <a:lnSpc>
                <a:spcPct val="130000"/>
              </a:lnSpc>
            </a:pPr>
            <a:r>
              <a:rPr lang="ja-JP" altLang="en-US" b="1" dirty="0" smtClean="0">
                <a:solidFill>
                  <a:schemeClr val="accent1"/>
                </a:solidFill>
                <a:latin typeface="+mn-ea"/>
                <a:ea typeface="+mn-ea"/>
              </a:rPr>
              <a:t>卓上調味料</a:t>
            </a:r>
            <a:endParaRPr lang="ja-JP" altLang="en-US" b="1" dirty="0">
              <a:solidFill>
                <a:schemeClr val="accent1"/>
              </a:solidFill>
              <a:latin typeface="+mn-ea"/>
              <a:ea typeface="+mn-ea"/>
            </a:endParaRPr>
          </a:p>
        </p:txBody>
      </p:sp>
      <p:sp>
        <p:nvSpPr>
          <p:cNvPr id="16" name="テキスト ボックス 15">
            <a:extLst>
              <a:ext uri="{FF2B5EF4-FFF2-40B4-BE49-F238E27FC236}">
                <a16:creationId xmlns:a16="http://schemas.microsoft.com/office/drawing/2014/main" id="{D7A95F6F-2064-8E3D-2268-E32E0FED2C08}"/>
              </a:ext>
            </a:extLst>
          </p:cNvPr>
          <p:cNvSpPr txBox="1"/>
          <p:nvPr/>
        </p:nvSpPr>
        <p:spPr>
          <a:xfrm>
            <a:off x="4125377" y="2019939"/>
            <a:ext cx="3893754" cy="1052596"/>
          </a:xfrm>
          <a:prstGeom prst="rect">
            <a:avLst/>
          </a:prstGeom>
          <a:noFill/>
        </p:spPr>
        <p:txBody>
          <a:bodyPr wrap="square">
            <a:spAutoFit/>
          </a:bodyPr>
          <a:lstStyle/>
          <a:p>
            <a:pPr>
              <a:lnSpc>
                <a:spcPct val="130000"/>
              </a:lnSpc>
            </a:pPr>
            <a:r>
              <a:rPr lang="ja-JP" altLang="en-US" sz="1200" b="1" dirty="0">
                <a:latin typeface="+mn-ea"/>
                <a:ea typeface="+mn-ea"/>
              </a:rPr>
              <a:t>過剰</a:t>
            </a:r>
            <a:r>
              <a:rPr lang="ja-JP" altLang="en-US" sz="1200" b="1" dirty="0" smtClean="0">
                <a:latin typeface="+mn-ea"/>
                <a:ea typeface="+mn-ea"/>
              </a:rPr>
              <a:t>な調味料の使用を防ぐため、食事用テーブルに</a:t>
            </a:r>
            <a:endParaRPr lang="en-US" altLang="ja-JP" sz="1200" b="1" dirty="0" smtClean="0">
              <a:latin typeface="+mn-ea"/>
              <a:ea typeface="+mn-ea"/>
            </a:endParaRPr>
          </a:p>
          <a:p>
            <a:pPr>
              <a:lnSpc>
                <a:spcPct val="130000"/>
              </a:lnSpc>
            </a:pPr>
            <a:r>
              <a:rPr lang="ja-JP" altLang="en-US" sz="1200" b="1" dirty="0" smtClean="0">
                <a:latin typeface="+mn-ea"/>
                <a:ea typeface="+mn-ea"/>
              </a:rPr>
              <a:t>調味料を置かず、提供レーンの導線上に調味料</a:t>
            </a:r>
            <a:endParaRPr lang="en-US" altLang="ja-JP" sz="1200" b="1" dirty="0" smtClean="0">
              <a:latin typeface="+mn-ea"/>
              <a:ea typeface="+mn-ea"/>
            </a:endParaRPr>
          </a:p>
          <a:p>
            <a:pPr>
              <a:lnSpc>
                <a:spcPct val="130000"/>
              </a:lnSpc>
            </a:pPr>
            <a:r>
              <a:rPr lang="ja-JP" altLang="en-US" sz="1200" b="1" dirty="0" smtClean="0">
                <a:latin typeface="+mn-ea"/>
                <a:ea typeface="+mn-ea"/>
              </a:rPr>
              <a:t>コーナーの設置をご検討ください。</a:t>
            </a:r>
            <a:endParaRPr lang="en-US" altLang="ja-JP" sz="1200" b="1" dirty="0" smtClean="0">
              <a:latin typeface="+mn-ea"/>
              <a:ea typeface="+mn-ea"/>
            </a:endParaRPr>
          </a:p>
          <a:p>
            <a:pPr>
              <a:lnSpc>
                <a:spcPct val="130000"/>
              </a:lnSpc>
            </a:pPr>
            <a:endParaRPr lang="ja-JP" altLang="en-US" sz="1200" b="1" dirty="0">
              <a:latin typeface="+mn-ea"/>
              <a:ea typeface="+mn-ea"/>
            </a:endParaRPr>
          </a:p>
        </p:txBody>
      </p:sp>
      <p:pic>
        <p:nvPicPr>
          <p:cNvPr id="8" name="図 7"/>
          <p:cNvPicPr>
            <a:picLocks noChangeAspect="1"/>
          </p:cNvPicPr>
          <p:nvPr/>
        </p:nvPicPr>
        <p:blipFill rotWithShape="1">
          <a:blip r:embed="rId5">
            <a:extLst>
              <a:ext uri="{28A0092B-C50C-407E-A947-70E740481C1C}">
                <a14:useLocalDpi xmlns:a14="http://schemas.microsoft.com/office/drawing/2010/main" val="0"/>
              </a:ext>
            </a:extLst>
          </a:blip>
          <a:srcRect l="-4939" t="518" r="46797" b="34559"/>
          <a:stretch/>
        </p:blipFill>
        <p:spPr>
          <a:xfrm rot="20355282">
            <a:off x="-207351" y="1280138"/>
            <a:ext cx="4400291" cy="3070915"/>
          </a:xfrm>
          <a:prstGeom prst="rect">
            <a:avLst/>
          </a:prstGeom>
        </p:spPr>
      </p:pic>
      <p:sp>
        <p:nvSpPr>
          <p:cNvPr id="21" name="フリーフォーム: 図形 7">
            <a:extLst>
              <a:ext uri="{FF2B5EF4-FFF2-40B4-BE49-F238E27FC236}">
                <a16:creationId xmlns:a16="http://schemas.microsoft.com/office/drawing/2014/main" id="{C07237BF-D317-9066-91C0-F077792605CD}"/>
              </a:ext>
            </a:extLst>
          </p:cNvPr>
          <p:cNvSpPr>
            <a:spLocks/>
          </p:cNvSpPr>
          <p:nvPr/>
        </p:nvSpPr>
        <p:spPr>
          <a:xfrm>
            <a:off x="-119270" y="1108000"/>
            <a:ext cx="10025270" cy="5750000"/>
          </a:xfrm>
          <a:custGeom>
            <a:avLst/>
            <a:gdLst>
              <a:gd name="connsiteX0" fmla="*/ 10025270 w 10025270"/>
              <a:gd name="connsiteY0" fmla="*/ 0 h 5750000"/>
              <a:gd name="connsiteX1" fmla="*/ 10025270 w 10025270"/>
              <a:gd name="connsiteY1" fmla="*/ 3932777 h 5750000"/>
              <a:gd name="connsiteX2" fmla="*/ 10025264 w 10025270"/>
              <a:gd name="connsiteY2" fmla="*/ 3932786 h 5750000"/>
              <a:gd name="connsiteX3" fmla="*/ 10025264 w 10025270"/>
              <a:gd name="connsiteY3" fmla="*/ 5749994 h 5750000"/>
              <a:gd name="connsiteX4" fmla="*/ 6552334 w 10025270"/>
              <a:gd name="connsiteY4" fmla="*/ 5749994 h 5750000"/>
              <a:gd name="connsiteX5" fmla="*/ 6552314 w 10025270"/>
              <a:gd name="connsiteY5" fmla="*/ 5750000 h 5750000"/>
              <a:gd name="connsiteX6" fmla="*/ 0 w 10025270"/>
              <a:gd name="connsiteY6" fmla="*/ 5750000 h 5750000"/>
              <a:gd name="connsiteX7" fmla="*/ 41751 w 10025270"/>
              <a:gd name="connsiteY7" fmla="*/ 5437829 h 5750000"/>
              <a:gd name="connsiteX8" fmla="*/ 1190840 w 10025270"/>
              <a:gd name="connsiteY8" fmla="*/ 3832695 h 5750000"/>
              <a:gd name="connsiteX9" fmla="*/ 5284307 w 10025270"/>
              <a:gd name="connsiteY9" fmla="*/ 2313418 h 5750000"/>
              <a:gd name="connsiteX10" fmla="*/ 8107198 w 10025270"/>
              <a:gd name="connsiteY10" fmla="*/ 1508129 h 5750000"/>
              <a:gd name="connsiteX11" fmla="*/ 9872087 w 10025270"/>
              <a:gd name="connsiteY11" fmla="*/ 253311 h 57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25270" h="5750000">
                <a:moveTo>
                  <a:pt x="10025270" y="0"/>
                </a:moveTo>
                <a:lnTo>
                  <a:pt x="10025270" y="3932777"/>
                </a:lnTo>
                <a:lnTo>
                  <a:pt x="10025264" y="3932786"/>
                </a:lnTo>
                <a:lnTo>
                  <a:pt x="10025264" y="5749994"/>
                </a:lnTo>
                <a:lnTo>
                  <a:pt x="6552334" y="5749994"/>
                </a:lnTo>
                <a:lnTo>
                  <a:pt x="6552314" y="5750000"/>
                </a:lnTo>
                <a:lnTo>
                  <a:pt x="0" y="5750000"/>
                </a:lnTo>
                <a:lnTo>
                  <a:pt x="41751" y="5437829"/>
                </a:lnTo>
                <a:cubicBezTo>
                  <a:pt x="212101" y="4787030"/>
                  <a:pt x="616814" y="4212227"/>
                  <a:pt x="1190840" y="3832695"/>
                </a:cubicBezTo>
                <a:cubicBezTo>
                  <a:pt x="1190840" y="3832695"/>
                  <a:pt x="2294854" y="2976006"/>
                  <a:pt x="5284307" y="2313418"/>
                </a:cubicBezTo>
                <a:cubicBezTo>
                  <a:pt x="6241946" y="2107156"/>
                  <a:pt x="7184886" y="1838178"/>
                  <a:pt x="8107198" y="1508129"/>
                </a:cubicBezTo>
                <a:cubicBezTo>
                  <a:pt x="8597599" y="1297336"/>
                  <a:pt x="9315092" y="1012521"/>
                  <a:pt x="9872087" y="253311"/>
                </a:cubicBezTo>
                <a:close/>
              </a:path>
            </a:pathLst>
          </a:custGeom>
          <a:gradFill>
            <a:gsLst>
              <a:gs pos="25000">
                <a:schemeClr val="accent3">
                  <a:lumMod val="90000"/>
                  <a:alpha val="80000"/>
                </a:schemeClr>
              </a:gs>
              <a:gs pos="100000">
                <a:schemeClr val="accent3">
                  <a:lumMod val="75000"/>
                  <a:alpha val="80000"/>
                </a:schemeClr>
              </a:gs>
            </a:gsLst>
            <a:lin ang="0" scaled="0"/>
          </a:gradFill>
          <a:ln w="50021" cap="flat">
            <a:noFill/>
            <a:prstDash val="solid"/>
            <a:miter/>
          </a:ln>
        </p:spPr>
        <p:txBody>
          <a:bodyPr wrap="square" rtlCol="0" anchor="ctr">
            <a:noAutofit/>
          </a:bodyPr>
          <a:lstStyle/>
          <a:p>
            <a:endParaRPr lang="ja-JP" altLang="en-US"/>
          </a:p>
        </p:txBody>
      </p:sp>
      <p:sp>
        <p:nvSpPr>
          <p:cNvPr id="23" name="テキスト ボックス 22">
            <a:extLst>
              <a:ext uri="{FF2B5EF4-FFF2-40B4-BE49-F238E27FC236}">
                <a16:creationId xmlns:a16="http://schemas.microsoft.com/office/drawing/2014/main" id="{91335AFB-9649-2528-1FCC-FB07B20B9111}"/>
              </a:ext>
            </a:extLst>
          </p:cNvPr>
          <p:cNvSpPr txBox="1"/>
          <p:nvPr/>
        </p:nvSpPr>
        <p:spPr>
          <a:xfrm>
            <a:off x="2647845" y="4655547"/>
            <a:ext cx="3238575" cy="452432"/>
          </a:xfrm>
          <a:prstGeom prst="rect">
            <a:avLst/>
          </a:prstGeom>
          <a:noFill/>
        </p:spPr>
        <p:txBody>
          <a:bodyPr wrap="square">
            <a:spAutoFit/>
          </a:bodyPr>
          <a:lstStyle/>
          <a:p>
            <a:pPr>
              <a:lnSpc>
                <a:spcPct val="130000"/>
              </a:lnSpc>
            </a:pPr>
            <a:r>
              <a:rPr lang="ja-JP" altLang="en-US" b="1" dirty="0">
                <a:solidFill>
                  <a:schemeClr val="accent1"/>
                </a:solidFill>
                <a:latin typeface="+mn-ea"/>
                <a:ea typeface="+mn-ea"/>
              </a:rPr>
              <a:t>減塩</a:t>
            </a:r>
            <a:r>
              <a:rPr lang="ja-JP" altLang="en-US" b="1" dirty="0" smtClean="0">
                <a:solidFill>
                  <a:schemeClr val="accent1"/>
                </a:solidFill>
                <a:latin typeface="+mn-ea"/>
                <a:ea typeface="+mn-ea"/>
              </a:rPr>
              <a:t>調味料</a:t>
            </a:r>
            <a:endParaRPr lang="ja-JP" altLang="en-US" b="1" dirty="0">
              <a:solidFill>
                <a:schemeClr val="accent1"/>
              </a:solidFill>
              <a:latin typeface="+mn-ea"/>
              <a:ea typeface="+mn-ea"/>
            </a:endParaRPr>
          </a:p>
        </p:txBody>
      </p:sp>
      <p:sp>
        <p:nvSpPr>
          <p:cNvPr id="24" name="テキスト ボックス 23">
            <a:extLst>
              <a:ext uri="{FF2B5EF4-FFF2-40B4-BE49-F238E27FC236}">
                <a16:creationId xmlns:a16="http://schemas.microsoft.com/office/drawing/2014/main" id="{D7A95F6F-2064-8E3D-2268-E32E0FED2C08}"/>
              </a:ext>
            </a:extLst>
          </p:cNvPr>
          <p:cNvSpPr txBox="1"/>
          <p:nvPr/>
        </p:nvSpPr>
        <p:spPr>
          <a:xfrm>
            <a:off x="1923410" y="5150840"/>
            <a:ext cx="3893754" cy="572464"/>
          </a:xfrm>
          <a:prstGeom prst="rect">
            <a:avLst/>
          </a:prstGeom>
          <a:noFill/>
        </p:spPr>
        <p:txBody>
          <a:bodyPr wrap="square">
            <a:spAutoFit/>
          </a:bodyPr>
          <a:lstStyle/>
          <a:p>
            <a:pPr>
              <a:lnSpc>
                <a:spcPct val="130000"/>
              </a:lnSpc>
            </a:pPr>
            <a:endParaRPr lang="en-US" altLang="ja-JP" sz="1200" b="1" dirty="0" smtClean="0">
              <a:latin typeface="+mn-ea"/>
              <a:ea typeface="+mn-ea"/>
            </a:endParaRPr>
          </a:p>
          <a:p>
            <a:pPr>
              <a:lnSpc>
                <a:spcPct val="130000"/>
              </a:lnSpc>
            </a:pPr>
            <a:endParaRPr lang="ja-JP" altLang="en-US" sz="1200" b="1" dirty="0">
              <a:latin typeface="+mn-ea"/>
              <a:ea typeface="+mn-ea"/>
            </a:endParaRPr>
          </a:p>
        </p:txBody>
      </p:sp>
      <p:grpSp>
        <p:nvGrpSpPr>
          <p:cNvPr id="75" name="グループ化 74">
            <a:extLst>
              <a:ext uri="{FF2B5EF4-FFF2-40B4-BE49-F238E27FC236}">
                <a16:creationId xmlns:a16="http://schemas.microsoft.com/office/drawing/2014/main" id="{213ED3C5-8E8C-E5BC-0B13-AE84BC02C399}"/>
              </a:ext>
            </a:extLst>
          </p:cNvPr>
          <p:cNvGrpSpPr/>
          <p:nvPr/>
        </p:nvGrpSpPr>
        <p:grpSpPr>
          <a:xfrm>
            <a:off x="9016586" y="6349992"/>
            <a:ext cx="889414" cy="510124"/>
            <a:chOff x="9016586" y="6347876"/>
            <a:chExt cx="889414" cy="510124"/>
          </a:xfrm>
        </p:grpSpPr>
        <p:sp>
          <p:nvSpPr>
            <p:cNvPr id="76" name="フリーフォーム: 図形 38">
              <a:extLst>
                <a:ext uri="{FF2B5EF4-FFF2-40B4-BE49-F238E27FC236}">
                  <a16:creationId xmlns:a16="http://schemas.microsoft.com/office/drawing/2014/main" id="{EF0DB52F-04BB-9D9A-C69E-596FBB58B18C}"/>
                </a:ext>
              </a:extLst>
            </p:cNvPr>
            <p:cNvSpPr/>
            <p:nvPr/>
          </p:nvSpPr>
          <p:spPr>
            <a:xfrm>
              <a:off x="9016586" y="6347876"/>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solidFill>
              <a:schemeClr val="accent1"/>
            </a:solidFill>
            <a:ln w="50021" cap="flat">
              <a:noFill/>
              <a:prstDash val="solid"/>
              <a:miter/>
            </a:ln>
          </p:spPr>
          <p:txBody>
            <a:bodyPr wrap="square" rtlCol="0" anchor="ctr">
              <a:noAutofit/>
            </a:bodyPr>
            <a:lstStyle/>
            <a:p>
              <a:endParaRPr lang="ja-JP" altLang="en-US"/>
            </a:p>
          </p:txBody>
        </p:sp>
        <p:sp>
          <p:nvSpPr>
            <p:cNvPr id="77" name="二等辺三角形 76">
              <a:extLst>
                <a:ext uri="{FF2B5EF4-FFF2-40B4-BE49-F238E27FC236}">
                  <a16:creationId xmlns:a16="http://schemas.microsoft.com/office/drawing/2014/main" id="{8C2CCC77-2601-6167-CD4B-B0426D825D4C}"/>
                </a:ext>
              </a:extLst>
            </p:cNvPr>
            <p:cNvSpPr/>
            <p:nvPr/>
          </p:nvSpPr>
          <p:spPr>
            <a:xfrm rot="16200000">
              <a:off x="9603569" y="6555569"/>
              <a:ext cx="244473" cy="360388"/>
            </a:xfrm>
            <a:prstGeom prst="triangle">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スライド番号プレースホルダー 2"/>
          <p:cNvSpPr>
            <a:spLocks noGrp="1"/>
          </p:cNvSpPr>
          <p:nvPr>
            <p:ph type="sldNum" sz="quarter" idx="12"/>
          </p:nvPr>
        </p:nvSpPr>
        <p:spPr/>
        <p:txBody>
          <a:bodyPr/>
          <a:lstStyle/>
          <a:p>
            <a:fld id="{3DB74C4F-4DC2-4C31-8D08-159129179147}" type="slidenum">
              <a:rPr kumimoji="1" lang="ja-JP" altLang="en-US" smtClean="0"/>
              <a:pPr/>
              <a:t>7</a:t>
            </a:fld>
            <a:endParaRPr kumimoji="1" lang="ja-JP" altLang="en-US" dirty="0"/>
          </a:p>
        </p:txBody>
      </p:sp>
      <p:sp>
        <p:nvSpPr>
          <p:cNvPr id="22" name="テキスト ボックス 21">
            <a:extLst>
              <a:ext uri="{FF2B5EF4-FFF2-40B4-BE49-F238E27FC236}">
                <a16:creationId xmlns:a16="http://schemas.microsoft.com/office/drawing/2014/main" id="{D7A95F6F-2064-8E3D-2268-E32E0FED2C08}"/>
              </a:ext>
            </a:extLst>
          </p:cNvPr>
          <p:cNvSpPr txBox="1"/>
          <p:nvPr/>
        </p:nvSpPr>
        <p:spPr>
          <a:xfrm>
            <a:off x="2516901" y="5088491"/>
            <a:ext cx="2913304" cy="1292662"/>
          </a:xfrm>
          <a:prstGeom prst="rect">
            <a:avLst/>
          </a:prstGeom>
          <a:noFill/>
        </p:spPr>
        <p:txBody>
          <a:bodyPr wrap="square">
            <a:spAutoFit/>
          </a:bodyPr>
          <a:lstStyle/>
          <a:p>
            <a:pPr>
              <a:lnSpc>
                <a:spcPct val="130000"/>
              </a:lnSpc>
            </a:pPr>
            <a:r>
              <a:rPr lang="ja-JP" altLang="en-US" sz="1200" b="1" dirty="0" smtClean="0">
                <a:latin typeface="+mn-ea"/>
                <a:ea typeface="+mn-ea"/>
              </a:rPr>
              <a:t>調味料コーナーへ減塩調味料の設置を</a:t>
            </a:r>
            <a:endParaRPr lang="en-US" altLang="ja-JP" sz="1200" b="1" dirty="0" smtClean="0">
              <a:latin typeface="+mn-ea"/>
              <a:ea typeface="+mn-ea"/>
            </a:endParaRPr>
          </a:p>
          <a:p>
            <a:pPr>
              <a:lnSpc>
                <a:spcPct val="130000"/>
              </a:lnSpc>
            </a:pPr>
            <a:r>
              <a:rPr lang="ja-JP" altLang="en-US" sz="1200" b="1" dirty="0" smtClean="0">
                <a:latin typeface="+mn-ea"/>
                <a:ea typeface="+mn-ea"/>
              </a:rPr>
              <a:t>ご検討ください。</a:t>
            </a:r>
            <a:endParaRPr lang="ja-JP" altLang="en-US" sz="1200" dirty="0" smtClean="0">
              <a:latin typeface="+mn-ea"/>
              <a:ea typeface="+mn-ea"/>
            </a:endParaRPr>
          </a:p>
          <a:p>
            <a:pPr>
              <a:lnSpc>
                <a:spcPct val="130000"/>
              </a:lnSpc>
            </a:pPr>
            <a:r>
              <a:rPr lang="ja-JP" altLang="en-US" sz="1200" b="1" dirty="0" smtClean="0">
                <a:latin typeface="+mn-ea"/>
              </a:rPr>
              <a:t>また、料理</a:t>
            </a:r>
            <a:r>
              <a:rPr lang="ja-JP" altLang="en-US" sz="1200" b="1" dirty="0">
                <a:latin typeface="+mn-ea"/>
              </a:rPr>
              <a:t>に減塩調味料を</a:t>
            </a:r>
            <a:r>
              <a:rPr lang="ja-JP" altLang="en-US" sz="1200" b="1" dirty="0" smtClean="0">
                <a:latin typeface="+mn-ea"/>
              </a:rPr>
              <a:t>使用いていきます。</a:t>
            </a:r>
            <a:endParaRPr lang="en-US" altLang="ja-JP" sz="1200" b="1" dirty="0" smtClean="0">
              <a:latin typeface="+mn-ea"/>
              <a:ea typeface="+mn-ea"/>
            </a:endParaRPr>
          </a:p>
          <a:p>
            <a:pPr>
              <a:lnSpc>
                <a:spcPct val="130000"/>
              </a:lnSpc>
            </a:pPr>
            <a:endParaRPr lang="ja-JP" altLang="en-US" sz="1200" b="1" dirty="0">
              <a:latin typeface="+mn-ea"/>
              <a:ea typeface="+mn-ea"/>
            </a:endParaRPr>
          </a:p>
        </p:txBody>
      </p:sp>
      <p:pic>
        <p:nvPicPr>
          <p:cNvPr id="4" name="図 3"/>
          <p:cNvPicPr>
            <a:picLocks noChangeAspect="1"/>
          </p:cNvPicPr>
          <p:nvPr/>
        </p:nvPicPr>
        <p:blipFill rotWithShape="1">
          <a:blip r:embed="rId6">
            <a:extLst>
              <a:ext uri="{28A0092B-C50C-407E-A947-70E740481C1C}">
                <a14:useLocalDpi xmlns:a14="http://schemas.microsoft.com/office/drawing/2010/main" val="0"/>
              </a:ext>
            </a:extLst>
          </a:blip>
          <a:srcRect l="15150" r="74435" b="72585"/>
          <a:stretch/>
        </p:blipFill>
        <p:spPr>
          <a:xfrm>
            <a:off x="5126700" y="3995845"/>
            <a:ext cx="1596189" cy="2625872"/>
          </a:xfrm>
          <a:prstGeom prst="rect">
            <a:avLst/>
          </a:prstGeom>
        </p:spPr>
      </p:pic>
      <p:pic>
        <p:nvPicPr>
          <p:cNvPr id="29" name="図 28"/>
          <p:cNvPicPr>
            <a:picLocks noChangeAspect="1"/>
          </p:cNvPicPr>
          <p:nvPr/>
        </p:nvPicPr>
        <p:blipFill rotWithShape="1">
          <a:blip r:embed="rId6">
            <a:extLst>
              <a:ext uri="{28A0092B-C50C-407E-A947-70E740481C1C}">
                <a14:useLocalDpi xmlns:a14="http://schemas.microsoft.com/office/drawing/2010/main" val="0"/>
              </a:ext>
            </a:extLst>
          </a:blip>
          <a:srcRect r="86486" b="72585"/>
          <a:stretch/>
        </p:blipFill>
        <p:spPr>
          <a:xfrm>
            <a:off x="6714176" y="3843650"/>
            <a:ext cx="2311124" cy="2930262"/>
          </a:xfrm>
          <a:prstGeom prst="rect">
            <a:avLst/>
          </a:prstGeom>
        </p:spPr>
      </p:pic>
      <p:sp>
        <p:nvSpPr>
          <p:cNvPr id="30" name="正方形/長方形 29"/>
          <p:cNvSpPr/>
          <p:nvPr/>
        </p:nvSpPr>
        <p:spPr>
          <a:xfrm>
            <a:off x="223738" y="1002033"/>
            <a:ext cx="9154321" cy="307777"/>
          </a:xfrm>
          <a:prstGeom prst="rect">
            <a:avLst/>
          </a:prstGeom>
        </p:spPr>
        <p:txBody>
          <a:bodyPr wrap="square">
            <a:spAutoFit/>
          </a:bodyPr>
          <a:lstStyle/>
          <a:p>
            <a:r>
              <a:rPr lang="ja-JP" altLang="en-US" sz="1400" dirty="0" smtClean="0">
                <a:latin typeface="+mj-ea"/>
                <a:ea typeface="+mj-ea"/>
              </a:rPr>
              <a:t>自然と適塩になれる環境を整えます。</a:t>
            </a:r>
            <a:endParaRPr kumimoji="0" lang="ja-JP" altLang="en-US" sz="1400" i="0" u="none" strike="noStrike" kern="0" cap="none" spc="-40" normalizeH="0" baseline="0" noProof="0" dirty="0" smtClean="0">
              <a:ln>
                <a:noFill/>
              </a:ln>
              <a:solidFill>
                <a:schemeClr val="tx1"/>
              </a:solidFill>
              <a:effectLst/>
              <a:uLnTx/>
              <a:uFillTx/>
              <a:latin typeface="游ゴシック"/>
              <a:ea typeface="游ゴシック"/>
              <a:cs typeface="ＭＳ Ｐゴシック"/>
            </a:endParaRPr>
          </a:p>
        </p:txBody>
      </p:sp>
    </p:spTree>
    <p:extLst>
      <p:ext uri="{BB962C8B-B14F-4D97-AF65-F5344CB8AC3E}">
        <p14:creationId xmlns:p14="http://schemas.microsoft.com/office/powerpoint/2010/main" val="496648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4646" y="317208"/>
            <a:ext cx="6763390" cy="618631"/>
          </a:xfrm>
        </p:spPr>
        <p:txBody>
          <a:bodyPr/>
          <a:lstStyle/>
          <a:p>
            <a:r>
              <a:rPr lang="ja-JP" altLang="en-US" dirty="0"/>
              <a:t>自然と健康に</a:t>
            </a:r>
            <a:r>
              <a:rPr lang="ja-JP" altLang="en-US" dirty="0" smtClean="0"/>
              <a:t>なれる社員</a:t>
            </a:r>
            <a:r>
              <a:rPr lang="ja-JP" altLang="en-US" dirty="0"/>
              <a:t>食堂の</a:t>
            </a:r>
            <a:r>
              <a:rPr lang="ja-JP" altLang="en-US" dirty="0" smtClean="0"/>
              <a:t>食環境整備</a:t>
            </a:r>
            <a:r>
              <a:rPr lang="en-US" altLang="ja-JP" dirty="0" smtClean="0"/>
              <a:t/>
            </a:r>
            <a:br>
              <a:rPr lang="en-US" altLang="ja-JP" dirty="0" smtClean="0"/>
            </a:br>
            <a:r>
              <a:rPr lang="ja-JP" altLang="en-US" sz="1400" dirty="0" smtClean="0"/>
              <a:t>味噌汁の適塩化</a:t>
            </a:r>
            <a:endParaRPr kumimoji="1" lang="ja-JP" altLang="en-US" sz="1400" dirty="0"/>
          </a:p>
        </p:txBody>
      </p:sp>
      <p:grpSp>
        <p:nvGrpSpPr>
          <p:cNvPr id="75" name="グループ化 74">
            <a:extLst>
              <a:ext uri="{FF2B5EF4-FFF2-40B4-BE49-F238E27FC236}">
                <a16:creationId xmlns:a16="http://schemas.microsoft.com/office/drawing/2014/main" id="{213ED3C5-8E8C-E5BC-0B13-AE84BC02C399}"/>
              </a:ext>
            </a:extLst>
          </p:cNvPr>
          <p:cNvGrpSpPr/>
          <p:nvPr/>
        </p:nvGrpSpPr>
        <p:grpSpPr>
          <a:xfrm>
            <a:off x="9008117" y="6343640"/>
            <a:ext cx="889414" cy="510124"/>
            <a:chOff x="9016586" y="6347876"/>
            <a:chExt cx="889414" cy="510124"/>
          </a:xfrm>
        </p:grpSpPr>
        <p:sp>
          <p:nvSpPr>
            <p:cNvPr id="76" name="フリーフォーム: 図形 38">
              <a:extLst>
                <a:ext uri="{FF2B5EF4-FFF2-40B4-BE49-F238E27FC236}">
                  <a16:creationId xmlns:a16="http://schemas.microsoft.com/office/drawing/2014/main" id="{EF0DB52F-04BB-9D9A-C69E-596FBB58B18C}"/>
                </a:ext>
              </a:extLst>
            </p:cNvPr>
            <p:cNvSpPr/>
            <p:nvPr/>
          </p:nvSpPr>
          <p:spPr>
            <a:xfrm>
              <a:off x="9016586" y="6347876"/>
              <a:ext cx="889414" cy="510124"/>
            </a:xfrm>
            <a:custGeom>
              <a:avLst/>
              <a:gdLst>
                <a:gd name="connsiteX0" fmla="*/ 889414 w 889414"/>
                <a:gd name="connsiteY0" fmla="*/ 0 h 510124"/>
                <a:gd name="connsiteX1" fmla="*/ 889414 w 889414"/>
                <a:gd name="connsiteY1" fmla="*/ 348905 h 510124"/>
                <a:gd name="connsiteX2" fmla="*/ 877780 w 889414"/>
                <a:gd name="connsiteY2" fmla="*/ 365216 h 510124"/>
                <a:gd name="connsiteX3" fmla="*/ 832051 w 889414"/>
                <a:gd name="connsiteY3" fmla="*/ 404264 h 510124"/>
                <a:gd name="connsiteX4" fmla="*/ 637522 w 889414"/>
                <a:gd name="connsiteY4" fmla="*/ 493174 h 510124"/>
                <a:gd name="connsiteX5" fmla="*/ 581303 w 889414"/>
                <a:gd name="connsiteY5" fmla="*/ 510124 h 510124"/>
                <a:gd name="connsiteX6" fmla="*/ 0 w 889414"/>
                <a:gd name="connsiteY6" fmla="*/ 510124 h 510124"/>
                <a:gd name="connsiteX7" fmla="*/ 3704 w 889414"/>
                <a:gd name="connsiteY7" fmla="*/ 482429 h 510124"/>
                <a:gd name="connsiteX8" fmla="*/ 105648 w 889414"/>
                <a:gd name="connsiteY8" fmla="*/ 340026 h 510124"/>
                <a:gd name="connsiteX9" fmla="*/ 468809 w 889414"/>
                <a:gd name="connsiteY9" fmla="*/ 205240 h 510124"/>
                <a:gd name="connsiteX10" fmla="*/ 719248 w 889414"/>
                <a:gd name="connsiteY10" fmla="*/ 133797 h 510124"/>
                <a:gd name="connsiteX11" fmla="*/ 875824 w 889414"/>
                <a:gd name="connsiteY11" fmla="*/ 22473 h 5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414" h="510124">
                  <a:moveTo>
                    <a:pt x="889414" y="0"/>
                  </a:moveTo>
                  <a:lnTo>
                    <a:pt x="889414" y="348905"/>
                  </a:lnTo>
                  <a:lnTo>
                    <a:pt x="877780" y="365216"/>
                  </a:lnTo>
                  <a:cubicBezTo>
                    <a:pt x="864351" y="379897"/>
                    <a:pt x="849037" y="393043"/>
                    <a:pt x="832051" y="404264"/>
                  </a:cubicBezTo>
                  <a:cubicBezTo>
                    <a:pt x="832051" y="404264"/>
                    <a:pt x="776957" y="447016"/>
                    <a:pt x="637522" y="493174"/>
                  </a:cubicBezTo>
                  <a:lnTo>
                    <a:pt x="581303" y="510124"/>
                  </a:lnTo>
                  <a:lnTo>
                    <a:pt x="0" y="510124"/>
                  </a:lnTo>
                  <a:lnTo>
                    <a:pt x="3704" y="482429"/>
                  </a:lnTo>
                  <a:cubicBezTo>
                    <a:pt x="18817" y="424692"/>
                    <a:pt x="54722" y="373697"/>
                    <a:pt x="105648" y="340026"/>
                  </a:cubicBezTo>
                  <a:cubicBezTo>
                    <a:pt x="105648" y="340026"/>
                    <a:pt x="203593" y="264023"/>
                    <a:pt x="468809" y="205240"/>
                  </a:cubicBezTo>
                  <a:cubicBezTo>
                    <a:pt x="553768" y="186941"/>
                    <a:pt x="637423" y="163078"/>
                    <a:pt x="719248" y="133797"/>
                  </a:cubicBezTo>
                  <a:cubicBezTo>
                    <a:pt x="762755" y="115096"/>
                    <a:pt x="826409" y="89828"/>
                    <a:pt x="875824" y="22473"/>
                  </a:cubicBezTo>
                  <a:close/>
                </a:path>
              </a:pathLst>
            </a:custGeom>
            <a:solidFill>
              <a:schemeClr val="accent1"/>
            </a:solidFill>
            <a:ln w="50021" cap="flat">
              <a:noFill/>
              <a:prstDash val="solid"/>
              <a:miter/>
            </a:ln>
          </p:spPr>
          <p:txBody>
            <a:bodyPr wrap="square" rtlCol="0" anchor="ctr">
              <a:noAutofit/>
            </a:bodyPr>
            <a:lstStyle/>
            <a:p>
              <a:endParaRPr lang="ja-JP" altLang="en-US"/>
            </a:p>
          </p:txBody>
        </p:sp>
        <p:sp>
          <p:nvSpPr>
            <p:cNvPr id="77" name="二等辺三角形 76">
              <a:extLst>
                <a:ext uri="{FF2B5EF4-FFF2-40B4-BE49-F238E27FC236}">
                  <a16:creationId xmlns:a16="http://schemas.microsoft.com/office/drawing/2014/main" id="{8C2CCC77-2601-6167-CD4B-B0426D825D4C}"/>
                </a:ext>
              </a:extLst>
            </p:cNvPr>
            <p:cNvSpPr/>
            <p:nvPr/>
          </p:nvSpPr>
          <p:spPr>
            <a:xfrm rot="16200000">
              <a:off x="9603569" y="6555569"/>
              <a:ext cx="244473" cy="360388"/>
            </a:xfrm>
            <a:prstGeom prst="triangle">
              <a:avLst>
                <a:gd name="adj"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スライド番号プレースホルダー 2"/>
          <p:cNvSpPr>
            <a:spLocks noGrp="1"/>
          </p:cNvSpPr>
          <p:nvPr>
            <p:ph type="sldNum" sz="quarter" idx="12"/>
          </p:nvPr>
        </p:nvSpPr>
        <p:spPr/>
        <p:txBody>
          <a:bodyPr/>
          <a:lstStyle/>
          <a:p>
            <a:fld id="{3DB74C4F-4DC2-4C31-8D08-159129179147}" type="slidenum">
              <a:rPr kumimoji="1" lang="ja-JP" altLang="en-US" smtClean="0"/>
              <a:pPr/>
              <a:t>8</a:t>
            </a:fld>
            <a:endParaRPr kumimoji="1" lang="ja-JP" altLang="en-US" dirty="0"/>
          </a:p>
        </p:txBody>
      </p:sp>
      <p:sp>
        <p:nvSpPr>
          <p:cNvPr id="84" name="テキスト ボックス 83">
            <a:extLst>
              <a:ext uri="{FF2B5EF4-FFF2-40B4-BE49-F238E27FC236}">
                <a16:creationId xmlns:a16="http://schemas.microsoft.com/office/drawing/2014/main" id="{9AE1641B-6915-5876-6EB4-56CA9E66C671}"/>
              </a:ext>
            </a:extLst>
          </p:cNvPr>
          <p:cNvSpPr txBox="1"/>
          <p:nvPr/>
        </p:nvSpPr>
        <p:spPr>
          <a:xfrm>
            <a:off x="600992" y="76200"/>
            <a:ext cx="1915909" cy="276999"/>
          </a:xfrm>
          <a:prstGeom prst="rect">
            <a:avLst/>
          </a:prstGeom>
          <a:solidFill>
            <a:srgbClr val="FEF2E2"/>
          </a:solidFill>
        </p:spPr>
        <p:txBody>
          <a:bodyPr wrap="none" rtlCol="0">
            <a:spAutoFit/>
          </a:bodyPr>
          <a:lstStyle/>
          <a:p>
            <a:pPr algn="l"/>
            <a:r>
              <a:rPr kumimoji="1" lang="ja-JP" altLang="en-US" sz="1200" b="1" spc="300" dirty="0">
                <a:solidFill>
                  <a:srgbClr val="D22C25"/>
                </a:solidFill>
                <a:latin typeface="+mj-lt"/>
                <a:ea typeface="+mj-ea"/>
              </a:rPr>
              <a:t>健康</a:t>
            </a:r>
            <a:r>
              <a:rPr kumimoji="1" lang="ja-JP" altLang="en-US" sz="1200" b="1" spc="300" dirty="0" smtClean="0">
                <a:solidFill>
                  <a:srgbClr val="D22C25"/>
                </a:solidFill>
                <a:latin typeface="+mj-lt"/>
                <a:ea typeface="+mj-ea"/>
              </a:rPr>
              <a:t>推進のご提案⑤</a:t>
            </a:r>
            <a:endParaRPr kumimoji="1" lang="ja-JP" altLang="en-US" sz="1200" b="1" spc="300" dirty="0">
              <a:solidFill>
                <a:srgbClr val="D22C25"/>
              </a:solidFill>
              <a:latin typeface="+mj-ea"/>
              <a:ea typeface="+mj-ea"/>
            </a:endParaRPr>
          </a:p>
        </p:txBody>
      </p:sp>
      <p:sp>
        <p:nvSpPr>
          <p:cNvPr id="39" name="正方形/長方形 38"/>
          <p:cNvSpPr/>
          <p:nvPr/>
        </p:nvSpPr>
        <p:spPr>
          <a:xfrm>
            <a:off x="244713" y="999501"/>
            <a:ext cx="9154321" cy="307777"/>
          </a:xfrm>
          <a:prstGeom prst="rect">
            <a:avLst/>
          </a:prstGeom>
        </p:spPr>
        <p:txBody>
          <a:bodyPr wrap="square">
            <a:spAutoFit/>
          </a:bodyPr>
          <a:lstStyle/>
          <a:p>
            <a:r>
              <a:rPr lang="ja-JP" altLang="en-US" sz="1400" dirty="0" smtClean="0">
                <a:latin typeface="+mj-ea"/>
                <a:ea typeface="+mj-ea"/>
              </a:rPr>
              <a:t>毎日飲む味噌汁を見直すことにより、確実に食塩摂取量を減らすことができます。</a:t>
            </a:r>
          </a:p>
        </p:txBody>
      </p:sp>
      <p:sp>
        <p:nvSpPr>
          <p:cNvPr id="15" name="テキスト ボックス 14">
            <a:extLst>
              <a:ext uri="{FF2B5EF4-FFF2-40B4-BE49-F238E27FC236}">
                <a16:creationId xmlns:a16="http://schemas.microsoft.com/office/drawing/2014/main" id="{91335AFB-9649-2528-1FCC-FB07B20B9111}"/>
              </a:ext>
            </a:extLst>
          </p:cNvPr>
          <p:cNvSpPr txBox="1"/>
          <p:nvPr/>
        </p:nvSpPr>
        <p:spPr>
          <a:xfrm>
            <a:off x="352655" y="1590430"/>
            <a:ext cx="4328492" cy="426720"/>
          </a:xfrm>
          <a:prstGeom prst="rect">
            <a:avLst/>
          </a:prstGeom>
          <a:noFill/>
        </p:spPr>
        <p:txBody>
          <a:bodyPr wrap="square">
            <a:spAutoFit/>
          </a:bodyPr>
          <a:lstStyle/>
          <a:p>
            <a:pPr>
              <a:lnSpc>
                <a:spcPct val="130000"/>
              </a:lnSpc>
            </a:pPr>
            <a:r>
              <a:rPr lang="ja-JP" altLang="en-US" b="1" dirty="0" smtClean="0">
                <a:solidFill>
                  <a:schemeClr val="accent1"/>
                </a:solidFill>
                <a:latin typeface="+mn-ea"/>
                <a:ea typeface="+mn-ea"/>
              </a:rPr>
              <a:t>味噌汁の塩分濃度</a:t>
            </a:r>
            <a:endParaRPr lang="ja-JP" altLang="en-US" b="1" dirty="0">
              <a:solidFill>
                <a:schemeClr val="accent1"/>
              </a:solidFill>
              <a:latin typeface="+mn-ea"/>
              <a:ea typeface="+mn-ea"/>
            </a:endParaRPr>
          </a:p>
        </p:txBody>
      </p:sp>
      <p:sp>
        <p:nvSpPr>
          <p:cNvPr id="16" name="テキスト ボックス 15">
            <a:extLst>
              <a:ext uri="{FF2B5EF4-FFF2-40B4-BE49-F238E27FC236}">
                <a16:creationId xmlns:a16="http://schemas.microsoft.com/office/drawing/2014/main" id="{D7A95F6F-2064-8E3D-2268-E32E0FED2C08}"/>
              </a:ext>
            </a:extLst>
          </p:cNvPr>
          <p:cNvSpPr txBox="1"/>
          <p:nvPr/>
        </p:nvSpPr>
        <p:spPr>
          <a:xfrm>
            <a:off x="352655" y="2017594"/>
            <a:ext cx="4328492" cy="1052596"/>
          </a:xfrm>
          <a:prstGeom prst="rect">
            <a:avLst/>
          </a:prstGeom>
          <a:noFill/>
        </p:spPr>
        <p:txBody>
          <a:bodyPr wrap="square">
            <a:spAutoFit/>
          </a:bodyPr>
          <a:lstStyle/>
          <a:p>
            <a:pPr>
              <a:lnSpc>
                <a:spcPct val="130000"/>
              </a:lnSpc>
            </a:pPr>
            <a:r>
              <a:rPr lang="ja-JP" altLang="en-US" sz="1200" b="1" dirty="0" smtClean="0">
                <a:latin typeface="+mn-ea"/>
                <a:ea typeface="+mn-ea"/>
              </a:rPr>
              <a:t>適切な塩分濃度調整に向けた試食会の実施のご提案</a:t>
            </a:r>
            <a:endParaRPr lang="en-US" altLang="ja-JP" sz="1200" b="1" dirty="0" smtClean="0">
              <a:latin typeface="+mn-ea"/>
              <a:ea typeface="+mn-ea"/>
            </a:endParaRPr>
          </a:p>
          <a:p>
            <a:pPr>
              <a:lnSpc>
                <a:spcPct val="130000"/>
              </a:lnSpc>
            </a:pPr>
            <a:endParaRPr lang="en-US" altLang="ja-JP" sz="1200" b="1" dirty="0" smtClean="0">
              <a:latin typeface="+mn-ea"/>
              <a:ea typeface="+mn-ea"/>
            </a:endParaRPr>
          </a:p>
          <a:p>
            <a:pPr>
              <a:lnSpc>
                <a:spcPct val="130000"/>
              </a:lnSpc>
            </a:pPr>
            <a:r>
              <a:rPr lang="ja-JP" altLang="en-US" sz="1200" b="1" dirty="0" smtClean="0">
                <a:latin typeface="+mn-ea"/>
                <a:ea typeface="+mn-ea"/>
              </a:rPr>
              <a:t>現在ご提供している味噌汁の塩分濃度は○％</a:t>
            </a:r>
            <a:endParaRPr lang="en-US" altLang="ja-JP" sz="1200" b="1" dirty="0" smtClean="0">
              <a:latin typeface="+mn-ea"/>
              <a:ea typeface="+mn-ea"/>
            </a:endParaRPr>
          </a:p>
          <a:p>
            <a:pPr>
              <a:lnSpc>
                <a:spcPct val="130000"/>
              </a:lnSpc>
            </a:pPr>
            <a:r>
              <a:rPr lang="ja-JP" altLang="en-US" sz="1200" b="1" dirty="0">
                <a:latin typeface="+mn-ea"/>
                <a:ea typeface="+mn-ea"/>
              </a:rPr>
              <a:t>一般的</a:t>
            </a:r>
            <a:r>
              <a:rPr lang="ja-JP" altLang="en-US" sz="1200" b="1" dirty="0" smtClean="0">
                <a:latin typeface="+mn-ea"/>
                <a:ea typeface="+mn-ea"/>
              </a:rPr>
              <a:t>に</a:t>
            </a:r>
            <a:r>
              <a:rPr lang="en-US" altLang="ja-JP" sz="1200" b="1" dirty="0" smtClean="0">
                <a:latin typeface="+mn-ea"/>
                <a:ea typeface="+mn-ea"/>
              </a:rPr>
              <a:t>0.6~0.8</a:t>
            </a:r>
            <a:r>
              <a:rPr lang="ja-JP" altLang="en-US" sz="1200" b="1" dirty="0" smtClean="0">
                <a:latin typeface="+mn-ea"/>
                <a:ea typeface="+mn-ea"/>
              </a:rPr>
              <a:t>％の塩分濃度がおいしいとされています。</a:t>
            </a:r>
            <a:endParaRPr lang="en-US" altLang="ja-JP" sz="1200" b="1" dirty="0">
              <a:latin typeface="+mn-ea"/>
              <a:ea typeface="+mn-ea"/>
            </a:endParaRPr>
          </a:p>
        </p:txBody>
      </p:sp>
      <p:sp>
        <p:nvSpPr>
          <p:cNvPr id="20" name="テキスト ボックス 19">
            <a:extLst>
              <a:ext uri="{FF2B5EF4-FFF2-40B4-BE49-F238E27FC236}">
                <a16:creationId xmlns:a16="http://schemas.microsoft.com/office/drawing/2014/main" id="{91335AFB-9649-2528-1FCC-FB07B20B9111}"/>
              </a:ext>
            </a:extLst>
          </p:cNvPr>
          <p:cNvSpPr txBox="1"/>
          <p:nvPr/>
        </p:nvSpPr>
        <p:spPr>
          <a:xfrm>
            <a:off x="3066728" y="4181950"/>
            <a:ext cx="3662928" cy="452432"/>
          </a:xfrm>
          <a:prstGeom prst="rect">
            <a:avLst/>
          </a:prstGeom>
          <a:noFill/>
        </p:spPr>
        <p:txBody>
          <a:bodyPr wrap="square">
            <a:spAutoFit/>
          </a:bodyPr>
          <a:lstStyle/>
          <a:p>
            <a:pPr>
              <a:lnSpc>
                <a:spcPct val="130000"/>
              </a:lnSpc>
            </a:pPr>
            <a:r>
              <a:rPr lang="ja-JP" altLang="en-US" b="1" dirty="0" smtClean="0">
                <a:solidFill>
                  <a:schemeClr val="accent1"/>
                </a:solidFill>
                <a:latin typeface="+mn-ea"/>
                <a:ea typeface="+mn-ea"/>
              </a:rPr>
              <a:t>味噌汁椀</a:t>
            </a:r>
            <a:endParaRPr lang="ja-JP" altLang="en-US" b="1" dirty="0">
              <a:solidFill>
                <a:schemeClr val="accent1"/>
              </a:solidFill>
              <a:latin typeface="+mn-ea"/>
              <a:ea typeface="+mn-ea"/>
            </a:endParaRPr>
          </a:p>
        </p:txBody>
      </p:sp>
      <p:sp>
        <p:nvSpPr>
          <p:cNvPr id="23" name="テキスト ボックス 22">
            <a:extLst>
              <a:ext uri="{FF2B5EF4-FFF2-40B4-BE49-F238E27FC236}">
                <a16:creationId xmlns:a16="http://schemas.microsoft.com/office/drawing/2014/main" id="{D7A95F6F-2064-8E3D-2268-E32E0FED2C08}"/>
              </a:ext>
            </a:extLst>
          </p:cNvPr>
          <p:cNvSpPr txBox="1"/>
          <p:nvPr/>
        </p:nvSpPr>
        <p:spPr>
          <a:xfrm>
            <a:off x="3048714" y="4596431"/>
            <a:ext cx="3736122" cy="1532727"/>
          </a:xfrm>
          <a:prstGeom prst="rect">
            <a:avLst/>
          </a:prstGeom>
          <a:noFill/>
        </p:spPr>
        <p:txBody>
          <a:bodyPr wrap="square">
            <a:spAutoFit/>
          </a:bodyPr>
          <a:lstStyle/>
          <a:p>
            <a:pPr>
              <a:lnSpc>
                <a:spcPct val="130000"/>
              </a:lnSpc>
            </a:pPr>
            <a:r>
              <a:rPr lang="ja-JP" altLang="en-US" sz="1200" b="1" dirty="0" smtClean="0">
                <a:latin typeface="+mn-ea"/>
                <a:ea typeface="+mn-ea"/>
              </a:rPr>
              <a:t>小サイズに変更することにより、味噌汁量が減り</a:t>
            </a:r>
            <a:endParaRPr lang="en-US" altLang="ja-JP" sz="1200" b="1" dirty="0" smtClean="0">
              <a:latin typeface="+mn-ea"/>
              <a:ea typeface="+mn-ea"/>
            </a:endParaRPr>
          </a:p>
          <a:p>
            <a:pPr>
              <a:lnSpc>
                <a:spcPct val="130000"/>
              </a:lnSpc>
            </a:pPr>
            <a:r>
              <a:rPr lang="ja-JP" altLang="en-US" sz="1200" b="1" dirty="0" smtClean="0">
                <a:latin typeface="+mn-ea"/>
                <a:ea typeface="+mn-ea"/>
              </a:rPr>
              <a:t>食塩摂取を減らすことにつながります。</a:t>
            </a:r>
            <a:endParaRPr lang="en-US" altLang="ja-JP" sz="1200" b="1" dirty="0" smtClean="0">
              <a:latin typeface="+mn-ea"/>
              <a:ea typeface="+mn-ea"/>
            </a:endParaRPr>
          </a:p>
          <a:p>
            <a:pPr>
              <a:lnSpc>
                <a:spcPct val="130000"/>
              </a:lnSpc>
            </a:pPr>
            <a:endParaRPr lang="en-US" altLang="ja-JP" sz="1200" b="1" dirty="0">
              <a:latin typeface="+mn-ea"/>
              <a:ea typeface="+mn-ea"/>
            </a:endParaRPr>
          </a:p>
          <a:p>
            <a:pPr>
              <a:lnSpc>
                <a:spcPct val="130000"/>
              </a:lnSpc>
            </a:pPr>
            <a:r>
              <a:rPr lang="ja-JP" altLang="en-US" sz="1200" b="1" dirty="0" smtClean="0">
                <a:latin typeface="+mn-ea"/>
                <a:ea typeface="+mn-ea"/>
              </a:rPr>
              <a:t>現在ご提供している味噌汁は○○</a:t>
            </a:r>
            <a:r>
              <a:rPr lang="en-US" altLang="ja-JP" sz="1200" b="1" dirty="0" smtClean="0">
                <a:latin typeface="+mn-ea"/>
                <a:ea typeface="+mn-ea"/>
              </a:rPr>
              <a:t>ml</a:t>
            </a:r>
          </a:p>
          <a:p>
            <a:pPr>
              <a:lnSpc>
                <a:spcPct val="130000"/>
              </a:lnSpc>
            </a:pPr>
            <a:r>
              <a:rPr lang="ja-JP" altLang="en-US" sz="1200" b="1" dirty="0" smtClean="0">
                <a:latin typeface="+mn-ea"/>
                <a:ea typeface="+mn-ea"/>
              </a:rPr>
              <a:t>ご</a:t>
            </a:r>
            <a:r>
              <a:rPr lang="ja-JP" altLang="en-US" sz="1200" b="1" dirty="0">
                <a:latin typeface="+mn-ea"/>
                <a:ea typeface="+mn-ea"/>
              </a:rPr>
              <a:t>提案</a:t>
            </a:r>
            <a:r>
              <a:rPr lang="ja-JP" altLang="en-US" sz="1200" b="1" dirty="0" smtClean="0">
                <a:latin typeface="+mn-ea"/>
                <a:ea typeface="+mn-ea"/>
              </a:rPr>
              <a:t>の味噌汁椀は</a:t>
            </a:r>
            <a:r>
              <a:rPr lang="en-US" altLang="ja-JP" sz="1200" b="1" dirty="0" smtClean="0">
                <a:latin typeface="+mn-ea"/>
                <a:ea typeface="+mn-ea"/>
              </a:rPr>
              <a:t>170ml</a:t>
            </a:r>
            <a:r>
              <a:rPr lang="ja-JP" altLang="en-US" sz="1200" b="1" dirty="0" smtClean="0">
                <a:latin typeface="+mn-ea"/>
                <a:ea typeface="+mn-ea"/>
              </a:rPr>
              <a:t>　</a:t>
            </a:r>
            <a:r>
              <a:rPr lang="en-US" altLang="ja-JP" sz="1200" b="1" dirty="0" smtClean="0">
                <a:latin typeface="+mn-ea"/>
                <a:ea typeface="+mn-ea"/>
              </a:rPr>
              <a:t>【90×92</a:t>
            </a:r>
            <a:r>
              <a:rPr lang="ja-JP" altLang="en-US" sz="1200" b="1" dirty="0" smtClean="0">
                <a:latin typeface="+mn-ea"/>
                <a:ea typeface="+mn-ea"/>
              </a:rPr>
              <a:t>㎜</a:t>
            </a:r>
            <a:r>
              <a:rPr lang="en-US" altLang="ja-JP" sz="1200" b="1" dirty="0" smtClean="0">
                <a:latin typeface="+mn-ea"/>
                <a:ea typeface="+mn-ea"/>
              </a:rPr>
              <a:t>】</a:t>
            </a:r>
          </a:p>
          <a:p>
            <a:pPr>
              <a:lnSpc>
                <a:spcPct val="130000"/>
              </a:lnSpc>
            </a:pPr>
            <a:r>
              <a:rPr lang="ja-JP" altLang="en-US" sz="1200" b="1" dirty="0" smtClean="0">
                <a:latin typeface="+mn-ea"/>
                <a:ea typeface="+mn-ea"/>
              </a:rPr>
              <a:t>参考価格：身</a:t>
            </a:r>
            <a:r>
              <a:rPr lang="en-US" altLang="ja-JP" sz="1200" b="1" dirty="0" smtClean="0">
                <a:latin typeface="+mn-ea"/>
                <a:ea typeface="+mn-ea"/>
              </a:rPr>
              <a:t>391</a:t>
            </a:r>
            <a:r>
              <a:rPr lang="ja-JP" altLang="en-US" sz="1200" b="1" dirty="0" smtClean="0">
                <a:latin typeface="+mn-ea"/>
                <a:ea typeface="+mn-ea"/>
              </a:rPr>
              <a:t>円、二</a:t>
            </a:r>
            <a:r>
              <a:rPr lang="en-US" altLang="ja-JP" sz="1200" b="1" dirty="0" smtClean="0">
                <a:latin typeface="+mn-ea"/>
                <a:ea typeface="+mn-ea"/>
              </a:rPr>
              <a:t>304</a:t>
            </a:r>
            <a:r>
              <a:rPr lang="ja-JP" altLang="en-US" sz="1200" b="1" dirty="0" smtClean="0">
                <a:latin typeface="+mn-ea"/>
                <a:ea typeface="+mn-ea"/>
              </a:rPr>
              <a:t>円</a:t>
            </a:r>
            <a:endParaRPr lang="ja-JP" altLang="en-US" sz="1200" dirty="0" smtClean="0">
              <a:latin typeface="+mn-ea"/>
              <a:ea typeface="+mn-ea"/>
            </a:endParaRPr>
          </a:p>
        </p:txBody>
      </p:sp>
      <p:pic>
        <p:nvPicPr>
          <p:cNvPr id="4" name="図 3"/>
          <p:cNvPicPr>
            <a:picLocks noChangeAspect="1"/>
          </p:cNvPicPr>
          <p:nvPr/>
        </p:nvPicPr>
        <p:blipFill>
          <a:blip r:embed="rId3" cstate="print">
            <a:extLst>
              <a:ext uri="{BEBA8EAE-BF5A-486C-A8C5-ECC9F3942E4B}">
                <a14:imgProps xmlns:a14="http://schemas.microsoft.com/office/drawing/2010/main">
                  <a14:imgLayer r:embed="rId4">
                    <a14:imgEffect>
                      <a14:backgroundRemoval t="832" b="100000" l="0" r="98878">
                        <a14:foregroundMark x1="21820" y1="36439" x2="21820" y2="36439"/>
                        <a14:foregroundMark x1="30798" y1="39933" x2="30798" y2="39933"/>
                      </a14:backgroundRemoval>
                    </a14:imgEffect>
                  </a14:imgLayer>
                </a14:imgProps>
              </a:ext>
              <a:ext uri="{28A0092B-C50C-407E-A947-70E740481C1C}">
                <a14:useLocalDpi xmlns:a14="http://schemas.microsoft.com/office/drawing/2010/main" val="0"/>
              </a:ext>
            </a:extLst>
          </a:blip>
          <a:stretch>
            <a:fillRect/>
          </a:stretch>
        </p:blipFill>
        <p:spPr>
          <a:xfrm>
            <a:off x="4538250" y="1330382"/>
            <a:ext cx="2555180" cy="1916385"/>
          </a:xfrm>
          <a:prstGeom prst="rect">
            <a:avLst/>
          </a:prstGeom>
        </p:spPr>
      </p:pic>
      <p:pic>
        <p:nvPicPr>
          <p:cNvPr id="5" name="図 4"/>
          <p:cNvPicPr>
            <a:picLocks noChangeAspect="1"/>
          </p:cNvPicPr>
          <p:nvPr/>
        </p:nvPicPr>
        <p:blipFill>
          <a:blip r:embed="rId5">
            <a:extLst>
              <a:ext uri="{BEBA8EAE-BF5A-486C-A8C5-ECC9F3942E4B}">
                <a14:imgProps xmlns:a14="http://schemas.microsoft.com/office/drawing/2010/main">
                  <a14:imgLayer r:embed="rId6">
                    <a14:imgEffect>
                      <a14:backgroundRemoval t="0" b="100000" l="1099" r="98901"/>
                    </a14:imgEffect>
                  </a14:imgLayer>
                </a14:imgProps>
              </a:ext>
            </a:extLst>
          </a:blip>
          <a:stretch>
            <a:fillRect/>
          </a:stretch>
        </p:blipFill>
        <p:spPr>
          <a:xfrm>
            <a:off x="6802850" y="4279191"/>
            <a:ext cx="1912107" cy="1954131"/>
          </a:xfrm>
          <a:prstGeom prst="rect">
            <a:avLst/>
          </a:prstGeom>
        </p:spPr>
      </p:pic>
      <p:sp>
        <p:nvSpPr>
          <p:cNvPr id="6" name="四角形吹き出し 5"/>
          <p:cNvSpPr/>
          <p:nvPr/>
        </p:nvSpPr>
        <p:spPr>
          <a:xfrm>
            <a:off x="-2522483" y="2144110"/>
            <a:ext cx="2081049" cy="1261242"/>
          </a:xfrm>
          <a:prstGeom prst="wedgeRectCallout">
            <a:avLst>
              <a:gd name="adj1" fmla="val 149874"/>
              <a:gd name="adj2" fmla="val -7500"/>
            </a:avLst>
          </a:prstGeom>
          <a:solidFill>
            <a:schemeClr val="accent3">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ysClr val="windowText" lastClr="000000"/>
                </a:solidFill>
              </a:rPr>
              <a:t>現在の</a:t>
            </a:r>
            <a:endParaRPr kumimoji="1" lang="en-US" altLang="ja-JP" dirty="0" smtClean="0">
              <a:solidFill>
                <a:sysClr val="windowText" lastClr="000000"/>
              </a:solidFill>
            </a:endParaRPr>
          </a:p>
          <a:p>
            <a:pPr algn="ctr"/>
            <a:r>
              <a:rPr kumimoji="1" lang="ja-JP" altLang="en-US" dirty="0" smtClean="0">
                <a:solidFill>
                  <a:sysClr val="windowText" lastClr="000000"/>
                </a:solidFill>
              </a:rPr>
              <a:t>塩分濃度を</a:t>
            </a:r>
            <a:endParaRPr kumimoji="1" lang="en-US" altLang="ja-JP" dirty="0" smtClean="0">
              <a:solidFill>
                <a:sysClr val="windowText" lastClr="000000"/>
              </a:solidFill>
            </a:endParaRPr>
          </a:p>
          <a:p>
            <a:pPr algn="ctr"/>
            <a:r>
              <a:rPr kumimoji="1" lang="ja-JP" altLang="en-US" dirty="0" smtClean="0">
                <a:solidFill>
                  <a:sysClr val="windowText" lastClr="000000"/>
                </a:solidFill>
              </a:rPr>
              <a:t>記載する</a:t>
            </a:r>
            <a:endParaRPr kumimoji="1" lang="ja-JP" altLang="en-US" dirty="0">
              <a:solidFill>
                <a:sysClr val="windowText" lastClr="000000"/>
              </a:solidFill>
            </a:endParaRPr>
          </a:p>
        </p:txBody>
      </p:sp>
      <p:sp>
        <p:nvSpPr>
          <p:cNvPr id="17" name="四角形吹き出し 16"/>
          <p:cNvSpPr/>
          <p:nvPr/>
        </p:nvSpPr>
        <p:spPr>
          <a:xfrm>
            <a:off x="-2522483" y="5337460"/>
            <a:ext cx="2081049" cy="1261242"/>
          </a:xfrm>
          <a:prstGeom prst="wedgeRectCallout">
            <a:avLst>
              <a:gd name="adj1" fmla="val 149874"/>
              <a:gd name="adj2" fmla="val -7500"/>
            </a:avLst>
          </a:prstGeom>
          <a:solidFill>
            <a:schemeClr val="accent3">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ysClr val="windowText" lastClr="000000"/>
                </a:solidFill>
              </a:rPr>
              <a:t>現在の</a:t>
            </a:r>
            <a:endParaRPr kumimoji="1" lang="en-US" altLang="ja-JP" dirty="0" smtClean="0">
              <a:solidFill>
                <a:sysClr val="windowText" lastClr="000000"/>
              </a:solidFill>
            </a:endParaRPr>
          </a:p>
          <a:p>
            <a:pPr algn="ctr"/>
            <a:r>
              <a:rPr kumimoji="1" lang="ja-JP" altLang="en-US" dirty="0" smtClean="0">
                <a:solidFill>
                  <a:sysClr val="windowText" lastClr="000000"/>
                </a:solidFill>
              </a:rPr>
              <a:t>味噌汁量を</a:t>
            </a:r>
            <a:endParaRPr kumimoji="1" lang="en-US" altLang="ja-JP" dirty="0" smtClean="0">
              <a:solidFill>
                <a:sysClr val="windowText" lastClr="000000"/>
              </a:solidFill>
            </a:endParaRPr>
          </a:p>
          <a:p>
            <a:pPr algn="ctr"/>
            <a:r>
              <a:rPr kumimoji="1" lang="ja-JP" altLang="en-US" dirty="0" smtClean="0">
                <a:solidFill>
                  <a:sysClr val="windowText" lastClr="000000"/>
                </a:solidFill>
              </a:rPr>
              <a:t>入力</a:t>
            </a:r>
            <a:endParaRPr kumimoji="1" lang="ja-JP" altLang="en-US" dirty="0">
              <a:solidFill>
                <a:sysClr val="windowText" lastClr="000000"/>
              </a:solidFill>
            </a:endParaRPr>
          </a:p>
        </p:txBody>
      </p:sp>
    </p:spTree>
    <p:extLst>
      <p:ext uri="{BB962C8B-B14F-4D97-AF65-F5344CB8AC3E}">
        <p14:creationId xmlns:p14="http://schemas.microsoft.com/office/powerpoint/2010/main" val="3711939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デザインの設定">
  <a:themeElements>
    <a:clrScheme name="シダックスコントラクトフードサービス様">
      <a:dk1>
        <a:sysClr val="windowText" lastClr="000000"/>
      </a:dk1>
      <a:lt1>
        <a:sysClr val="window" lastClr="FFFFFF"/>
      </a:lt1>
      <a:dk2>
        <a:srgbClr val="FEE6E6"/>
      </a:dk2>
      <a:lt2>
        <a:srgbClr val="FEF2E2"/>
      </a:lt2>
      <a:accent1>
        <a:srgbClr val="D22C25"/>
      </a:accent1>
      <a:accent2>
        <a:srgbClr val="FEE6E6"/>
      </a:accent2>
      <a:accent3>
        <a:srgbClr val="FEF2E2"/>
      </a:accent3>
      <a:accent4>
        <a:srgbClr val="6DAC2E"/>
      </a:accent4>
      <a:accent5>
        <a:srgbClr val="DAF3C5"/>
      </a:accent5>
      <a:accent6>
        <a:srgbClr val="595959"/>
      </a:accent6>
      <a:hlink>
        <a:srgbClr val="0563C1"/>
      </a:hlink>
      <a:folHlink>
        <a:srgbClr val="954F72"/>
      </a:folHlink>
    </a:clrScheme>
    <a:fontScheme name="シダックスコントラクトフードサービス様">
      <a:majorFont>
        <a:latin typeface="Arial"/>
        <a:ea typeface="游ゴシック"/>
        <a:cs typeface=""/>
      </a:majorFont>
      <a:minorFont>
        <a:latin typeface="Arial"/>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23323</TotalTime>
  <Words>1376</Words>
  <Application>Microsoft Office PowerPoint</Application>
  <PresentationFormat>A4 210 x 297 mm</PresentationFormat>
  <Paragraphs>193</Paragraphs>
  <Slides>10</Slides>
  <Notes>9</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10</vt:i4>
      </vt:variant>
    </vt:vector>
  </HeadingPairs>
  <TitlesOfParts>
    <vt:vector size="17" baseType="lpstr">
      <vt:lpstr>Meiryo UI</vt:lpstr>
      <vt:lpstr>ＭＳ Ｐゴシック</vt:lpstr>
      <vt:lpstr>メイリオ</vt:lpstr>
      <vt:lpstr>Yu Gothic</vt:lpstr>
      <vt:lpstr>Yu Gothic</vt:lpstr>
      <vt:lpstr>Arial</vt:lpstr>
      <vt:lpstr>デザインの設定</vt:lpstr>
      <vt:lpstr>PowerPoint プレゼンテーション</vt:lpstr>
      <vt:lpstr>自然と健康になれる社員食堂の食環境整備 背景・社会的課題</vt:lpstr>
      <vt:lpstr>自然と健康になれる社員食堂の食環境整備 シダックス適塩推進店舗の取り組み</vt:lpstr>
      <vt:lpstr>自然と健康になれる社員食堂の食環境整備 シダックス適塩推進店舗の取り組み</vt:lpstr>
      <vt:lpstr>自然と健康になれる社員食堂の食環境整備 適塩メニュー</vt:lpstr>
      <vt:lpstr>自然と健康になれる社員食堂の食環境整備 麺のスープの適塩化</vt:lpstr>
      <vt:lpstr>自然と健康になれる社員食堂の食環境整備 食具の工夫</vt:lpstr>
      <vt:lpstr>自然と健康になれる社員食堂の食環境整備 適塩環境　卓上調味料/減塩調味料</vt:lpstr>
      <vt:lpstr>自然と健康になれる社員食堂の食環境整備 味噌汁の適塩化</vt:lpstr>
      <vt:lpstr>自然と健康になれる社員食堂の食環境整備 啓蒙活動</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長澤千裕</dc:creator>
  <cp:lastModifiedBy>夫松 遥那</cp:lastModifiedBy>
  <cp:revision>411</cp:revision>
  <dcterms:modified xsi:type="dcterms:W3CDTF">2025-06-02T03:42:54Z</dcterms:modified>
</cp:coreProperties>
</file>