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71"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EB"/>
    <a:srgbClr val="FEF6C6"/>
    <a:srgbClr val="FFFFFF"/>
    <a:srgbClr val="FCEA7A"/>
    <a:srgbClr val="39685F"/>
    <a:srgbClr val="F1C8C7"/>
    <a:srgbClr val="D75B58"/>
    <a:srgbClr val="D1C8BB"/>
    <a:srgbClr val="7F8C2B"/>
    <a:srgbClr val="9AB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34" autoAdjust="0"/>
    <p:restoredTop sz="83972" autoAdjust="0"/>
  </p:normalViewPr>
  <p:slideViewPr>
    <p:cSldViewPr snapToGrid="0">
      <p:cViewPr varScale="1">
        <p:scale>
          <a:sx n="68" d="100"/>
          <a:sy n="68" d="100"/>
        </p:scale>
        <p:origin x="2050" y="58"/>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2025/8/1</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147940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jpe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jpeg"/><Relationship Id="rId11" Type="http://schemas.microsoft.com/office/2007/relationships/hdphoto" Target="../media/hdphoto2.wdp"/><Relationship Id="rId24" Type="http://schemas.openxmlformats.org/officeDocument/2006/relationships/image" Target="../media/image18.png"/><Relationship Id="rId5" Type="http://schemas.openxmlformats.org/officeDocument/2006/relationships/image" Target="../media/image3.jpeg"/><Relationship Id="rId15" Type="http://schemas.openxmlformats.org/officeDocument/2006/relationships/image" Target="../media/image10.png"/><Relationship Id="rId23" Type="http://schemas.microsoft.com/office/2007/relationships/hdphoto" Target="../media/hdphoto4.wdp"/><Relationship Id="rId10" Type="http://schemas.openxmlformats.org/officeDocument/2006/relationships/image" Target="../media/image7.png"/><Relationship Id="rId19" Type="http://schemas.openxmlformats.org/officeDocument/2006/relationships/image" Target="../media/image14.png"/><Relationship Id="rId4" Type="http://schemas.openxmlformats.org/officeDocument/2006/relationships/image" Target="../media/image2.jpeg"/><Relationship Id="rId9" Type="http://schemas.microsoft.com/office/2007/relationships/hdphoto" Target="../media/hdphoto1.wdp"/><Relationship Id="rId14" Type="http://schemas.openxmlformats.org/officeDocument/2006/relationships/image" Target="../media/image9.jpe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図 229"/>
          <p:cNvPicPr>
            <a:picLocks noChangeAspect="1"/>
          </p:cNvPicPr>
          <p:nvPr/>
        </p:nvPicPr>
        <p:blipFill rotWithShape="1">
          <a:blip r:embed="rId3">
            <a:clrChange>
              <a:clrFrom>
                <a:srgbClr val="FFFFFF"/>
              </a:clrFrom>
              <a:clrTo>
                <a:srgbClr val="FFFFFF">
                  <a:alpha val="0"/>
                </a:srgbClr>
              </a:clrTo>
            </a:clrChange>
          </a:blip>
          <a:srcRect l="16377" t="12520" r="71392" b="80355"/>
          <a:stretch/>
        </p:blipFill>
        <p:spPr>
          <a:xfrm>
            <a:off x="5501746" y="1412611"/>
            <a:ext cx="449119" cy="356538"/>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17281" t="-5328" r="3414" b="2770"/>
          <a:stretch/>
        </p:blipFill>
        <p:spPr>
          <a:xfrm>
            <a:off x="3505200" y="8115299"/>
            <a:ext cx="1631950" cy="1466851"/>
          </a:xfrm>
          <a:prstGeom prst="rect">
            <a:avLst/>
          </a:prstGeom>
        </p:spPr>
      </p:pic>
      <p:sp>
        <p:nvSpPr>
          <p:cNvPr id="13" name="正方形/長方形 12"/>
          <p:cNvSpPr/>
          <p:nvPr/>
        </p:nvSpPr>
        <p:spPr>
          <a:xfrm>
            <a:off x="5112667" y="8107902"/>
            <a:ext cx="245860" cy="1477687"/>
          </a:xfrm>
          <a:prstGeom prst="rect">
            <a:avLst/>
          </a:prstGeom>
          <a:solidFill>
            <a:srgbClr val="FCE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5337149" y="8107902"/>
            <a:ext cx="245860" cy="1477687"/>
          </a:xfrm>
          <a:prstGeom prst="rect">
            <a:avLst/>
          </a:prstGeom>
          <a:solidFill>
            <a:srgbClr val="FEF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5481739" y="8107902"/>
            <a:ext cx="109976" cy="1477687"/>
          </a:xfrm>
          <a:prstGeom prst="rect">
            <a:avLst/>
          </a:prstGeom>
          <a:solidFill>
            <a:srgbClr val="FFF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l="26707" t="-874" r="4773" b="11581"/>
          <a:stretch/>
        </p:blipFill>
        <p:spPr>
          <a:xfrm>
            <a:off x="226330" y="8153756"/>
            <a:ext cx="1681162" cy="1423988"/>
          </a:xfrm>
          <a:prstGeom prst="rect">
            <a:avLst/>
          </a:prstGeom>
        </p:spPr>
      </p:pic>
      <p:sp>
        <p:nvSpPr>
          <p:cNvPr id="84" name="角丸四角形 83"/>
          <p:cNvSpPr/>
          <p:nvPr/>
        </p:nvSpPr>
        <p:spPr>
          <a:xfrm>
            <a:off x="1336673" y="8225627"/>
            <a:ext cx="657406" cy="1375985"/>
          </a:xfrm>
          <a:prstGeom prst="roundRect">
            <a:avLst>
              <a:gd name="adj" fmla="val 24661"/>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6" cstate="print">
            <a:extLst>
              <a:ext uri="{28A0092B-C50C-407E-A947-70E740481C1C}">
                <a14:useLocalDpi xmlns:a14="http://schemas.microsoft.com/office/drawing/2010/main" val="0"/>
              </a:ext>
            </a:extLst>
          </a:blip>
          <a:srcRect l="23460" t="-2230" r="7936" b="-2869"/>
          <a:stretch/>
        </p:blipFill>
        <p:spPr>
          <a:xfrm>
            <a:off x="232517" y="6253163"/>
            <a:ext cx="1600199" cy="1570455"/>
          </a:xfrm>
          <a:prstGeom prst="rect">
            <a:avLst/>
          </a:prstGeom>
        </p:spPr>
      </p:pic>
      <p:sp>
        <p:nvSpPr>
          <p:cNvPr id="197" name="角丸四角形 196"/>
          <p:cNvSpPr/>
          <p:nvPr/>
        </p:nvSpPr>
        <p:spPr>
          <a:xfrm>
            <a:off x="1522081" y="6276974"/>
            <a:ext cx="1784915" cy="1546643"/>
          </a:xfrm>
          <a:prstGeom prst="roundRect">
            <a:avLst>
              <a:gd name="adj" fmla="val 28914"/>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l="16841" t="205" r="4213" b="5466"/>
          <a:stretch/>
        </p:blipFill>
        <p:spPr>
          <a:xfrm>
            <a:off x="3511550" y="6323316"/>
            <a:ext cx="1705997" cy="1398284"/>
          </a:xfrm>
          <a:prstGeom prst="rect">
            <a:avLst/>
          </a:prstGeom>
        </p:spPr>
      </p:pic>
      <p:pic>
        <p:nvPicPr>
          <p:cNvPr id="7" name="図 6"/>
          <p:cNvPicPr>
            <a:picLocks noChangeAspect="1"/>
          </p:cNvPicPr>
          <p:nvPr/>
        </p:nvPicPr>
        <p:blipFill rotWithShape="1">
          <a:blip r:embed="rId8">
            <a:extLst>
              <a:ext uri="{BEBA8EAE-BF5A-486C-A8C5-ECC9F3942E4B}">
                <a14:imgProps xmlns:a14="http://schemas.microsoft.com/office/drawing/2010/main">
                  <a14:imgLayer r:embed="rId9">
                    <a14:imgEffect>
                      <a14:backgroundRemoval t="4250" b="98750" l="14375" r="80469">
                        <a14:foregroundMark x1="73125" y1="72750" x2="73125" y2="72750"/>
                      </a14:backgroundRemoval>
                    </a14:imgEffect>
                  </a14:imgLayer>
                </a14:imgProps>
              </a:ext>
              <a:ext uri="{28A0092B-C50C-407E-A947-70E740481C1C}">
                <a14:useLocalDpi xmlns:a14="http://schemas.microsoft.com/office/drawing/2010/main" val="0"/>
              </a:ext>
            </a:extLst>
          </a:blip>
          <a:srcRect l="17496" t="4206" r="18745" b="-580"/>
          <a:stretch/>
        </p:blipFill>
        <p:spPr>
          <a:xfrm>
            <a:off x="-28576" y="4101467"/>
            <a:ext cx="2007497" cy="1896516"/>
          </a:xfrm>
          <a:prstGeom prst="rect">
            <a:avLst/>
          </a:prstGeom>
        </p:spPr>
      </p:pic>
      <p:pic>
        <p:nvPicPr>
          <p:cNvPr id="8" name="図 7"/>
          <p:cNvPicPr>
            <a:picLocks noChangeAspect="1"/>
          </p:cNvPicPr>
          <p:nvPr/>
        </p:nvPicPr>
        <p:blipFill rotWithShape="1">
          <a:blip r:embed="rId10">
            <a:extLst>
              <a:ext uri="{BEBA8EAE-BF5A-486C-A8C5-ECC9F3942E4B}">
                <a14:imgProps xmlns:a14="http://schemas.microsoft.com/office/drawing/2010/main">
                  <a14:imgLayer r:embed="rId11">
                    <a14:imgEffect>
                      <a14:backgroundRemoval t="5838" b="97462" l="16563" r="84844">
                        <a14:foregroundMark x1="51094" y1="95178" x2="51094" y2="95178"/>
                        <a14:foregroundMark x1="43281" y1="94162" x2="43281" y2="94162"/>
                        <a14:foregroundMark x1="37656" y1="92132" x2="37656" y2="92132"/>
                        <a14:foregroundMark x1="35156" y1="89594" x2="35156" y2="89594"/>
                        <a14:foregroundMark x1="32188" y1="86802" x2="32188" y2="86802"/>
                        <a14:foregroundMark x1="47813" y1="95178" x2="47813" y2="95178"/>
                        <a14:foregroundMark x1="67344" y1="85279" x2="67344" y2="85279"/>
                        <a14:foregroundMark x1="69844" y1="82234" x2="69844" y2="82234"/>
                        <a14:foregroundMark x1="29688" y1="84010" x2="29688" y2="84010"/>
                        <a14:foregroundMark x1="28906" y1="82487" x2="28906" y2="82487"/>
                        <a14:foregroundMark x1="41250" y1="93655" x2="41250" y2="93655"/>
                        <a14:foregroundMark x1="45469" y1="95431" x2="45469" y2="95431"/>
                        <a14:backgroundMark x1="41250" y1="96954" x2="41250" y2="96954"/>
                        <a14:backgroundMark x1="44063" y1="96954" x2="44063" y2="96954"/>
                      </a14:backgroundRemoval>
                    </a14:imgEffect>
                  </a14:imgLayer>
                </a14:imgProps>
              </a:ext>
              <a:ext uri="{28A0092B-C50C-407E-A947-70E740481C1C}">
                <a14:useLocalDpi xmlns:a14="http://schemas.microsoft.com/office/drawing/2010/main" val="0"/>
              </a:ext>
            </a:extLst>
          </a:blip>
          <a:srcRect l="19511" t="6204" r="17873" b="2081"/>
          <a:stretch/>
        </p:blipFill>
        <p:spPr>
          <a:xfrm>
            <a:off x="-25400" y="1428041"/>
            <a:ext cx="2273012" cy="2049610"/>
          </a:xfrm>
          <a:prstGeom prst="rect">
            <a:avLst/>
          </a:prstGeom>
        </p:spPr>
      </p:pic>
      <p:pic>
        <p:nvPicPr>
          <p:cNvPr id="247" name="図 246"/>
          <p:cNvPicPr>
            <a:picLocks noChangeAspect="1"/>
          </p:cNvPicPr>
          <p:nvPr/>
        </p:nvPicPr>
        <p:blipFill rotWithShape="1">
          <a:blip r:embed="rId12">
            <a:extLst>
              <a:ext uri="{BEBA8EAE-BF5A-486C-A8C5-ECC9F3942E4B}">
                <a14:imgProps xmlns:a14="http://schemas.microsoft.com/office/drawing/2010/main">
                  <a14:imgLayer r:embed="rId13">
                    <a14:imgEffect>
                      <a14:backgroundRemoval t="3150" b="11969" l="7082" r="23820"/>
                    </a14:imgEffect>
                  </a14:imgLayer>
                </a14:imgProps>
              </a:ext>
            </a:extLst>
          </a:blip>
          <a:srcRect l="7062" t="3427" r="75665" b="87913"/>
          <a:stretch/>
        </p:blipFill>
        <p:spPr>
          <a:xfrm>
            <a:off x="5980610" y="5395811"/>
            <a:ext cx="766763" cy="523875"/>
          </a:xfrm>
          <a:prstGeom prst="rect">
            <a:avLst/>
          </a:prstGeom>
        </p:spPr>
      </p:pic>
      <p:pic>
        <p:nvPicPr>
          <p:cNvPr id="141" name="図 140"/>
          <p:cNvPicPr>
            <a:picLocks noChangeAspect="1"/>
          </p:cNvPicPr>
          <p:nvPr/>
        </p:nvPicPr>
        <p:blipFill rotWithShape="1">
          <a:blip r:embed="rId3">
            <a:clrChange>
              <a:clrFrom>
                <a:srgbClr val="FFFFFF"/>
              </a:clrFrom>
              <a:clrTo>
                <a:srgbClr val="FFFFFF">
                  <a:alpha val="0"/>
                </a:srgbClr>
              </a:clrTo>
            </a:clrChange>
          </a:blip>
          <a:srcRect l="3962" t="47939" r="83737" b="43191"/>
          <a:stretch/>
        </p:blipFill>
        <p:spPr>
          <a:xfrm>
            <a:off x="5964379" y="1895732"/>
            <a:ext cx="994733" cy="977386"/>
          </a:xfrm>
          <a:prstGeom prst="rect">
            <a:avLst/>
          </a:prstGeom>
        </p:spPr>
      </p:pic>
      <p:sp>
        <p:nvSpPr>
          <p:cNvPr id="140" name="テキスト ボックス 139"/>
          <p:cNvSpPr txBox="1"/>
          <p:nvPr/>
        </p:nvSpPr>
        <p:spPr>
          <a:xfrm>
            <a:off x="1009809" y="578839"/>
            <a:ext cx="5162531" cy="674031"/>
          </a:xfrm>
          <a:prstGeom prst="rect">
            <a:avLst/>
          </a:prstGeom>
          <a:noFill/>
        </p:spPr>
        <p:txBody>
          <a:bodyPr wrap="square" rtlCol="0">
            <a:spAutoFit/>
          </a:bodyPr>
          <a:lstStyle/>
          <a:p>
            <a:pPr algn="ctr">
              <a:lnSpc>
                <a:spcPct val="70000"/>
              </a:lnSpc>
            </a:pPr>
            <a:r>
              <a:rPr lang="ja-JP" altLang="en-US" sz="5400" b="1" dirty="0" smtClean="0">
                <a:ln>
                  <a:solidFill>
                    <a:srgbClr val="624620"/>
                  </a:solidFill>
                </a:ln>
                <a:solidFill>
                  <a:schemeClr val="bg1"/>
                </a:solidFill>
                <a:latin typeface="HGP創英角ｺﾞｼｯｸUB" panose="020B0900000000000000" pitchFamily="50" charset="-128"/>
                <a:ea typeface="HGP創英角ｺﾞｼｯｸUB" panose="020B0900000000000000" pitchFamily="50" charset="-128"/>
              </a:rPr>
              <a:t>ご当地カツ丼</a:t>
            </a:r>
            <a:endParaRPr lang="ja-JP" altLang="en-US" sz="5400" b="1" dirty="0">
              <a:ln>
                <a:solidFill>
                  <a:srgbClr val="624620"/>
                </a:solidFill>
              </a:ln>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1" name="角丸四角形 20"/>
          <p:cNvSpPr/>
          <p:nvPr/>
        </p:nvSpPr>
        <p:spPr>
          <a:xfrm>
            <a:off x="308534" y="5927044"/>
            <a:ext cx="2786124" cy="399008"/>
          </a:xfrm>
          <a:prstGeom prst="roundRect">
            <a:avLst>
              <a:gd name="adj" fmla="val 50000"/>
            </a:avLst>
          </a:prstGeom>
          <a:solidFill>
            <a:srgbClr val="D75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角丸四角形 256"/>
          <p:cNvSpPr/>
          <p:nvPr/>
        </p:nvSpPr>
        <p:spPr>
          <a:xfrm>
            <a:off x="3504832" y="5927044"/>
            <a:ext cx="2786124" cy="399008"/>
          </a:xfrm>
          <a:prstGeom prst="roundRect">
            <a:avLst>
              <a:gd name="adj" fmla="val 50000"/>
            </a:avLst>
          </a:prstGeom>
          <a:solidFill>
            <a:srgbClr val="D75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角丸四角形 257"/>
          <p:cNvSpPr/>
          <p:nvPr/>
        </p:nvSpPr>
        <p:spPr>
          <a:xfrm>
            <a:off x="308534" y="7837918"/>
            <a:ext cx="2934530" cy="399008"/>
          </a:xfrm>
          <a:prstGeom prst="roundRect">
            <a:avLst>
              <a:gd name="adj" fmla="val 50000"/>
            </a:avLst>
          </a:prstGeom>
          <a:solidFill>
            <a:srgbClr val="D75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角丸四角形 258"/>
          <p:cNvSpPr/>
          <p:nvPr/>
        </p:nvSpPr>
        <p:spPr>
          <a:xfrm>
            <a:off x="3887119" y="7837918"/>
            <a:ext cx="2402069" cy="399008"/>
          </a:xfrm>
          <a:prstGeom prst="roundRect">
            <a:avLst>
              <a:gd name="adj" fmla="val 50000"/>
            </a:avLst>
          </a:prstGeom>
          <a:solidFill>
            <a:srgbClr val="D75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Freeform 11"/>
          <p:cNvSpPr/>
          <p:nvPr/>
        </p:nvSpPr>
        <p:spPr>
          <a:xfrm>
            <a:off x="-30120" y="9565160"/>
            <a:ext cx="6962749" cy="340841"/>
          </a:xfrm>
          <a:custGeom>
            <a:avLst/>
            <a:gdLst/>
            <a:ahLst/>
            <a:cxnLst/>
            <a:rect l="l" t="t" r="r" b="b"/>
            <a:pathLst>
              <a:path w="8371157" h="1140570">
                <a:moveTo>
                  <a:pt x="0" y="0"/>
                </a:moveTo>
                <a:lnTo>
                  <a:pt x="8371157" y="0"/>
                </a:lnTo>
                <a:lnTo>
                  <a:pt x="8371157" y="1140570"/>
                </a:lnTo>
                <a:lnTo>
                  <a:pt x="0" y="1140570"/>
                </a:lnTo>
                <a:lnTo>
                  <a:pt x="0" y="0"/>
                </a:lnTo>
                <a:close/>
              </a:path>
            </a:pathLst>
          </a:custGeom>
          <a:solidFill>
            <a:srgbClr val="F1C8C7"/>
          </a:solidFill>
        </p:spPr>
      </p:sp>
      <p:pic>
        <p:nvPicPr>
          <p:cNvPr id="132" name="図 1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06411" y="9676284"/>
            <a:ext cx="652875" cy="183146"/>
          </a:xfrm>
          <a:prstGeom prst="rect">
            <a:avLst/>
          </a:prstGeom>
        </p:spPr>
      </p:pic>
      <p:sp>
        <p:nvSpPr>
          <p:cNvPr id="133" name="角丸四角形 132"/>
          <p:cNvSpPr/>
          <p:nvPr/>
        </p:nvSpPr>
        <p:spPr>
          <a:xfrm>
            <a:off x="2400731" y="9631507"/>
            <a:ext cx="1118530" cy="205789"/>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5" name="テキスト ボックス 144"/>
          <p:cNvSpPr txBox="1"/>
          <p:nvPr/>
        </p:nvSpPr>
        <p:spPr>
          <a:xfrm>
            <a:off x="2369200" y="9601612"/>
            <a:ext cx="1033885" cy="261610"/>
          </a:xfrm>
          <a:prstGeom prst="rect">
            <a:avLst/>
          </a:prstGeom>
          <a:noFill/>
        </p:spPr>
        <p:txBody>
          <a:bodyPr wrap="square" rtlCol="0">
            <a:spAutoFit/>
          </a:bodyPr>
          <a:lstStyle/>
          <a:p>
            <a:r>
              <a:rPr lang="ja-JP" altLang="en-US" sz="1100" b="1" dirty="0">
                <a:solidFill>
                  <a:sysClr val="windowText" lastClr="000000"/>
                </a:solidFill>
                <a:latin typeface="Meiryo UI" panose="020B0604030504040204" pitchFamily="50" charset="-128"/>
                <a:ea typeface="Meiryo UI" panose="020B0604030504040204" pitchFamily="50" charset="-128"/>
              </a:rPr>
              <a:t>今月のコロッケ</a:t>
            </a:r>
          </a:p>
        </p:txBody>
      </p:sp>
      <p:pic>
        <p:nvPicPr>
          <p:cNvPr id="147" name="図 1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0954635">
            <a:off x="3348581" y="9555596"/>
            <a:ext cx="337868" cy="337868"/>
          </a:xfrm>
          <a:prstGeom prst="rect">
            <a:avLst/>
          </a:prstGeom>
          <a:effectLst>
            <a:outerShdw blurRad="50800" dist="38100" dir="8100000" algn="tr" rotWithShape="0">
              <a:prstClr val="black">
                <a:alpha val="40000"/>
              </a:prstClr>
            </a:outerShdw>
          </a:effectLst>
        </p:spPr>
      </p:pic>
      <p:sp>
        <p:nvSpPr>
          <p:cNvPr id="151" name="正方形/長方形 46"/>
          <p:cNvSpPr>
            <a:spLocks noChangeArrowheads="1"/>
          </p:cNvSpPr>
          <p:nvPr/>
        </p:nvSpPr>
        <p:spPr bwMode="auto">
          <a:xfrm>
            <a:off x="3633172" y="9638457"/>
            <a:ext cx="1866639" cy="185266"/>
          </a:xfrm>
          <a:prstGeom prst="rect">
            <a:avLst/>
          </a:prstGeom>
          <a:noFill/>
          <a:ln w="9525">
            <a:noFill/>
            <a:miter lim="800000"/>
            <a:headEnd/>
            <a:tailEnd/>
          </a:ln>
        </p:spPr>
        <p:txBody>
          <a:bodyPr/>
          <a:lstStyle/>
          <a:p>
            <a:pPr>
              <a:lnSpc>
                <a:spcPct val="90000"/>
              </a:lnSpc>
            </a:pPr>
            <a:r>
              <a:rPr lang="ja-JP" altLang="en-US" sz="1000" b="1" dirty="0" smtClean="0">
                <a:solidFill>
                  <a:sysClr val="windowText" lastClr="000000"/>
                </a:solidFill>
                <a:latin typeface="Meiryo UI" panose="020B0604030504040204" pitchFamily="50" charset="-128"/>
                <a:ea typeface="Meiryo UI" panose="020B0604030504040204" pitchFamily="50" charset="-128"/>
              </a:rPr>
              <a:t>北見のたまころ</a:t>
            </a:r>
            <a:endParaRPr lang="ja-JP" altLang="en-US" sz="1000" b="1" dirty="0">
              <a:solidFill>
                <a:sysClr val="windowText" lastClr="000000"/>
              </a:solidFill>
              <a:latin typeface="Meiryo UI" panose="020B0604030504040204" pitchFamily="50" charset="-128"/>
              <a:ea typeface="Meiryo UI" panose="020B0604030504040204" pitchFamily="50" charset="-128"/>
            </a:endParaRPr>
          </a:p>
        </p:txBody>
      </p:sp>
      <p:sp>
        <p:nvSpPr>
          <p:cNvPr id="179" name="正方形/長方形 178"/>
          <p:cNvSpPr/>
          <p:nvPr/>
        </p:nvSpPr>
        <p:spPr>
          <a:xfrm>
            <a:off x="1118818" y="-47202"/>
            <a:ext cx="4659908" cy="492443"/>
          </a:xfrm>
          <a:prstGeom prst="rect">
            <a:avLst/>
          </a:prstGeom>
          <a:noFill/>
        </p:spPr>
        <p:txBody>
          <a:bodyPr wrap="square" lIns="0" tIns="0" rIns="0" bIns="0">
            <a:spAutoFit/>
          </a:bodyPr>
          <a:lstStyle/>
          <a:p>
            <a:pPr algn="ctr"/>
            <a:r>
              <a:rPr lang="en-US" altLang="ja-JP" sz="3200" b="1" dirty="0">
                <a:solidFill>
                  <a:srgbClr val="D6CBAB"/>
                </a:solidFill>
                <a:latin typeface="Meiryo UI" panose="020B0604030504040204" pitchFamily="50" charset="-128"/>
                <a:ea typeface="Meiryo UI" panose="020B0604030504040204" pitchFamily="50" charset="-128"/>
              </a:rPr>
              <a:t>Fair Menu</a:t>
            </a:r>
            <a:r>
              <a:rPr lang="ja-JP" altLang="en-US" sz="3200" b="1" dirty="0">
                <a:solidFill>
                  <a:srgbClr val="D6CBAB"/>
                </a:solidFill>
                <a:latin typeface="Meiryo UI" panose="020B0604030504040204" pitchFamily="50" charset="-128"/>
                <a:ea typeface="Meiryo UI" panose="020B0604030504040204" pitchFamily="50" charset="-128"/>
              </a:rPr>
              <a:t> </a:t>
            </a:r>
            <a:r>
              <a:rPr lang="en-US" altLang="ja-JP" sz="3200" b="1" dirty="0" smtClean="0">
                <a:solidFill>
                  <a:srgbClr val="D6CBAB"/>
                </a:solidFill>
                <a:latin typeface="Meiryo UI" panose="020B0604030504040204" pitchFamily="50" charset="-128"/>
                <a:ea typeface="Meiryo UI" panose="020B0604030504040204" pitchFamily="50" charset="-128"/>
              </a:rPr>
              <a:t>2025.09</a:t>
            </a:r>
            <a:endParaRPr lang="en-US" altLang="ja-JP" sz="3200" b="1" dirty="0">
              <a:solidFill>
                <a:srgbClr val="D6CBAB"/>
              </a:solidFill>
              <a:latin typeface="Meiryo UI" panose="020B0604030504040204" pitchFamily="50" charset="-128"/>
              <a:ea typeface="Meiryo UI" panose="020B0604030504040204" pitchFamily="50" charset="-128"/>
            </a:endParaRPr>
          </a:p>
        </p:txBody>
      </p:sp>
      <p:sp>
        <p:nvSpPr>
          <p:cNvPr id="212" name="テキスト ボックス 211"/>
          <p:cNvSpPr txBox="1"/>
          <p:nvPr/>
        </p:nvSpPr>
        <p:spPr>
          <a:xfrm>
            <a:off x="4020397" y="5997983"/>
            <a:ext cx="1876954" cy="338554"/>
          </a:xfrm>
          <a:prstGeom prst="rect">
            <a:avLst/>
          </a:prstGeom>
          <a:noFill/>
        </p:spPr>
        <p:txBody>
          <a:bodyPr wrap="square" rtlCol="0">
            <a:spAutoFit/>
          </a:bodyPr>
          <a:lstStyle/>
          <a:p>
            <a:r>
              <a:rPr lang="ja-JP" altLang="en-US" sz="1600" b="1" dirty="0" smtClean="0">
                <a:solidFill>
                  <a:schemeClr val="bg1"/>
                </a:solidFill>
                <a:latin typeface="UD デジタル 教科書体 NP-B" panose="02020700000000000000" pitchFamily="18" charset="-128"/>
                <a:ea typeface="UD デジタル 教科書体 NP-B" panose="02020700000000000000" pitchFamily="18" charset="-128"/>
              </a:rPr>
              <a:t>こだわりメニュー</a:t>
            </a:r>
            <a:endPar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13" name="テキスト ボックス 212"/>
          <p:cNvSpPr txBox="1"/>
          <p:nvPr/>
        </p:nvSpPr>
        <p:spPr>
          <a:xfrm>
            <a:off x="637622" y="7784243"/>
            <a:ext cx="1649667" cy="338554"/>
          </a:xfrm>
          <a:prstGeom prst="rect">
            <a:avLst/>
          </a:prstGeom>
          <a:noFill/>
        </p:spPr>
        <p:txBody>
          <a:bodyPr wrap="square" rtlCol="0">
            <a:spAutoFit/>
          </a:bodyPr>
          <a:lstStyle/>
          <a:p>
            <a:r>
              <a:rPr lang="ja-JP" altLang="en-US" sz="1600" b="1" dirty="0" smtClean="0">
                <a:solidFill>
                  <a:schemeClr val="bg1"/>
                </a:solidFill>
                <a:latin typeface="UD デジタル 教科書体 NP-B" panose="02020700000000000000" pitchFamily="18" charset="-128"/>
                <a:ea typeface="UD デジタル 教科書体 NP-B" panose="02020700000000000000" pitchFamily="18" charset="-128"/>
              </a:rPr>
              <a:t>べじめし</a:t>
            </a:r>
            <a:endParaRPr lang="ja-JP" altLang="en-US" sz="1600" b="1"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14" name="テキスト ボックス 213"/>
          <p:cNvSpPr txBox="1"/>
          <p:nvPr/>
        </p:nvSpPr>
        <p:spPr>
          <a:xfrm>
            <a:off x="4160391" y="7892205"/>
            <a:ext cx="1684359" cy="338554"/>
          </a:xfrm>
          <a:prstGeom prst="rect">
            <a:avLst/>
          </a:prstGeom>
          <a:noFill/>
        </p:spPr>
        <p:txBody>
          <a:bodyPr wrap="square" rtlCol="0">
            <a:spAutoFit/>
          </a:bodyPr>
          <a:lstStyle/>
          <a:p>
            <a:r>
              <a:rPr lang="ja-JP" altLang="en-US" sz="1600" b="1" spc="300" dirty="0" smtClean="0">
                <a:solidFill>
                  <a:schemeClr val="bg1"/>
                </a:solidFill>
                <a:latin typeface="UD デジタル 教科書体 NP-B" panose="02020700000000000000" pitchFamily="18" charset="-128"/>
                <a:ea typeface="UD デジタル 教科書体 NP-B" panose="02020700000000000000" pitchFamily="18" charset="-128"/>
              </a:rPr>
              <a:t>特選麺</a:t>
            </a:r>
            <a:endParaRPr lang="ja-JP" altLang="en-US" sz="1600" b="1" spc="3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15" name="テキスト ボックス 214"/>
          <p:cNvSpPr txBox="1"/>
          <p:nvPr/>
        </p:nvSpPr>
        <p:spPr>
          <a:xfrm>
            <a:off x="666495" y="5923045"/>
            <a:ext cx="1239769" cy="338554"/>
          </a:xfrm>
          <a:prstGeom prst="rect">
            <a:avLst/>
          </a:prstGeom>
          <a:noFill/>
          <a:ln>
            <a:noFill/>
          </a:ln>
        </p:spPr>
        <p:txBody>
          <a:bodyPr wrap="square" rtlCol="0">
            <a:spAutoFit/>
          </a:bodyPr>
          <a:lstStyle/>
          <a:p>
            <a:r>
              <a:rPr lang="ja-JP" altLang="en-US" sz="1600" b="1" spc="300" dirty="0" smtClean="0">
                <a:solidFill>
                  <a:schemeClr val="bg1"/>
                </a:solidFill>
                <a:latin typeface="UD デジタル 教科書体 NP-B" panose="02020700000000000000" pitchFamily="18" charset="-128"/>
                <a:ea typeface="UD デジタル 教科書体 NP-B" panose="02020700000000000000" pitchFamily="18" charset="-128"/>
              </a:rPr>
              <a:t>適塩</a:t>
            </a:r>
            <a:endParaRPr lang="ja-JP" altLang="en-US" sz="1600" b="1" spc="300" dirty="0">
              <a:solidFill>
                <a:schemeClr val="bg1"/>
              </a:solidFill>
              <a:latin typeface="UD デジタル 教科書体 NP-B" panose="02020700000000000000" pitchFamily="18" charset="-128"/>
              <a:ea typeface="UD デジタル 教科書体 NP-B" panose="02020700000000000000" pitchFamily="18" charset="-128"/>
            </a:endParaRPr>
          </a:p>
        </p:txBody>
      </p:sp>
      <p:sp>
        <p:nvSpPr>
          <p:cNvPr id="223" name="Rectangle 39"/>
          <p:cNvSpPr>
            <a:spLocks noChangeArrowheads="1"/>
          </p:cNvSpPr>
          <p:nvPr/>
        </p:nvSpPr>
        <p:spPr bwMode="auto">
          <a:xfrm>
            <a:off x="611904" y="7986464"/>
            <a:ext cx="2635399" cy="294373"/>
          </a:xfrm>
          <a:prstGeom prst="rect">
            <a:avLst/>
          </a:prstGeom>
          <a:noFill/>
          <a:ln w="9525">
            <a:noFill/>
            <a:miter lim="800000"/>
            <a:headEnd/>
            <a:tailEnd/>
          </a:ln>
        </p:spPr>
        <p:txBody>
          <a:bodyPr anchor="ctr"/>
          <a:lstStyle/>
          <a:p>
            <a:pPr defTabSz="1845708"/>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sp>
        <p:nvSpPr>
          <p:cNvPr id="227" name="テキスト ボックス 226"/>
          <p:cNvSpPr txBox="1"/>
          <p:nvPr/>
        </p:nvSpPr>
        <p:spPr>
          <a:xfrm>
            <a:off x="998929" y="540048"/>
            <a:ext cx="5162531" cy="674031"/>
          </a:xfrm>
          <a:prstGeom prst="rect">
            <a:avLst/>
          </a:prstGeom>
          <a:noFill/>
        </p:spPr>
        <p:txBody>
          <a:bodyPr wrap="square" rtlCol="0">
            <a:spAutoFit/>
          </a:bodyPr>
          <a:lstStyle/>
          <a:p>
            <a:pPr algn="ctr">
              <a:lnSpc>
                <a:spcPct val="70000"/>
              </a:lnSpc>
            </a:pPr>
            <a:r>
              <a:rPr lang="ja-JP" altLang="en-US" sz="5400" dirty="0" smtClean="0">
                <a:solidFill>
                  <a:srgbClr val="624620"/>
                </a:solidFill>
                <a:latin typeface="HGP創英角ｺﾞｼｯｸUB" panose="020B0900000000000000" pitchFamily="50" charset="-128"/>
                <a:ea typeface="HGP創英角ｺﾞｼｯｸUB" panose="020B0900000000000000" pitchFamily="50" charset="-128"/>
              </a:rPr>
              <a:t>ご当地カツ丼</a:t>
            </a:r>
            <a:endParaRPr lang="ja-JP" altLang="en-US" sz="5400" dirty="0">
              <a:solidFill>
                <a:srgbClr val="624620"/>
              </a:solidFill>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5088153" y="6326052"/>
            <a:ext cx="1784915" cy="968685"/>
          </a:xfrm>
          <a:prstGeom prst="roundRect">
            <a:avLst>
              <a:gd name="adj" fmla="val 3718"/>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TextBox 52"/>
          <p:cNvSpPr txBox="1"/>
          <p:nvPr/>
        </p:nvSpPr>
        <p:spPr>
          <a:xfrm>
            <a:off x="5175931" y="8794037"/>
            <a:ext cx="1494960" cy="502061"/>
          </a:xfrm>
          <a:prstGeom prst="rect">
            <a:avLst/>
          </a:prstGeom>
        </p:spPr>
        <p:txBody>
          <a:bodyPr wrap="square" lIns="0" tIns="0" rIns="0" bIns="0" rtlCol="0" anchor="t">
            <a:spAutoFit/>
          </a:bodyPr>
          <a:lstStyle/>
          <a:p>
            <a:pPr>
              <a:lnSpc>
                <a:spcPct val="90000"/>
              </a:lnSpc>
            </a:pPr>
            <a:r>
              <a:rPr lang="ja-JP" altLang="en-US" sz="900" dirty="0">
                <a:latin typeface="Meiryo" panose="020B0604030504040204" pitchFamily="50" charset="-128"/>
                <a:ea typeface="Meiryo" panose="020B0604030504040204" pitchFamily="50" charset="-128"/>
              </a:rPr>
              <a:t>挽肉</a:t>
            </a:r>
            <a:r>
              <a:rPr lang="ja-JP" altLang="en-US" sz="900" dirty="0" smtClean="0">
                <a:latin typeface="Meiryo" panose="020B0604030504040204" pitchFamily="50" charset="-128"/>
                <a:ea typeface="Meiryo" panose="020B0604030504040204" pitchFamily="50" charset="-128"/>
              </a:rPr>
              <a:t>をニラやもやしと一緒に炒めた台湾ミンチにとろみをつけて中華そばにかけた台湾</a:t>
            </a:r>
            <a:r>
              <a:rPr lang="ja-JP" altLang="en-US" sz="900" dirty="0" err="1" smtClean="0">
                <a:latin typeface="Meiryo" panose="020B0604030504040204" pitchFamily="50" charset="-128"/>
                <a:ea typeface="Meiryo" panose="020B0604030504040204" pitchFamily="50" charset="-128"/>
              </a:rPr>
              <a:t>あん</a:t>
            </a:r>
            <a:r>
              <a:rPr lang="ja-JP" altLang="en-US" sz="900" dirty="0" smtClean="0">
                <a:latin typeface="Meiryo" panose="020B0604030504040204" pitchFamily="50" charset="-128"/>
                <a:ea typeface="Meiryo" panose="020B0604030504040204" pitchFamily="50" charset="-128"/>
              </a:rPr>
              <a:t>かけそばです。</a:t>
            </a:r>
            <a:endParaRPr lang="en-US" altLang="ja-JP" sz="900" dirty="0">
              <a:latin typeface="Meiryo" panose="020B0604030504040204" pitchFamily="50" charset="-128"/>
              <a:ea typeface="Meiryo" panose="020B0604030504040204" pitchFamily="50" charset="-128"/>
            </a:endParaRPr>
          </a:p>
        </p:txBody>
      </p:sp>
      <p:sp>
        <p:nvSpPr>
          <p:cNvPr id="245" name="テキスト ボックス 244"/>
          <p:cNvSpPr txBox="1"/>
          <p:nvPr/>
        </p:nvSpPr>
        <p:spPr>
          <a:xfrm>
            <a:off x="5044063" y="8430732"/>
            <a:ext cx="2181153" cy="341632"/>
          </a:xfrm>
          <a:prstGeom prst="rect">
            <a:avLst/>
          </a:prstGeom>
          <a:noFill/>
        </p:spPr>
        <p:txBody>
          <a:bodyPr wrap="square" rtlCol="0">
            <a:spAutoFit/>
          </a:bodyPr>
          <a:lstStyle/>
          <a:p>
            <a:pPr>
              <a:lnSpc>
                <a:spcPct val="90000"/>
              </a:lnSpc>
            </a:pPr>
            <a:r>
              <a:rPr lang="ja-JP" altLang="en-US" sz="1800" b="1" dirty="0" smtClean="0">
                <a:latin typeface="Meiryo UI" panose="020B0604030504040204" pitchFamily="50" charset="-128"/>
                <a:ea typeface="Meiryo UI" panose="020B0604030504040204" pitchFamily="50" charset="-128"/>
              </a:rPr>
              <a:t>台湾</a:t>
            </a:r>
            <a:r>
              <a:rPr lang="ja-JP" altLang="en-US" sz="1800" b="1" dirty="0" err="1">
                <a:latin typeface="Meiryo UI" panose="020B0604030504040204" pitchFamily="50" charset="-128"/>
                <a:ea typeface="Meiryo UI" panose="020B0604030504040204" pitchFamily="50" charset="-128"/>
              </a:rPr>
              <a:t>あん</a:t>
            </a:r>
            <a:r>
              <a:rPr lang="ja-JP" altLang="en-US" sz="1800" b="1" dirty="0">
                <a:latin typeface="Meiryo UI" panose="020B0604030504040204" pitchFamily="50" charset="-128"/>
                <a:ea typeface="Meiryo UI" panose="020B0604030504040204" pitchFamily="50" charset="-128"/>
              </a:rPr>
              <a:t>かけ</a:t>
            </a:r>
            <a:r>
              <a:rPr lang="ja-JP" altLang="en-US" sz="1800" b="1" dirty="0" smtClean="0">
                <a:latin typeface="Meiryo UI" panose="020B0604030504040204" pitchFamily="50" charset="-128"/>
                <a:ea typeface="Meiryo UI" panose="020B0604030504040204" pitchFamily="50" charset="-128"/>
              </a:rPr>
              <a:t>そば </a:t>
            </a:r>
            <a:endParaRPr lang="ja-JP" altLang="en-US" sz="1100" b="1" dirty="0">
              <a:latin typeface="Meiryo UI" panose="020B0604030504040204" pitchFamily="50" charset="-128"/>
              <a:ea typeface="Meiryo UI" panose="020B0604030504040204" pitchFamily="50" charset="-128"/>
            </a:endParaRPr>
          </a:p>
        </p:txBody>
      </p:sp>
      <p:sp>
        <p:nvSpPr>
          <p:cNvPr id="254" name="正方形/長方形 46"/>
          <p:cNvSpPr>
            <a:spLocks noChangeArrowheads="1"/>
          </p:cNvSpPr>
          <p:nvPr/>
        </p:nvSpPr>
        <p:spPr bwMode="auto">
          <a:xfrm>
            <a:off x="884908" y="6117670"/>
            <a:ext cx="1667525" cy="162667"/>
          </a:xfrm>
          <a:prstGeom prst="rect">
            <a:avLst/>
          </a:prstGeom>
          <a:noFill/>
          <a:ln w="9525">
            <a:noFill/>
            <a:miter lim="800000"/>
            <a:headEnd/>
            <a:tailEnd/>
          </a:ln>
        </p:spPr>
        <p:txBody>
          <a:bodyPr/>
          <a:lstStyle/>
          <a:p>
            <a:pPr algn="r" eaLnBrk="1" hangingPunct="1">
              <a:lnSpc>
                <a:spcPct val="90000"/>
              </a:lnSpc>
            </a:pPr>
            <a:r>
              <a:rPr lang="ja-JP" altLang="en-US" sz="800" b="1" u="sng" dirty="0" smtClean="0">
                <a:solidFill>
                  <a:schemeClr val="bg1"/>
                </a:solidFill>
                <a:latin typeface="Meiryo UI" panose="020B0604030504040204" pitchFamily="50" charset="-128"/>
                <a:ea typeface="Meiryo UI" panose="020B0604030504040204" pitchFamily="50" charset="-128"/>
              </a:rPr>
              <a:t>食塩相当量が一皿で</a:t>
            </a:r>
            <a:r>
              <a:rPr lang="en-US" altLang="ja-JP" sz="1000" b="1" u="sng" dirty="0" smtClean="0">
                <a:solidFill>
                  <a:schemeClr val="bg1"/>
                </a:solidFill>
                <a:latin typeface="Meiryo UI" panose="020B0604030504040204" pitchFamily="50" charset="-128"/>
                <a:ea typeface="Meiryo UI" panose="020B0604030504040204" pitchFamily="50" charset="-128"/>
              </a:rPr>
              <a:t>1.8</a:t>
            </a:r>
            <a:r>
              <a:rPr lang="en-US" altLang="ja-JP" sz="800" b="1" u="sng" dirty="0" smtClean="0">
                <a:solidFill>
                  <a:schemeClr val="bg1"/>
                </a:solidFill>
                <a:latin typeface="Meiryo UI" panose="020B0604030504040204" pitchFamily="50" charset="-128"/>
                <a:ea typeface="Meiryo UI" panose="020B0604030504040204" pitchFamily="50" charset="-128"/>
              </a:rPr>
              <a:t>g</a:t>
            </a:r>
            <a:r>
              <a:rPr lang="ja-JP" altLang="en-US" sz="800" b="1" u="sng" dirty="0" smtClean="0">
                <a:solidFill>
                  <a:schemeClr val="bg1"/>
                </a:solidFill>
                <a:latin typeface="Meiryo UI" panose="020B0604030504040204" pitchFamily="50" charset="-128"/>
                <a:ea typeface="Meiryo UI" panose="020B0604030504040204" pitchFamily="50" charset="-128"/>
              </a:rPr>
              <a:t>以下</a:t>
            </a:r>
            <a:endParaRPr lang="ja-JP" altLang="en-US" sz="800" b="1" u="sng" dirty="0">
              <a:solidFill>
                <a:schemeClr val="bg1"/>
              </a:solidFill>
              <a:latin typeface="Meiryo UI" panose="020B0604030504040204" pitchFamily="50" charset="-128"/>
              <a:ea typeface="Meiryo UI" panose="020B0604030504040204" pitchFamily="50" charset="-128"/>
            </a:endParaRPr>
          </a:p>
        </p:txBody>
      </p:sp>
      <p:pic>
        <p:nvPicPr>
          <p:cNvPr id="255" name="図 2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050" y="5876348"/>
            <a:ext cx="493044" cy="493044"/>
          </a:xfrm>
          <a:prstGeom prst="rect">
            <a:avLst/>
          </a:prstGeom>
        </p:spPr>
      </p:pic>
      <p:pic>
        <p:nvPicPr>
          <p:cNvPr id="256" name="図 25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84873">
            <a:off x="35655" y="7673219"/>
            <a:ext cx="790890" cy="741702"/>
          </a:xfrm>
          <a:prstGeom prst="rect">
            <a:avLst/>
          </a:prstGeom>
        </p:spPr>
      </p:pic>
      <p:sp>
        <p:nvSpPr>
          <p:cNvPr id="77" name="Freeform 23"/>
          <p:cNvSpPr/>
          <p:nvPr/>
        </p:nvSpPr>
        <p:spPr>
          <a:xfrm>
            <a:off x="3339408" y="5775614"/>
            <a:ext cx="750745" cy="797251"/>
          </a:xfrm>
          <a:custGeom>
            <a:avLst/>
            <a:gdLst/>
            <a:ahLst/>
            <a:cxnLst/>
            <a:rect l="l" t="t" r="r" b="b"/>
            <a:pathLst>
              <a:path w="820900" h="871752">
                <a:moveTo>
                  <a:pt x="0" y="0"/>
                </a:moveTo>
                <a:lnTo>
                  <a:pt x="820900" y="0"/>
                </a:lnTo>
                <a:lnTo>
                  <a:pt x="820900" y="871752"/>
                </a:lnTo>
                <a:lnTo>
                  <a:pt x="0" y="871752"/>
                </a:lnTo>
                <a:lnTo>
                  <a:pt x="0" y="0"/>
                </a:lnTo>
                <a:close/>
              </a:path>
            </a:pathLst>
          </a:custGeom>
          <a:blipFill>
            <a:blip r:embed="rId18"/>
            <a:stretch>
              <a:fillRect/>
            </a:stretch>
          </a:blipFill>
        </p:spPr>
      </p:sp>
      <p:sp>
        <p:nvSpPr>
          <p:cNvPr id="85" name="テキスト ボックス 84"/>
          <p:cNvSpPr txBox="1"/>
          <p:nvPr/>
        </p:nvSpPr>
        <p:spPr>
          <a:xfrm>
            <a:off x="1288054" y="8263883"/>
            <a:ext cx="2177650" cy="683264"/>
          </a:xfrm>
          <a:prstGeom prst="rect">
            <a:avLst/>
          </a:prstGeom>
          <a:noFill/>
        </p:spPr>
        <p:txBody>
          <a:bodyPr wrap="square" rtlCol="0">
            <a:spAutoFit/>
          </a:bodyPr>
          <a:lstStyle/>
          <a:p>
            <a:pPr>
              <a:lnSpc>
                <a:spcPct val="80000"/>
              </a:lnSpc>
            </a:pPr>
            <a:r>
              <a:rPr lang="ja-JP" altLang="en-US" sz="1600" b="1" dirty="0">
                <a:latin typeface="Meiryo UI" panose="020B0604030504040204" pitchFamily="50" charset="-128"/>
                <a:ea typeface="Meiryo UI" panose="020B0604030504040204" pitchFamily="50" charset="-128"/>
              </a:rPr>
              <a:t>玉葱のツナマヨ</a:t>
            </a:r>
            <a:r>
              <a:rPr lang="ja-JP" altLang="en-US" sz="1600" b="1" dirty="0" smtClean="0">
                <a:latin typeface="Meiryo UI" panose="020B0604030504040204" pitchFamily="50" charset="-128"/>
                <a:ea typeface="Meiryo UI" panose="020B0604030504040204" pitchFamily="50" charset="-128"/>
              </a:rPr>
              <a:t>焼き</a:t>
            </a:r>
            <a:endParaRPr lang="en-US" altLang="ja-JP" sz="1600" b="1" dirty="0" smtClean="0">
              <a:latin typeface="Meiryo UI" panose="020B0604030504040204" pitchFamily="50" charset="-128"/>
              <a:ea typeface="Meiryo UI" panose="020B0604030504040204" pitchFamily="50" charset="-128"/>
            </a:endParaRPr>
          </a:p>
          <a:p>
            <a:pPr>
              <a:lnSpc>
                <a:spcPct val="80000"/>
              </a:lnSpc>
            </a:pPr>
            <a:r>
              <a:rPr lang="ja-JP" altLang="en-US" sz="1600" b="1" dirty="0" smtClean="0">
                <a:latin typeface="Meiryo UI" panose="020B0604030504040204" pitchFamily="50" charset="-128"/>
                <a:ea typeface="Meiryo UI" panose="020B0604030504040204" pitchFamily="50" charset="-128"/>
              </a:rPr>
              <a:t>アスパラ</a:t>
            </a:r>
            <a:r>
              <a:rPr lang="ja-JP" altLang="en-US" sz="1600" b="1" dirty="0">
                <a:latin typeface="Meiryo UI" panose="020B0604030504040204" pitchFamily="50" charset="-128"/>
                <a:ea typeface="Meiryo UI" panose="020B0604030504040204" pitchFamily="50" charset="-128"/>
              </a:rPr>
              <a:t>とブロッコリー</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pPr>
              <a:lnSpc>
                <a:spcPct val="80000"/>
              </a:lnSpc>
            </a:pPr>
            <a:r>
              <a:rPr lang="ja-JP" altLang="en-US" sz="1600" b="1" dirty="0" smtClean="0">
                <a:latin typeface="Meiryo UI" panose="020B0604030504040204" pitchFamily="50" charset="-128"/>
                <a:ea typeface="Meiryo UI" panose="020B0604030504040204" pitchFamily="50" charset="-128"/>
              </a:rPr>
              <a:t>スープ</a:t>
            </a:r>
            <a:r>
              <a:rPr lang="ja-JP" altLang="en-US" sz="1600" b="1" dirty="0">
                <a:latin typeface="Meiryo UI" panose="020B0604030504040204" pitchFamily="50" charset="-128"/>
                <a:ea typeface="Meiryo UI" panose="020B0604030504040204" pitchFamily="50" charset="-128"/>
              </a:rPr>
              <a:t>仕立て</a:t>
            </a:r>
          </a:p>
        </p:txBody>
      </p:sp>
      <p:sp>
        <p:nvSpPr>
          <p:cNvPr id="86" name="TextBox 51"/>
          <p:cNvSpPr txBox="1"/>
          <p:nvPr/>
        </p:nvSpPr>
        <p:spPr>
          <a:xfrm>
            <a:off x="1378669" y="8939527"/>
            <a:ext cx="1715989" cy="498598"/>
          </a:xfrm>
          <a:prstGeom prst="rect">
            <a:avLst/>
          </a:prstGeom>
        </p:spPr>
        <p:txBody>
          <a:bodyPr wrap="square" lIns="0" tIns="0" rIns="0" bIns="0" rtlCol="0" anchor="t">
            <a:spAutoFit/>
          </a:bodyPr>
          <a:lstStyle/>
          <a:p>
            <a:pPr>
              <a:lnSpc>
                <a:spcPct val="90000"/>
              </a:lnSpc>
            </a:pPr>
            <a:r>
              <a:rPr lang="ja-JP" altLang="en-US" sz="900" dirty="0" smtClean="0">
                <a:latin typeface="Meiryo" panose="020B0604030504040204" pitchFamily="50" charset="-128"/>
                <a:ea typeface="Meiryo" panose="020B0604030504040204" pitchFamily="50" charset="-128"/>
              </a:rPr>
              <a:t>とろとろの玉ねぎが主役のスープ煮はツナマヨのコクとベーコンの旨味がおいしさをさらに引き立てます。</a:t>
            </a:r>
            <a:endParaRPr lang="en-US" altLang="ja-JP" sz="900" dirty="0">
              <a:latin typeface="Meiryo" panose="020B0604030504040204" pitchFamily="50" charset="-128"/>
              <a:ea typeface="Meiryo" panose="020B0604030504040204" pitchFamily="50" charset="-128"/>
            </a:endParaRPr>
          </a:p>
        </p:txBody>
      </p:sp>
      <p:sp>
        <p:nvSpPr>
          <p:cNvPr id="9" name="正方形/長方形 8"/>
          <p:cNvSpPr/>
          <p:nvPr/>
        </p:nvSpPr>
        <p:spPr>
          <a:xfrm>
            <a:off x="4919508" y="7238547"/>
            <a:ext cx="1876917" cy="462008"/>
          </a:xfrm>
          <a:prstGeom prst="rect">
            <a:avLst/>
          </a:prstGeom>
          <a:solidFill>
            <a:srgbClr val="DC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p:cNvPicPr>
            <a:picLocks noChangeAspect="1"/>
          </p:cNvPicPr>
          <p:nvPr/>
        </p:nvPicPr>
        <p:blipFill rotWithShape="1">
          <a:blip r:embed="rId12">
            <a:extLst>
              <a:ext uri="{BEBA8EAE-BF5A-486C-A8C5-ECC9F3942E4B}">
                <a14:imgProps xmlns:a14="http://schemas.microsoft.com/office/drawing/2010/main">
                  <a14:imgLayer r:embed="rId13">
                    <a14:imgEffect>
                      <a14:backgroundRemoval t="3150" b="11969" l="7082" r="23820"/>
                    </a14:imgEffect>
                  </a14:imgLayer>
                </a14:imgProps>
              </a:ext>
            </a:extLst>
          </a:blip>
          <a:srcRect l="7062" t="3427" r="75665" b="87913"/>
          <a:stretch/>
        </p:blipFill>
        <p:spPr>
          <a:xfrm>
            <a:off x="267602" y="85619"/>
            <a:ext cx="766763" cy="523875"/>
          </a:xfrm>
          <a:prstGeom prst="rect">
            <a:avLst/>
          </a:prstGeom>
        </p:spPr>
      </p:pic>
      <p:pic>
        <p:nvPicPr>
          <p:cNvPr id="111" name="図 110"/>
          <p:cNvPicPr>
            <a:picLocks noChangeAspect="1"/>
          </p:cNvPicPr>
          <p:nvPr/>
        </p:nvPicPr>
        <p:blipFill rotWithShape="1">
          <a:blip r:embed="rId12">
            <a:extLst>
              <a:ext uri="{BEBA8EAE-BF5A-486C-A8C5-ECC9F3942E4B}">
                <a14:imgProps xmlns:a14="http://schemas.microsoft.com/office/drawing/2010/main">
                  <a14:imgLayer r:embed="rId13">
                    <a14:imgEffect>
                      <a14:backgroundRemoval t="3150" b="11969" l="7082" r="23820"/>
                    </a14:imgEffect>
                  </a14:imgLayer>
                </a14:imgProps>
              </a:ext>
            </a:extLst>
          </a:blip>
          <a:srcRect l="7062" t="3427" r="75665" b="87913"/>
          <a:stretch/>
        </p:blipFill>
        <p:spPr>
          <a:xfrm>
            <a:off x="797020" y="377609"/>
            <a:ext cx="766763" cy="523875"/>
          </a:xfrm>
          <a:prstGeom prst="rect">
            <a:avLst/>
          </a:prstGeom>
        </p:spPr>
      </p:pic>
      <p:pic>
        <p:nvPicPr>
          <p:cNvPr id="112" name="図 111"/>
          <p:cNvPicPr>
            <a:picLocks noChangeAspect="1"/>
          </p:cNvPicPr>
          <p:nvPr/>
        </p:nvPicPr>
        <p:blipFill rotWithShape="1">
          <a:blip r:embed="rId3">
            <a:clrChange>
              <a:clrFrom>
                <a:srgbClr val="FFFFFF"/>
              </a:clrFrom>
              <a:clrTo>
                <a:srgbClr val="FFFFFF">
                  <a:alpha val="0"/>
                </a:srgbClr>
              </a:clrTo>
            </a:clrChange>
          </a:blip>
          <a:srcRect l="3962" t="47939" r="83737" b="43191"/>
          <a:stretch/>
        </p:blipFill>
        <p:spPr>
          <a:xfrm>
            <a:off x="7426" y="217986"/>
            <a:ext cx="628401" cy="617442"/>
          </a:xfrm>
          <a:prstGeom prst="rect">
            <a:avLst/>
          </a:prstGeom>
        </p:spPr>
      </p:pic>
      <p:pic>
        <p:nvPicPr>
          <p:cNvPr id="113" name="図 112"/>
          <p:cNvPicPr>
            <a:picLocks noChangeAspect="1"/>
          </p:cNvPicPr>
          <p:nvPr/>
        </p:nvPicPr>
        <p:blipFill rotWithShape="1">
          <a:blip r:embed="rId3">
            <a:clrChange>
              <a:clrFrom>
                <a:srgbClr val="FFFFFF"/>
              </a:clrFrom>
              <a:clrTo>
                <a:srgbClr val="FFFFFF">
                  <a:alpha val="0"/>
                </a:srgbClr>
              </a:clrTo>
            </a:clrChange>
          </a:blip>
          <a:srcRect l="16377" t="12520" r="71392" b="80355"/>
          <a:stretch/>
        </p:blipFill>
        <p:spPr>
          <a:xfrm>
            <a:off x="1318096" y="3551714"/>
            <a:ext cx="542925" cy="431007"/>
          </a:xfrm>
          <a:prstGeom prst="rect">
            <a:avLst/>
          </a:prstGeom>
        </p:spPr>
      </p:pic>
      <p:grpSp>
        <p:nvGrpSpPr>
          <p:cNvPr id="31" name="グループ化 30"/>
          <p:cNvGrpSpPr/>
          <p:nvPr/>
        </p:nvGrpSpPr>
        <p:grpSpPr>
          <a:xfrm>
            <a:off x="2105891" y="3259550"/>
            <a:ext cx="2942836" cy="463248"/>
            <a:chOff x="666371" y="2400048"/>
            <a:chExt cx="2942836" cy="492224"/>
          </a:xfrm>
          <a:solidFill>
            <a:srgbClr val="D6B180"/>
          </a:solidFill>
        </p:grpSpPr>
        <p:sp>
          <p:nvSpPr>
            <p:cNvPr id="115" name="フリーフォーム 114"/>
            <p:cNvSpPr/>
            <p:nvPr/>
          </p:nvSpPr>
          <p:spPr>
            <a:xfrm>
              <a:off x="666371" y="2400048"/>
              <a:ext cx="474900" cy="492224"/>
            </a:xfrm>
            <a:custGeom>
              <a:avLst/>
              <a:gdLst>
                <a:gd name="connsiteX0" fmla="*/ 0 w 474900"/>
                <a:gd name="connsiteY0" fmla="*/ 0 h 492224"/>
                <a:gd name="connsiteX1" fmla="*/ 474900 w 474900"/>
                <a:gd name="connsiteY1" fmla="*/ 0 h 492224"/>
                <a:gd name="connsiteX2" fmla="*/ 474900 w 474900"/>
                <a:gd name="connsiteY2" fmla="*/ 492224 h 492224"/>
                <a:gd name="connsiteX3" fmla="*/ 0 w 474900"/>
                <a:gd name="connsiteY3" fmla="*/ 492224 h 492224"/>
                <a:gd name="connsiteX4" fmla="*/ 0 w 474900"/>
                <a:gd name="connsiteY4" fmla="*/ 491324 h 492224"/>
                <a:gd name="connsiteX5" fmla="*/ 346783 w 474900"/>
                <a:gd name="connsiteY5" fmla="*/ 246113 h 492224"/>
                <a:gd name="connsiteX6" fmla="*/ 0 w 474900"/>
                <a:gd name="connsiteY6" fmla="*/ 902 h 4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900" h="492224">
                  <a:moveTo>
                    <a:pt x="0" y="0"/>
                  </a:moveTo>
                  <a:lnTo>
                    <a:pt x="474900" y="0"/>
                  </a:lnTo>
                  <a:lnTo>
                    <a:pt x="474900" y="492224"/>
                  </a:lnTo>
                  <a:lnTo>
                    <a:pt x="0" y="492224"/>
                  </a:lnTo>
                  <a:lnTo>
                    <a:pt x="0" y="491324"/>
                  </a:lnTo>
                  <a:lnTo>
                    <a:pt x="346783" y="246113"/>
                  </a:lnTo>
                  <a:lnTo>
                    <a:pt x="0" y="9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ローチャート: 処理 113"/>
            <p:cNvSpPr/>
            <p:nvPr/>
          </p:nvSpPr>
          <p:spPr>
            <a:xfrm>
              <a:off x="1135743" y="2400048"/>
              <a:ext cx="2473464" cy="49222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0" name="グループ化 119"/>
          <p:cNvGrpSpPr/>
          <p:nvPr/>
        </p:nvGrpSpPr>
        <p:grpSpPr>
          <a:xfrm rot="10800000">
            <a:off x="2082857" y="1972608"/>
            <a:ext cx="2433841" cy="436594"/>
            <a:chOff x="666371" y="2400048"/>
            <a:chExt cx="2433841" cy="492224"/>
          </a:xfrm>
          <a:solidFill>
            <a:srgbClr val="D6B180"/>
          </a:solidFill>
        </p:grpSpPr>
        <p:sp>
          <p:nvSpPr>
            <p:cNvPr id="122" name="フリーフォーム 121"/>
            <p:cNvSpPr/>
            <p:nvPr/>
          </p:nvSpPr>
          <p:spPr>
            <a:xfrm>
              <a:off x="666371" y="2400048"/>
              <a:ext cx="474900" cy="492224"/>
            </a:xfrm>
            <a:custGeom>
              <a:avLst/>
              <a:gdLst>
                <a:gd name="connsiteX0" fmla="*/ 0 w 474900"/>
                <a:gd name="connsiteY0" fmla="*/ 0 h 492224"/>
                <a:gd name="connsiteX1" fmla="*/ 474900 w 474900"/>
                <a:gd name="connsiteY1" fmla="*/ 0 h 492224"/>
                <a:gd name="connsiteX2" fmla="*/ 474900 w 474900"/>
                <a:gd name="connsiteY2" fmla="*/ 492224 h 492224"/>
                <a:gd name="connsiteX3" fmla="*/ 0 w 474900"/>
                <a:gd name="connsiteY3" fmla="*/ 492224 h 492224"/>
                <a:gd name="connsiteX4" fmla="*/ 0 w 474900"/>
                <a:gd name="connsiteY4" fmla="*/ 491324 h 492224"/>
                <a:gd name="connsiteX5" fmla="*/ 346783 w 474900"/>
                <a:gd name="connsiteY5" fmla="*/ 246113 h 492224"/>
                <a:gd name="connsiteX6" fmla="*/ 0 w 474900"/>
                <a:gd name="connsiteY6" fmla="*/ 902 h 4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900" h="492224">
                  <a:moveTo>
                    <a:pt x="0" y="0"/>
                  </a:moveTo>
                  <a:lnTo>
                    <a:pt x="474900" y="0"/>
                  </a:lnTo>
                  <a:lnTo>
                    <a:pt x="474900" y="492224"/>
                  </a:lnTo>
                  <a:lnTo>
                    <a:pt x="0" y="492224"/>
                  </a:lnTo>
                  <a:lnTo>
                    <a:pt x="0" y="491324"/>
                  </a:lnTo>
                  <a:lnTo>
                    <a:pt x="346783" y="246113"/>
                  </a:lnTo>
                  <a:lnTo>
                    <a:pt x="0" y="9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ローチャート: 処理 122"/>
            <p:cNvSpPr/>
            <p:nvPr/>
          </p:nvSpPr>
          <p:spPr>
            <a:xfrm>
              <a:off x="1135744" y="2400048"/>
              <a:ext cx="1964468" cy="49222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25" name="グループ化 124"/>
          <p:cNvGrpSpPr/>
          <p:nvPr/>
        </p:nvGrpSpPr>
        <p:grpSpPr>
          <a:xfrm rot="10800000">
            <a:off x="1765318" y="4715775"/>
            <a:ext cx="2433841" cy="433802"/>
            <a:chOff x="666371" y="2400048"/>
            <a:chExt cx="2433841" cy="492224"/>
          </a:xfrm>
          <a:solidFill>
            <a:srgbClr val="D6B180"/>
          </a:solidFill>
        </p:grpSpPr>
        <p:sp>
          <p:nvSpPr>
            <p:cNvPr id="126" name="フリーフォーム 125"/>
            <p:cNvSpPr/>
            <p:nvPr/>
          </p:nvSpPr>
          <p:spPr>
            <a:xfrm>
              <a:off x="666371" y="2400048"/>
              <a:ext cx="474900" cy="492224"/>
            </a:xfrm>
            <a:custGeom>
              <a:avLst/>
              <a:gdLst>
                <a:gd name="connsiteX0" fmla="*/ 0 w 474900"/>
                <a:gd name="connsiteY0" fmla="*/ 0 h 492224"/>
                <a:gd name="connsiteX1" fmla="*/ 474900 w 474900"/>
                <a:gd name="connsiteY1" fmla="*/ 0 h 492224"/>
                <a:gd name="connsiteX2" fmla="*/ 474900 w 474900"/>
                <a:gd name="connsiteY2" fmla="*/ 492224 h 492224"/>
                <a:gd name="connsiteX3" fmla="*/ 0 w 474900"/>
                <a:gd name="connsiteY3" fmla="*/ 492224 h 492224"/>
                <a:gd name="connsiteX4" fmla="*/ 0 w 474900"/>
                <a:gd name="connsiteY4" fmla="*/ 491324 h 492224"/>
                <a:gd name="connsiteX5" fmla="*/ 346783 w 474900"/>
                <a:gd name="connsiteY5" fmla="*/ 246113 h 492224"/>
                <a:gd name="connsiteX6" fmla="*/ 0 w 474900"/>
                <a:gd name="connsiteY6" fmla="*/ 902 h 49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900" h="492224">
                  <a:moveTo>
                    <a:pt x="0" y="0"/>
                  </a:moveTo>
                  <a:lnTo>
                    <a:pt x="474900" y="0"/>
                  </a:lnTo>
                  <a:lnTo>
                    <a:pt x="474900" y="492224"/>
                  </a:lnTo>
                  <a:lnTo>
                    <a:pt x="0" y="492224"/>
                  </a:lnTo>
                  <a:lnTo>
                    <a:pt x="0" y="491324"/>
                  </a:lnTo>
                  <a:lnTo>
                    <a:pt x="346783" y="246113"/>
                  </a:lnTo>
                  <a:lnTo>
                    <a:pt x="0" y="9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ローチャート: 処理 126"/>
            <p:cNvSpPr/>
            <p:nvPr/>
          </p:nvSpPr>
          <p:spPr>
            <a:xfrm>
              <a:off x="1135744" y="2400048"/>
              <a:ext cx="1964468" cy="492224"/>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9" name="図 138"/>
          <p:cNvPicPr>
            <a:picLocks noChangeAspect="1"/>
          </p:cNvPicPr>
          <p:nvPr/>
        </p:nvPicPr>
        <p:blipFill rotWithShape="1">
          <a:blip r:embed="rId3">
            <a:clrChange>
              <a:clrFrom>
                <a:srgbClr val="FFFFFF"/>
              </a:clrFrom>
              <a:clrTo>
                <a:srgbClr val="FFFFFF">
                  <a:alpha val="0"/>
                </a:srgbClr>
              </a:clrTo>
            </a:clrChange>
          </a:blip>
          <a:srcRect l="16377" t="12520" r="71392" b="80355"/>
          <a:stretch/>
        </p:blipFill>
        <p:spPr>
          <a:xfrm flipH="1">
            <a:off x="5591715" y="4878861"/>
            <a:ext cx="542925" cy="431007"/>
          </a:xfrm>
          <a:prstGeom prst="rect">
            <a:avLst/>
          </a:prstGeom>
        </p:spPr>
      </p:pic>
      <p:sp>
        <p:nvSpPr>
          <p:cNvPr id="161" name="Freeform 39"/>
          <p:cNvSpPr>
            <a:spLocks/>
          </p:cNvSpPr>
          <p:nvPr/>
        </p:nvSpPr>
        <p:spPr bwMode="auto">
          <a:xfrm>
            <a:off x="3128171" y="4303458"/>
            <a:ext cx="905432" cy="885259"/>
          </a:xfrm>
          <a:custGeom>
            <a:avLst/>
            <a:gdLst>
              <a:gd name="T0" fmla="*/ 1065 w 1159"/>
              <a:gd name="T1" fmla="*/ 184 h 1133"/>
              <a:gd name="T2" fmla="*/ 951 w 1159"/>
              <a:gd name="T3" fmla="*/ 207 h 1133"/>
              <a:gd name="T4" fmla="*/ 897 w 1159"/>
              <a:gd name="T5" fmla="*/ 183 h 1133"/>
              <a:gd name="T6" fmla="*/ 884 w 1159"/>
              <a:gd name="T7" fmla="*/ 122 h 1133"/>
              <a:gd name="T8" fmla="*/ 748 w 1159"/>
              <a:gd name="T9" fmla="*/ 13 h 1133"/>
              <a:gd name="T10" fmla="*/ 650 w 1159"/>
              <a:gd name="T11" fmla="*/ 66 h 1133"/>
              <a:gd name="T12" fmla="*/ 550 w 1159"/>
              <a:gd name="T13" fmla="*/ 115 h 1133"/>
              <a:gd name="T14" fmla="*/ 510 w 1159"/>
              <a:gd name="T15" fmla="*/ 59 h 1133"/>
              <a:gd name="T16" fmla="*/ 302 w 1159"/>
              <a:gd name="T17" fmla="*/ 54 h 1133"/>
              <a:gd name="T18" fmla="*/ 271 w 1159"/>
              <a:gd name="T19" fmla="*/ 138 h 1133"/>
              <a:gd name="T20" fmla="*/ 250 w 1159"/>
              <a:gd name="T21" fmla="*/ 176 h 1133"/>
              <a:gd name="T22" fmla="*/ 211 w 1159"/>
              <a:gd name="T23" fmla="*/ 217 h 1133"/>
              <a:gd name="T24" fmla="*/ 129 w 1159"/>
              <a:gd name="T25" fmla="*/ 242 h 1133"/>
              <a:gd name="T26" fmla="*/ 93 w 1159"/>
              <a:gd name="T27" fmla="*/ 296 h 1133"/>
              <a:gd name="T28" fmla="*/ 12 w 1159"/>
              <a:gd name="T29" fmla="*/ 351 h 1133"/>
              <a:gd name="T30" fmla="*/ 7 w 1159"/>
              <a:gd name="T31" fmla="*/ 381 h 1133"/>
              <a:gd name="T32" fmla="*/ 20 w 1159"/>
              <a:gd name="T33" fmla="*/ 534 h 1133"/>
              <a:gd name="T34" fmla="*/ 68 w 1159"/>
              <a:gd name="T35" fmla="*/ 644 h 1133"/>
              <a:gd name="T36" fmla="*/ 108 w 1159"/>
              <a:gd name="T37" fmla="*/ 807 h 1133"/>
              <a:gd name="T38" fmla="*/ 123 w 1159"/>
              <a:gd name="T39" fmla="*/ 925 h 1133"/>
              <a:gd name="T40" fmla="*/ 194 w 1159"/>
              <a:gd name="T41" fmla="*/ 1045 h 1133"/>
              <a:gd name="T42" fmla="*/ 185 w 1159"/>
              <a:gd name="T43" fmla="*/ 1103 h 1133"/>
              <a:gd name="T44" fmla="*/ 258 w 1159"/>
              <a:gd name="T45" fmla="*/ 1092 h 1133"/>
              <a:gd name="T46" fmla="*/ 320 w 1159"/>
              <a:gd name="T47" fmla="*/ 1072 h 1133"/>
              <a:gd name="T48" fmla="*/ 495 w 1159"/>
              <a:gd name="T49" fmla="*/ 1095 h 1133"/>
              <a:gd name="T50" fmla="*/ 621 w 1159"/>
              <a:gd name="T51" fmla="*/ 1107 h 1133"/>
              <a:gd name="T52" fmla="*/ 729 w 1159"/>
              <a:gd name="T53" fmla="*/ 1013 h 1133"/>
              <a:gd name="T54" fmla="*/ 861 w 1159"/>
              <a:gd name="T55" fmla="*/ 929 h 1133"/>
              <a:gd name="T56" fmla="*/ 981 w 1159"/>
              <a:gd name="T57" fmla="*/ 834 h 1133"/>
              <a:gd name="T58" fmla="*/ 1045 w 1159"/>
              <a:gd name="T59" fmla="*/ 785 h 1133"/>
              <a:gd name="T60" fmla="*/ 1053 w 1159"/>
              <a:gd name="T61" fmla="*/ 682 h 1133"/>
              <a:gd name="T62" fmla="*/ 1009 w 1159"/>
              <a:gd name="T63" fmla="*/ 567 h 1133"/>
              <a:gd name="T64" fmla="*/ 984 w 1159"/>
              <a:gd name="T65" fmla="*/ 519 h 1133"/>
              <a:gd name="T66" fmla="*/ 1001 w 1159"/>
              <a:gd name="T67" fmla="*/ 425 h 1133"/>
              <a:gd name="T68" fmla="*/ 1053 w 1159"/>
              <a:gd name="T69" fmla="*/ 333 h 1133"/>
              <a:gd name="T70" fmla="*/ 1093 w 1159"/>
              <a:gd name="T71" fmla="*/ 271 h 1133"/>
              <a:gd name="T72" fmla="*/ 1137 w 1159"/>
              <a:gd name="T73" fmla="*/ 238 h 1133"/>
              <a:gd name="T74" fmla="*/ 1144 w 1159"/>
              <a:gd name="T75" fmla="*/ 153 h 1133"/>
              <a:gd name="T76" fmla="*/ 1128 w 1159"/>
              <a:gd name="T77" fmla="*/ 14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9" h="1133">
                <a:moveTo>
                  <a:pt x="1128" y="140"/>
                </a:moveTo>
                <a:cubicBezTo>
                  <a:pt x="1099" y="145"/>
                  <a:pt x="1089" y="177"/>
                  <a:pt x="1065" y="184"/>
                </a:cubicBezTo>
                <a:cubicBezTo>
                  <a:pt x="1043" y="191"/>
                  <a:pt x="1013" y="183"/>
                  <a:pt x="990" y="188"/>
                </a:cubicBezTo>
                <a:cubicBezTo>
                  <a:pt x="970" y="192"/>
                  <a:pt x="963" y="193"/>
                  <a:pt x="951" y="207"/>
                </a:cubicBezTo>
                <a:cubicBezTo>
                  <a:pt x="940" y="218"/>
                  <a:pt x="941" y="218"/>
                  <a:pt x="926" y="220"/>
                </a:cubicBezTo>
                <a:cubicBezTo>
                  <a:pt x="888" y="226"/>
                  <a:pt x="903" y="208"/>
                  <a:pt x="897" y="183"/>
                </a:cubicBezTo>
                <a:cubicBezTo>
                  <a:pt x="895" y="172"/>
                  <a:pt x="886" y="164"/>
                  <a:pt x="884" y="153"/>
                </a:cubicBezTo>
                <a:cubicBezTo>
                  <a:pt x="882" y="143"/>
                  <a:pt x="885" y="132"/>
                  <a:pt x="884" y="122"/>
                </a:cubicBezTo>
                <a:cubicBezTo>
                  <a:pt x="876" y="58"/>
                  <a:pt x="789" y="62"/>
                  <a:pt x="742" y="59"/>
                </a:cubicBezTo>
                <a:cubicBezTo>
                  <a:pt x="742" y="49"/>
                  <a:pt x="752" y="20"/>
                  <a:pt x="748" y="13"/>
                </a:cubicBezTo>
                <a:cubicBezTo>
                  <a:pt x="738" y="0"/>
                  <a:pt x="701" y="12"/>
                  <a:pt x="691" y="18"/>
                </a:cubicBezTo>
                <a:cubicBezTo>
                  <a:pt x="667" y="31"/>
                  <a:pt x="673" y="55"/>
                  <a:pt x="650" y="66"/>
                </a:cubicBezTo>
                <a:cubicBezTo>
                  <a:pt x="628" y="77"/>
                  <a:pt x="607" y="64"/>
                  <a:pt x="595" y="90"/>
                </a:cubicBezTo>
                <a:cubicBezTo>
                  <a:pt x="586" y="108"/>
                  <a:pt x="577" y="137"/>
                  <a:pt x="550" y="115"/>
                </a:cubicBezTo>
                <a:cubicBezTo>
                  <a:pt x="542" y="108"/>
                  <a:pt x="541" y="95"/>
                  <a:pt x="535" y="86"/>
                </a:cubicBezTo>
                <a:cubicBezTo>
                  <a:pt x="529" y="78"/>
                  <a:pt x="517" y="66"/>
                  <a:pt x="510" y="59"/>
                </a:cubicBezTo>
                <a:cubicBezTo>
                  <a:pt x="474" y="30"/>
                  <a:pt x="406" y="27"/>
                  <a:pt x="361" y="25"/>
                </a:cubicBezTo>
                <a:cubicBezTo>
                  <a:pt x="340" y="24"/>
                  <a:pt x="310" y="32"/>
                  <a:pt x="302" y="54"/>
                </a:cubicBezTo>
                <a:cubicBezTo>
                  <a:pt x="295" y="72"/>
                  <a:pt x="306" y="96"/>
                  <a:pt x="297" y="115"/>
                </a:cubicBezTo>
                <a:cubicBezTo>
                  <a:pt x="292" y="126"/>
                  <a:pt x="282" y="135"/>
                  <a:pt x="271" y="138"/>
                </a:cubicBezTo>
                <a:cubicBezTo>
                  <a:pt x="262" y="141"/>
                  <a:pt x="244" y="136"/>
                  <a:pt x="238" y="147"/>
                </a:cubicBezTo>
                <a:cubicBezTo>
                  <a:pt x="232" y="158"/>
                  <a:pt x="248" y="167"/>
                  <a:pt x="250" y="176"/>
                </a:cubicBezTo>
                <a:cubicBezTo>
                  <a:pt x="252" y="191"/>
                  <a:pt x="244" y="190"/>
                  <a:pt x="236" y="200"/>
                </a:cubicBezTo>
                <a:cubicBezTo>
                  <a:pt x="225" y="213"/>
                  <a:pt x="228" y="214"/>
                  <a:pt x="211" y="217"/>
                </a:cubicBezTo>
                <a:cubicBezTo>
                  <a:pt x="200" y="218"/>
                  <a:pt x="186" y="217"/>
                  <a:pt x="175" y="217"/>
                </a:cubicBezTo>
                <a:cubicBezTo>
                  <a:pt x="148" y="215"/>
                  <a:pt x="123" y="208"/>
                  <a:pt x="129" y="242"/>
                </a:cubicBezTo>
                <a:cubicBezTo>
                  <a:pt x="132" y="258"/>
                  <a:pt x="150" y="285"/>
                  <a:pt x="127" y="295"/>
                </a:cubicBezTo>
                <a:cubicBezTo>
                  <a:pt x="118" y="300"/>
                  <a:pt x="102" y="291"/>
                  <a:pt x="93" y="296"/>
                </a:cubicBezTo>
                <a:cubicBezTo>
                  <a:pt x="78" y="303"/>
                  <a:pt x="82" y="311"/>
                  <a:pt x="61" y="312"/>
                </a:cubicBezTo>
                <a:cubicBezTo>
                  <a:pt x="26" y="315"/>
                  <a:pt x="23" y="320"/>
                  <a:pt x="12" y="351"/>
                </a:cubicBezTo>
                <a:cubicBezTo>
                  <a:pt x="9" y="359"/>
                  <a:pt x="5" y="367"/>
                  <a:pt x="0" y="375"/>
                </a:cubicBezTo>
                <a:cubicBezTo>
                  <a:pt x="3" y="377"/>
                  <a:pt x="5" y="379"/>
                  <a:pt x="7" y="381"/>
                </a:cubicBezTo>
                <a:cubicBezTo>
                  <a:pt x="25" y="402"/>
                  <a:pt x="43" y="432"/>
                  <a:pt x="38" y="460"/>
                </a:cubicBezTo>
                <a:cubicBezTo>
                  <a:pt x="33" y="487"/>
                  <a:pt x="20" y="504"/>
                  <a:pt x="20" y="534"/>
                </a:cubicBezTo>
                <a:cubicBezTo>
                  <a:pt x="20" y="570"/>
                  <a:pt x="33" y="579"/>
                  <a:pt x="50" y="608"/>
                </a:cubicBezTo>
                <a:cubicBezTo>
                  <a:pt x="57" y="620"/>
                  <a:pt x="61" y="633"/>
                  <a:pt x="68" y="644"/>
                </a:cubicBezTo>
                <a:cubicBezTo>
                  <a:pt x="77" y="657"/>
                  <a:pt x="93" y="668"/>
                  <a:pt x="101" y="682"/>
                </a:cubicBezTo>
                <a:cubicBezTo>
                  <a:pt x="122" y="722"/>
                  <a:pt x="86" y="765"/>
                  <a:pt x="108" y="807"/>
                </a:cubicBezTo>
                <a:cubicBezTo>
                  <a:pt x="119" y="829"/>
                  <a:pt x="128" y="839"/>
                  <a:pt x="127" y="866"/>
                </a:cubicBezTo>
                <a:cubicBezTo>
                  <a:pt x="127" y="887"/>
                  <a:pt x="115" y="906"/>
                  <a:pt x="123" y="925"/>
                </a:cubicBezTo>
                <a:cubicBezTo>
                  <a:pt x="132" y="946"/>
                  <a:pt x="157" y="963"/>
                  <a:pt x="170" y="983"/>
                </a:cubicBezTo>
                <a:cubicBezTo>
                  <a:pt x="183" y="1006"/>
                  <a:pt x="193" y="1018"/>
                  <a:pt x="194" y="1045"/>
                </a:cubicBezTo>
                <a:cubicBezTo>
                  <a:pt x="195" y="1067"/>
                  <a:pt x="192" y="1083"/>
                  <a:pt x="185" y="1102"/>
                </a:cubicBezTo>
                <a:cubicBezTo>
                  <a:pt x="185" y="1102"/>
                  <a:pt x="185" y="1103"/>
                  <a:pt x="185" y="1103"/>
                </a:cubicBezTo>
                <a:cubicBezTo>
                  <a:pt x="197" y="1108"/>
                  <a:pt x="208" y="1117"/>
                  <a:pt x="216" y="1120"/>
                </a:cubicBezTo>
                <a:cubicBezTo>
                  <a:pt x="247" y="1133"/>
                  <a:pt x="238" y="1104"/>
                  <a:pt x="258" y="1092"/>
                </a:cubicBezTo>
                <a:cubicBezTo>
                  <a:pt x="266" y="1088"/>
                  <a:pt x="276" y="1090"/>
                  <a:pt x="285" y="1089"/>
                </a:cubicBezTo>
                <a:cubicBezTo>
                  <a:pt x="299" y="1087"/>
                  <a:pt x="310" y="1081"/>
                  <a:pt x="320" y="1072"/>
                </a:cubicBezTo>
                <a:cubicBezTo>
                  <a:pt x="358" y="1040"/>
                  <a:pt x="365" y="1051"/>
                  <a:pt x="405" y="1036"/>
                </a:cubicBezTo>
                <a:cubicBezTo>
                  <a:pt x="445" y="1021"/>
                  <a:pt x="474" y="1066"/>
                  <a:pt x="495" y="1095"/>
                </a:cubicBezTo>
                <a:cubicBezTo>
                  <a:pt x="516" y="1125"/>
                  <a:pt x="528" y="1113"/>
                  <a:pt x="541" y="1093"/>
                </a:cubicBezTo>
                <a:cubicBezTo>
                  <a:pt x="553" y="1072"/>
                  <a:pt x="588" y="1090"/>
                  <a:pt x="621" y="1107"/>
                </a:cubicBezTo>
                <a:cubicBezTo>
                  <a:pt x="655" y="1124"/>
                  <a:pt x="676" y="1107"/>
                  <a:pt x="707" y="1087"/>
                </a:cubicBezTo>
                <a:cubicBezTo>
                  <a:pt x="737" y="1067"/>
                  <a:pt x="732" y="1037"/>
                  <a:pt x="729" y="1013"/>
                </a:cubicBezTo>
                <a:cubicBezTo>
                  <a:pt x="726" y="989"/>
                  <a:pt x="749" y="979"/>
                  <a:pt x="770" y="956"/>
                </a:cubicBezTo>
                <a:cubicBezTo>
                  <a:pt x="796" y="927"/>
                  <a:pt x="838" y="936"/>
                  <a:pt x="861" y="929"/>
                </a:cubicBezTo>
                <a:cubicBezTo>
                  <a:pt x="884" y="921"/>
                  <a:pt x="905" y="916"/>
                  <a:pt x="916" y="880"/>
                </a:cubicBezTo>
                <a:cubicBezTo>
                  <a:pt x="926" y="843"/>
                  <a:pt x="940" y="841"/>
                  <a:pt x="981" y="834"/>
                </a:cubicBezTo>
                <a:cubicBezTo>
                  <a:pt x="1017" y="828"/>
                  <a:pt x="1025" y="816"/>
                  <a:pt x="1049" y="808"/>
                </a:cubicBezTo>
                <a:cubicBezTo>
                  <a:pt x="1047" y="801"/>
                  <a:pt x="1045" y="794"/>
                  <a:pt x="1045" y="785"/>
                </a:cubicBezTo>
                <a:cubicBezTo>
                  <a:pt x="1045" y="766"/>
                  <a:pt x="1053" y="751"/>
                  <a:pt x="1055" y="734"/>
                </a:cubicBezTo>
                <a:cubicBezTo>
                  <a:pt x="1057" y="720"/>
                  <a:pt x="1058" y="695"/>
                  <a:pt x="1053" y="682"/>
                </a:cubicBezTo>
                <a:cubicBezTo>
                  <a:pt x="1044" y="657"/>
                  <a:pt x="1029" y="664"/>
                  <a:pt x="1009" y="656"/>
                </a:cubicBezTo>
                <a:cubicBezTo>
                  <a:pt x="964" y="638"/>
                  <a:pt x="1006" y="597"/>
                  <a:pt x="1009" y="567"/>
                </a:cubicBezTo>
                <a:cubicBezTo>
                  <a:pt x="1010" y="558"/>
                  <a:pt x="1011" y="544"/>
                  <a:pt x="1007" y="537"/>
                </a:cubicBezTo>
                <a:cubicBezTo>
                  <a:pt x="1003" y="528"/>
                  <a:pt x="986" y="527"/>
                  <a:pt x="984" y="519"/>
                </a:cubicBezTo>
                <a:cubicBezTo>
                  <a:pt x="981" y="506"/>
                  <a:pt x="994" y="489"/>
                  <a:pt x="996" y="477"/>
                </a:cubicBezTo>
                <a:cubicBezTo>
                  <a:pt x="1000" y="459"/>
                  <a:pt x="996" y="442"/>
                  <a:pt x="1001" y="425"/>
                </a:cubicBezTo>
                <a:cubicBezTo>
                  <a:pt x="1008" y="398"/>
                  <a:pt x="1028" y="405"/>
                  <a:pt x="1040" y="386"/>
                </a:cubicBezTo>
                <a:cubicBezTo>
                  <a:pt x="1050" y="370"/>
                  <a:pt x="1037" y="348"/>
                  <a:pt x="1053" y="333"/>
                </a:cubicBezTo>
                <a:cubicBezTo>
                  <a:pt x="1071" y="315"/>
                  <a:pt x="1082" y="328"/>
                  <a:pt x="1088" y="296"/>
                </a:cubicBezTo>
                <a:cubicBezTo>
                  <a:pt x="1090" y="289"/>
                  <a:pt x="1089" y="278"/>
                  <a:pt x="1093" y="271"/>
                </a:cubicBezTo>
                <a:cubicBezTo>
                  <a:pt x="1103" y="255"/>
                  <a:pt x="1103" y="265"/>
                  <a:pt x="1118" y="256"/>
                </a:cubicBezTo>
                <a:cubicBezTo>
                  <a:pt x="1130" y="249"/>
                  <a:pt x="1137" y="256"/>
                  <a:pt x="1137" y="238"/>
                </a:cubicBezTo>
                <a:cubicBezTo>
                  <a:pt x="1137" y="220"/>
                  <a:pt x="1123" y="225"/>
                  <a:pt x="1116" y="214"/>
                </a:cubicBezTo>
                <a:cubicBezTo>
                  <a:pt x="1101" y="189"/>
                  <a:pt x="1118" y="159"/>
                  <a:pt x="1144" y="153"/>
                </a:cubicBezTo>
                <a:cubicBezTo>
                  <a:pt x="1149" y="152"/>
                  <a:pt x="1154" y="153"/>
                  <a:pt x="1159" y="153"/>
                </a:cubicBezTo>
                <a:cubicBezTo>
                  <a:pt x="1150" y="145"/>
                  <a:pt x="1141" y="138"/>
                  <a:pt x="1128" y="140"/>
                </a:cubicBezTo>
                <a:close/>
              </a:path>
            </a:pathLst>
          </a:custGeom>
          <a:solidFill>
            <a:srgbClr val="7F8D32"/>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 name="Freeform 31"/>
          <p:cNvSpPr>
            <a:spLocks/>
          </p:cNvSpPr>
          <p:nvPr/>
        </p:nvSpPr>
        <p:spPr bwMode="auto">
          <a:xfrm>
            <a:off x="4270400" y="1806188"/>
            <a:ext cx="1203244" cy="1013925"/>
          </a:xfrm>
          <a:custGeom>
            <a:avLst/>
            <a:gdLst>
              <a:gd name="T0" fmla="*/ 402 w 1407"/>
              <a:gd name="T1" fmla="*/ 1103 h 1186"/>
              <a:gd name="T2" fmla="*/ 462 w 1407"/>
              <a:gd name="T3" fmla="*/ 1088 h 1186"/>
              <a:gd name="T4" fmla="*/ 506 w 1407"/>
              <a:gd name="T5" fmla="*/ 983 h 1186"/>
              <a:gd name="T6" fmla="*/ 596 w 1407"/>
              <a:gd name="T7" fmla="*/ 964 h 1186"/>
              <a:gd name="T8" fmla="*/ 683 w 1407"/>
              <a:gd name="T9" fmla="*/ 903 h 1186"/>
              <a:gd name="T10" fmla="*/ 722 w 1407"/>
              <a:gd name="T11" fmla="*/ 757 h 1186"/>
              <a:gd name="T12" fmla="*/ 850 w 1407"/>
              <a:gd name="T13" fmla="*/ 785 h 1186"/>
              <a:gd name="T14" fmla="*/ 880 w 1407"/>
              <a:gd name="T15" fmla="*/ 675 h 1186"/>
              <a:gd name="T16" fmla="*/ 974 w 1407"/>
              <a:gd name="T17" fmla="*/ 651 h 1186"/>
              <a:gd name="T18" fmla="*/ 1077 w 1407"/>
              <a:gd name="T19" fmla="*/ 657 h 1186"/>
              <a:gd name="T20" fmla="*/ 1227 w 1407"/>
              <a:gd name="T21" fmla="*/ 640 h 1186"/>
              <a:gd name="T22" fmla="*/ 1349 w 1407"/>
              <a:gd name="T23" fmla="*/ 622 h 1186"/>
              <a:gd name="T24" fmla="*/ 1391 w 1407"/>
              <a:gd name="T25" fmla="*/ 571 h 1186"/>
              <a:gd name="T26" fmla="*/ 1381 w 1407"/>
              <a:gd name="T27" fmla="*/ 500 h 1186"/>
              <a:gd name="T28" fmla="*/ 1337 w 1407"/>
              <a:gd name="T29" fmla="*/ 436 h 1186"/>
              <a:gd name="T30" fmla="*/ 1317 w 1407"/>
              <a:gd name="T31" fmla="*/ 418 h 1186"/>
              <a:gd name="T32" fmla="*/ 1297 w 1407"/>
              <a:gd name="T33" fmla="*/ 387 h 1186"/>
              <a:gd name="T34" fmla="*/ 1295 w 1407"/>
              <a:gd name="T35" fmla="*/ 312 h 1186"/>
              <a:gd name="T36" fmla="*/ 1315 w 1407"/>
              <a:gd name="T37" fmla="*/ 269 h 1186"/>
              <a:gd name="T38" fmla="*/ 1291 w 1407"/>
              <a:gd name="T39" fmla="*/ 273 h 1186"/>
              <a:gd name="T40" fmla="*/ 1192 w 1407"/>
              <a:gd name="T41" fmla="*/ 246 h 1186"/>
              <a:gd name="T42" fmla="*/ 1136 w 1407"/>
              <a:gd name="T43" fmla="*/ 198 h 1186"/>
              <a:gd name="T44" fmla="*/ 1015 w 1407"/>
              <a:gd name="T45" fmla="*/ 209 h 1186"/>
              <a:gd name="T46" fmla="*/ 910 w 1407"/>
              <a:gd name="T47" fmla="*/ 168 h 1186"/>
              <a:gd name="T48" fmla="*/ 839 w 1407"/>
              <a:gd name="T49" fmla="*/ 41 h 1186"/>
              <a:gd name="T50" fmla="*/ 785 w 1407"/>
              <a:gd name="T51" fmla="*/ 28 h 1186"/>
              <a:gd name="T52" fmla="*/ 692 w 1407"/>
              <a:gd name="T53" fmla="*/ 103 h 1186"/>
              <a:gd name="T54" fmla="*/ 608 w 1407"/>
              <a:gd name="T55" fmla="*/ 244 h 1186"/>
              <a:gd name="T56" fmla="*/ 533 w 1407"/>
              <a:gd name="T57" fmla="*/ 377 h 1186"/>
              <a:gd name="T58" fmla="*/ 555 w 1407"/>
              <a:gd name="T59" fmla="*/ 499 h 1186"/>
              <a:gd name="T60" fmla="*/ 648 w 1407"/>
              <a:gd name="T61" fmla="*/ 628 h 1186"/>
              <a:gd name="T62" fmla="*/ 639 w 1407"/>
              <a:gd name="T63" fmla="*/ 782 h 1186"/>
              <a:gd name="T64" fmla="*/ 605 w 1407"/>
              <a:gd name="T65" fmla="*/ 748 h 1186"/>
              <a:gd name="T66" fmla="*/ 583 w 1407"/>
              <a:gd name="T67" fmla="*/ 682 h 1186"/>
              <a:gd name="T68" fmla="*/ 519 w 1407"/>
              <a:gd name="T69" fmla="*/ 721 h 1186"/>
              <a:gd name="T70" fmla="*/ 542 w 1407"/>
              <a:gd name="T71" fmla="*/ 812 h 1186"/>
              <a:gd name="T72" fmla="*/ 497 w 1407"/>
              <a:gd name="T73" fmla="*/ 854 h 1186"/>
              <a:gd name="T74" fmla="*/ 391 w 1407"/>
              <a:gd name="T75" fmla="*/ 867 h 1186"/>
              <a:gd name="T76" fmla="*/ 353 w 1407"/>
              <a:gd name="T77" fmla="*/ 906 h 1186"/>
              <a:gd name="T78" fmla="*/ 355 w 1407"/>
              <a:gd name="T79" fmla="*/ 943 h 1186"/>
              <a:gd name="T80" fmla="*/ 308 w 1407"/>
              <a:gd name="T81" fmla="*/ 914 h 1186"/>
              <a:gd name="T82" fmla="*/ 262 w 1407"/>
              <a:gd name="T83" fmla="*/ 919 h 1186"/>
              <a:gd name="T84" fmla="*/ 225 w 1407"/>
              <a:gd name="T85" fmla="*/ 942 h 1186"/>
              <a:gd name="T86" fmla="*/ 164 w 1407"/>
              <a:gd name="T87" fmla="*/ 980 h 1186"/>
              <a:gd name="T88" fmla="*/ 97 w 1407"/>
              <a:gd name="T89" fmla="*/ 1003 h 1186"/>
              <a:gd name="T90" fmla="*/ 84 w 1407"/>
              <a:gd name="T91" fmla="*/ 965 h 1186"/>
              <a:gd name="T92" fmla="*/ 62 w 1407"/>
              <a:gd name="T93" fmla="*/ 927 h 1186"/>
              <a:gd name="T94" fmla="*/ 5 w 1407"/>
              <a:gd name="T95" fmla="*/ 967 h 1186"/>
              <a:gd name="T96" fmla="*/ 27 w 1407"/>
              <a:gd name="T97" fmla="*/ 1049 h 1186"/>
              <a:gd name="T98" fmla="*/ 80 w 1407"/>
              <a:gd name="T99" fmla="*/ 1127 h 1186"/>
              <a:gd name="T100" fmla="*/ 237 w 1407"/>
              <a:gd name="T101" fmla="*/ 1171 h 1186"/>
              <a:gd name="T102" fmla="*/ 318 w 1407"/>
              <a:gd name="T103" fmla="*/ 1182 h 1186"/>
              <a:gd name="T104" fmla="*/ 346 w 1407"/>
              <a:gd name="T105" fmla="*/ 1142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7" h="1186">
                <a:moveTo>
                  <a:pt x="379" y="1124"/>
                </a:moveTo>
                <a:cubicBezTo>
                  <a:pt x="392" y="1110"/>
                  <a:pt x="375" y="1103"/>
                  <a:pt x="402" y="1103"/>
                </a:cubicBezTo>
                <a:cubicBezTo>
                  <a:pt x="418" y="1104"/>
                  <a:pt x="426" y="1122"/>
                  <a:pt x="438" y="1122"/>
                </a:cubicBezTo>
                <a:cubicBezTo>
                  <a:pt x="452" y="1121"/>
                  <a:pt x="457" y="1099"/>
                  <a:pt x="462" y="1088"/>
                </a:cubicBezTo>
                <a:cubicBezTo>
                  <a:pt x="474" y="1063"/>
                  <a:pt x="475" y="1041"/>
                  <a:pt x="487" y="1017"/>
                </a:cubicBezTo>
                <a:cubicBezTo>
                  <a:pt x="493" y="1004"/>
                  <a:pt x="491" y="990"/>
                  <a:pt x="506" y="983"/>
                </a:cubicBezTo>
                <a:cubicBezTo>
                  <a:pt x="530" y="971"/>
                  <a:pt x="529" y="991"/>
                  <a:pt x="542" y="999"/>
                </a:cubicBezTo>
                <a:cubicBezTo>
                  <a:pt x="582" y="1022"/>
                  <a:pt x="575" y="976"/>
                  <a:pt x="596" y="964"/>
                </a:cubicBezTo>
                <a:cubicBezTo>
                  <a:pt x="626" y="945"/>
                  <a:pt x="646" y="976"/>
                  <a:pt x="663" y="935"/>
                </a:cubicBezTo>
                <a:cubicBezTo>
                  <a:pt x="670" y="921"/>
                  <a:pt x="666" y="912"/>
                  <a:pt x="683" y="903"/>
                </a:cubicBezTo>
                <a:cubicBezTo>
                  <a:pt x="695" y="896"/>
                  <a:pt x="714" y="904"/>
                  <a:pt x="726" y="896"/>
                </a:cubicBezTo>
                <a:cubicBezTo>
                  <a:pt x="781" y="857"/>
                  <a:pt x="652" y="784"/>
                  <a:pt x="722" y="757"/>
                </a:cubicBezTo>
                <a:cubicBezTo>
                  <a:pt x="750" y="746"/>
                  <a:pt x="772" y="756"/>
                  <a:pt x="796" y="770"/>
                </a:cubicBezTo>
                <a:cubicBezTo>
                  <a:pt x="814" y="780"/>
                  <a:pt x="831" y="784"/>
                  <a:pt x="850" y="785"/>
                </a:cubicBezTo>
                <a:cubicBezTo>
                  <a:pt x="859" y="771"/>
                  <a:pt x="871" y="760"/>
                  <a:pt x="877" y="743"/>
                </a:cubicBezTo>
                <a:cubicBezTo>
                  <a:pt x="885" y="722"/>
                  <a:pt x="873" y="696"/>
                  <a:pt x="880" y="675"/>
                </a:cubicBezTo>
                <a:cubicBezTo>
                  <a:pt x="887" y="652"/>
                  <a:pt x="910" y="640"/>
                  <a:pt x="933" y="638"/>
                </a:cubicBezTo>
                <a:cubicBezTo>
                  <a:pt x="952" y="637"/>
                  <a:pt x="960" y="642"/>
                  <a:pt x="974" y="651"/>
                </a:cubicBezTo>
                <a:cubicBezTo>
                  <a:pt x="989" y="661"/>
                  <a:pt x="989" y="662"/>
                  <a:pt x="1006" y="666"/>
                </a:cubicBezTo>
                <a:cubicBezTo>
                  <a:pt x="1037" y="674"/>
                  <a:pt x="1058" y="690"/>
                  <a:pt x="1077" y="657"/>
                </a:cubicBezTo>
                <a:cubicBezTo>
                  <a:pt x="1099" y="661"/>
                  <a:pt x="1116" y="656"/>
                  <a:pt x="1135" y="648"/>
                </a:cubicBezTo>
                <a:cubicBezTo>
                  <a:pt x="1169" y="633"/>
                  <a:pt x="1193" y="642"/>
                  <a:pt x="1227" y="640"/>
                </a:cubicBezTo>
                <a:cubicBezTo>
                  <a:pt x="1253" y="638"/>
                  <a:pt x="1281" y="619"/>
                  <a:pt x="1309" y="623"/>
                </a:cubicBezTo>
                <a:cubicBezTo>
                  <a:pt x="1329" y="626"/>
                  <a:pt x="1332" y="641"/>
                  <a:pt x="1349" y="622"/>
                </a:cubicBezTo>
                <a:cubicBezTo>
                  <a:pt x="1359" y="611"/>
                  <a:pt x="1353" y="599"/>
                  <a:pt x="1360" y="587"/>
                </a:cubicBezTo>
                <a:cubicBezTo>
                  <a:pt x="1370" y="567"/>
                  <a:pt x="1377" y="583"/>
                  <a:pt x="1391" y="571"/>
                </a:cubicBezTo>
                <a:cubicBezTo>
                  <a:pt x="1407" y="558"/>
                  <a:pt x="1393" y="554"/>
                  <a:pt x="1391" y="539"/>
                </a:cubicBezTo>
                <a:cubicBezTo>
                  <a:pt x="1388" y="520"/>
                  <a:pt x="1390" y="517"/>
                  <a:pt x="1381" y="500"/>
                </a:cubicBezTo>
                <a:cubicBezTo>
                  <a:pt x="1373" y="488"/>
                  <a:pt x="1366" y="482"/>
                  <a:pt x="1358" y="470"/>
                </a:cubicBezTo>
                <a:cubicBezTo>
                  <a:pt x="1348" y="455"/>
                  <a:pt x="1356" y="449"/>
                  <a:pt x="1337" y="436"/>
                </a:cubicBezTo>
                <a:cubicBezTo>
                  <a:pt x="1333" y="433"/>
                  <a:pt x="1324" y="440"/>
                  <a:pt x="1319" y="435"/>
                </a:cubicBezTo>
                <a:cubicBezTo>
                  <a:pt x="1315" y="430"/>
                  <a:pt x="1320" y="424"/>
                  <a:pt x="1317" y="418"/>
                </a:cubicBezTo>
                <a:cubicBezTo>
                  <a:pt x="1314" y="413"/>
                  <a:pt x="1316" y="404"/>
                  <a:pt x="1313" y="398"/>
                </a:cubicBezTo>
                <a:cubicBezTo>
                  <a:pt x="1311" y="393"/>
                  <a:pt x="1299" y="391"/>
                  <a:pt x="1297" y="387"/>
                </a:cubicBezTo>
                <a:cubicBezTo>
                  <a:pt x="1291" y="376"/>
                  <a:pt x="1290" y="364"/>
                  <a:pt x="1289" y="352"/>
                </a:cubicBezTo>
                <a:cubicBezTo>
                  <a:pt x="1289" y="338"/>
                  <a:pt x="1285" y="323"/>
                  <a:pt x="1295" y="312"/>
                </a:cubicBezTo>
                <a:cubicBezTo>
                  <a:pt x="1306" y="299"/>
                  <a:pt x="1323" y="307"/>
                  <a:pt x="1330" y="288"/>
                </a:cubicBezTo>
                <a:cubicBezTo>
                  <a:pt x="1326" y="281"/>
                  <a:pt x="1321" y="274"/>
                  <a:pt x="1315" y="269"/>
                </a:cubicBezTo>
                <a:cubicBezTo>
                  <a:pt x="1313" y="270"/>
                  <a:pt x="1312" y="271"/>
                  <a:pt x="1309" y="273"/>
                </a:cubicBezTo>
                <a:cubicBezTo>
                  <a:pt x="1305" y="275"/>
                  <a:pt x="1296" y="271"/>
                  <a:pt x="1291" y="273"/>
                </a:cubicBezTo>
                <a:cubicBezTo>
                  <a:pt x="1284" y="275"/>
                  <a:pt x="1277" y="284"/>
                  <a:pt x="1271" y="286"/>
                </a:cubicBezTo>
                <a:cubicBezTo>
                  <a:pt x="1234" y="297"/>
                  <a:pt x="1218" y="267"/>
                  <a:pt x="1192" y="246"/>
                </a:cubicBezTo>
                <a:cubicBezTo>
                  <a:pt x="1177" y="234"/>
                  <a:pt x="1175" y="225"/>
                  <a:pt x="1165" y="212"/>
                </a:cubicBezTo>
                <a:cubicBezTo>
                  <a:pt x="1152" y="195"/>
                  <a:pt x="1155" y="200"/>
                  <a:pt x="1136" y="198"/>
                </a:cubicBezTo>
                <a:cubicBezTo>
                  <a:pt x="1103" y="195"/>
                  <a:pt x="1083" y="177"/>
                  <a:pt x="1054" y="194"/>
                </a:cubicBezTo>
                <a:cubicBezTo>
                  <a:pt x="1038" y="203"/>
                  <a:pt x="1037" y="212"/>
                  <a:pt x="1015" y="209"/>
                </a:cubicBezTo>
                <a:cubicBezTo>
                  <a:pt x="991" y="205"/>
                  <a:pt x="999" y="194"/>
                  <a:pt x="988" y="182"/>
                </a:cubicBezTo>
                <a:cubicBezTo>
                  <a:pt x="960" y="150"/>
                  <a:pt x="942" y="177"/>
                  <a:pt x="910" y="168"/>
                </a:cubicBezTo>
                <a:cubicBezTo>
                  <a:pt x="877" y="158"/>
                  <a:pt x="905" y="122"/>
                  <a:pt x="903" y="100"/>
                </a:cubicBezTo>
                <a:cubicBezTo>
                  <a:pt x="900" y="64"/>
                  <a:pt x="858" y="59"/>
                  <a:pt x="839" y="41"/>
                </a:cubicBezTo>
                <a:cubicBezTo>
                  <a:pt x="825" y="27"/>
                  <a:pt x="824" y="10"/>
                  <a:pt x="813" y="0"/>
                </a:cubicBezTo>
                <a:cubicBezTo>
                  <a:pt x="804" y="9"/>
                  <a:pt x="794" y="19"/>
                  <a:pt x="785" y="28"/>
                </a:cubicBezTo>
                <a:cubicBezTo>
                  <a:pt x="767" y="48"/>
                  <a:pt x="741" y="63"/>
                  <a:pt x="712" y="63"/>
                </a:cubicBezTo>
                <a:cubicBezTo>
                  <a:pt x="690" y="63"/>
                  <a:pt x="695" y="70"/>
                  <a:pt x="692" y="103"/>
                </a:cubicBezTo>
                <a:cubicBezTo>
                  <a:pt x="690" y="136"/>
                  <a:pt x="674" y="147"/>
                  <a:pt x="662" y="169"/>
                </a:cubicBezTo>
                <a:cubicBezTo>
                  <a:pt x="650" y="192"/>
                  <a:pt x="624" y="227"/>
                  <a:pt x="608" y="244"/>
                </a:cubicBezTo>
                <a:cubicBezTo>
                  <a:pt x="591" y="260"/>
                  <a:pt x="580" y="291"/>
                  <a:pt x="578" y="318"/>
                </a:cubicBezTo>
                <a:cubicBezTo>
                  <a:pt x="576" y="345"/>
                  <a:pt x="562" y="347"/>
                  <a:pt x="533" y="377"/>
                </a:cubicBezTo>
                <a:cubicBezTo>
                  <a:pt x="505" y="406"/>
                  <a:pt x="530" y="418"/>
                  <a:pt x="546" y="435"/>
                </a:cubicBezTo>
                <a:cubicBezTo>
                  <a:pt x="563" y="451"/>
                  <a:pt x="556" y="466"/>
                  <a:pt x="555" y="499"/>
                </a:cubicBezTo>
                <a:cubicBezTo>
                  <a:pt x="553" y="532"/>
                  <a:pt x="580" y="543"/>
                  <a:pt x="593" y="555"/>
                </a:cubicBezTo>
                <a:cubicBezTo>
                  <a:pt x="606" y="567"/>
                  <a:pt x="625" y="590"/>
                  <a:pt x="648" y="628"/>
                </a:cubicBezTo>
                <a:cubicBezTo>
                  <a:pt x="670" y="666"/>
                  <a:pt x="658" y="699"/>
                  <a:pt x="655" y="722"/>
                </a:cubicBezTo>
                <a:cubicBezTo>
                  <a:pt x="651" y="746"/>
                  <a:pt x="651" y="753"/>
                  <a:pt x="639" y="782"/>
                </a:cubicBezTo>
                <a:cubicBezTo>
                  <a:pt x="628" y="812"/>
                  <a:pt x="615" y="794"/>
                  <a:pt x="606" y="788"/>
                </a:cubicBezTo>
                <a:cubicBezTo>
                  <a:pt x="598" y="782"/>
                  <a:pt x="600" y="760"/>
                  <a:pt x="605" y="748"/>
                </a:cubicBezTo>
                <a:cubicBezTo>
                  <a:pt x="610" y="736"/>
                  <a:pt x="603" y="724"/>
                  <a:pt x="598" y="714"/>
                </a:cubicBezTo>
                <a:cubicBezTo>
                  <a:pt x="593" y="703"/>
                  <a:pt x="596" y="688"/>
                  <a:pt x="583" y="682"/>
                </a:cubicBezTo>
                <a:cubicBezTo>
                  <a:pt x="570" y="676"/>
                  <a:pt x="558" y="691"/>
                  <a:pt x="549" y="701"/>
                </a:cubicBezTo>
                <a:cubicBezTo>
                  <a:pt x="539" y="710"/>
                  <a:pt x="526" y="712"/>
                  <a:pt x="519" y="721"/>
                </a:cubicBezTo>
                <a:cubicBezTo>
                  <a:pt x="512" y="730"/>
                  <a:pt x="534" y="742"/>
                  <a:pt x="532" y="762"/>
                </a:cubicBezTo>
                <a:cubicBezTo>
                  <a:pt x="530" y="782"/>
                  <a:pt x="531" y="790"/>
                  <a:pt x="542" y="812"/>
                </a:cubicBezTo>
                <a:cubicBezTo>
                  <a:pt x="552" y="833"/>
                  <a:pt x="550" y="843"/>
                  <a:pt x="533" y="841"/>
                </a:cubicBezTo>
                <a:cubicBezTo>
                  <a:pt x="517" y="839"/>
                  <a:pt x="514" y="846"/>
                  <a:pt x="497" y="854"/>
                </a:cubicBezTo>
                <a:cubicBezTo>
                  <a:pt x="479" y="862"/>
                  <a:pt x="454" y="854"/>
                  <a:pt x="439" y="847"/>
                </a:cubicBezTo>
                <a:cubicBezTo>
                  <a:pt x="334" y="798"/>
                  <a:pt x="369" y="825"/>
                  <a:pt x="391" y="867"/>
                </a:cubicBezTo>
                <a:cubicBezTo>
                  <a:pt x="401" y="887"/>
                  <a:pt x="394" y="894"/>
                  <a:pt x="380" y="896"/>
                </a:cubicBezTo>
                <a:cubicBezTo>
                  <a:pt x="367" y="898"/>
                  <a:pt x="359" y="897"/>
                  <a:pt x="353" y="906"/>
                </a:cubicBezTo>
                <a:cubicBezTo>
                  <a:pt x="346" y="916"/>
                  <a:pt x="366" y="923"/>
                  <a:pt x="375" y="932"/>
                </a:cubicBezTo>
                <a:cubicBezTo>
                  <a:pt x="385" y="941"/>
                  <a:pt x="367" y="946"/>
                  <a:pt x="355" y="943"/>
                </a:cubicBezTo>
                <a:cubicBezTo>
                  <a:pt x="343" y="940"/>
                  <a:pt x="342" y="926"/>
                  <a:pt x="326" y="924"/>
                </a:cubicBezTo>
                <a:cubicBezTo>
                  <a:pt x="309" y="922"/>
                  <a:pt x="313" y="917"/>
                  <a:pt x="308" y="914"/>
                </a:cubicBezTo>
                <a:cubicBezTo>
                  <a:pt x="302" y="911"/>
                  <a:pt x="299" y="905"/>
                  <a:pt x="286" y="905"/>
                </a:cubicBezTo>
                <a:cubicBezTo>
                  <a:pt x="273" y="905"/>
                  <a:pt x="268" y="913"/>
                  <a:pt x="262" y="919"/>
                </a:cubicBezTo>
                <a:cubicBezTo>
                  <a:pt x="256" y="925"/>
                  <a:pt x="253" y="935"/>
                  <a:pt x="246" y="942"/>
                </a:cubicBezTo>
                <a:cubicBezTo>
                  <a:pt x="239" y="948"/>
                  <a:pt x="233" y="948"/>
                  <a:pt x="225" y="942"/>
                </a:cubicBezTo>
                <a:cubicBezTo>
                  <a:pt x="217" y="936"/>
                  <a:pt x="212" y="935"/>
                  <a:pt x="201" y="940"/>
                </a:cubicBezTo>
                <a:cubicBezTo>
                  <a:pt x="190" y="945"/>
                  <a:pt x="175" y="967"/>
                  <a:pt x="164" y="980"/>
                </a:cubicBezTo>
                <a:cubicBezTo>
                  <a:pt x="153" y="993"/>
                  <a:pt x="145" y="991"/>
                  <a:pt x="133" y="996"/>
                </a:cubicBezTo>
                <a:cubicBezTo>
                  <a:pt x="120" y="1002"/>
                  <a:pt x="116" y="1003"/>
                  <a:pt x="97" y="1003"/>
                </a:cubicBezTo>
                <a:cubicBezTo>
                  <a:pt x="78" y="1004"/>
                  <a:pt x="80" y="996"/>
                  <a:pt x="76" y="988"/>
                </a:cubicBezTo>
                <a:cubicBezTo>
                  <a:pt x="72" y="980"/>
                  <a:pt x="79" y="970"/>
                  <a:pt x="84" y="965"/>
                </a:cubicBezTo>
                <a:cubicBezTo>
                  <a:pt x="89" y="960"/>
                  <a:pt x="84" y="947"/>
                  <a:pt x="83" y="939"/>
                </a:cubicBezTo>
                <a:cubicBezTo>
                  <a:pt x="83" y="932"/>
                  <a:pt x="72" y="928"/>
                  <a:pt x="62" y="927"/>
                </a:cubicBezTo>
                <a:cubicBezTo>
                  <a:pt x="57" y="926"/>
                  <a:pt x="53" y="927"/>
                  <a:pt x="49" y="926"/>
                </a:cubicBezTo>
                <a:cubicBezTo>
                  <a:pt x="25" y="931"/>
                  <a:pt x="0" y="937"/>
                  <a:pt x="5" y="967"/>
                </a:cubicBezTo>
                <a:cubicBezTo>
                  <a:pt x="7" y="981"/>
                  <a:pt x="23" y="989"/>
                  <a:pt x="27" y="1006"/>
                </a:cubicBezTo>
                <a:cubicBezTo>
                  <a:pt x="31" y="1019"/>
                  <a:pt x="23" y="1036"/>
                  <a:pt x="27" y="1049"/>
                </a:cubicBezTo>
                <a:cubicBezTo>
                  <a:pt x="31" y="1065"/>
                  <a:pt x="49" y="1075"/>
                  <a:pt x="58" y="1088"/>
                </a:cubicBezTo>
                <a:cubicBezTo>
                  <a:pt x="68" y="1101"/>
                  <a:pt x="71" y="1114"/>
                  <a:pt x="80" y="1127"/>
                </a:cubicBezTo>
                <a:cubicBezTo>
                  <a:pt x="96" y="1153"/>
                  <a:pt x="124" y="1160"/>
                  <a:pt x="156" y="1163"/>
                </a:cubicBezTo>
                <a:cubicBezTo>
                  <a:pt x="185" y="1165"/>
                  <a:pt x="210" y="1162"/>
                  <a:pt x="237" y="1171"/>
                </a:cubicBezTo>
                <a:cubicBezTo>
                  <a:pt x="249" y="1175"/>
                  <a:pt x="263" y="1183"/>
                  <a:pt x="276" y="1184"/>
                </a:cubicBezTo>
                <a:cubicBezTo>
                  <a:pt x="290" y="1186"/>
                  <a:pt x="305" y="1179"/>
                  <a:pt x="318" y="1182"/>
                </a:cubicBezTo>
                <a:cubicBezTo>
                  <a:pt x="321" y="1183"/>
                  <a:pt x="323" y="1184"/>
                  <a:pt x="325" y="1185"/>
                </a:cubicBezTo>
                <a:cubicBezTo>
                  <a:pt x="332" y="1169"/>
                  <a:pt x="337" y="1150"/>
                  <a:pt x="346" y="1142"/>
                </a:cubicBezTo>
                <a:cubicBezTo>
                  <a:pt x="357" y="1132"/>
                  <a:pt x="368" y="1136"/>
                  <a:pt x="379" y="1124"/>
                </a:cubicBezTo>
                <a:close/>
              </a:path>
            </a:pathLst>
          </a:custGeom>
          <a:solidFill>
            <a:srgbClr val="7F8D32"/>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テキスト ボックス 164"/>
          <p:cNvSpPr txBox="1"/>
          <p:nvPr/>
        </p:nvSpPr>
        <p:spPr>
          <a:xfrm>
            <a:off x="2052397" y="1958409"/>
            <a:ext cx="3054394" cy="461665"/>
          </a:xfrm>
          <a:prstGeom prst="rect">
            <a:avLst/>
          </a:prstGeom>
          <a:noFill/>
        </p:spPr>
        <p:txBody>
          <a:bodyPr wrap="square" rtlCol="0">
            <a:spAutoFit/>
          </a:bodyPr>
          <a:lstStyle/>
          <a:p>
            <a:r>
              <a:rPr lang="ja-JP" altLang="en-US" sz="2400" b="1" dirty="0">
                <a:ln w="38100">
                  <a:solidFill>
                    <a:schemeClr val="bg1"/>
                  </a:solidFill>
                </a:ln>
                <a:solidFill>
                  <a:schemeClr val="bg1"/>
                </a:solidFill>
                <a:latin typeface="Meiryo UI" panose="020B0604030504040204" pitchFamily="50" charset="-128"/>
                <a:ea typeface="Meiryo UI" panose="020B0604030504040204" pitchFamily="50" charset="-128"/>
              </a:rPr>
              <a:t>福井ソースカツ</a:t>
            </a:r>
            <a:r>
              <a:rPr lang="ja-JP" altLang="en-US" sz="2400" b="1" dirty="0" smtClean="0">
                <a:ln w="38100">
                  <a:solidFill>
                    <a:schemeClr val="bg1"/>
                  </a:solidFill>
                </a:ln>
                <a:solidFill>
                  <a:schemeClr val="bg1"/>
                </a:solidFill>
                <a:latin typeface="Meiryo UI" panose="020B0604030504040204" pitchFamily="50" charset="-128"/>
                <a:ea typeface="Meiryo UI" panose="020B0604030504040204" pitchFamily="50" charset="-128"/>
              </a:rPr>
              <a:t>丼</a:t>
            </a:r>
            <a:endParaRPr lang="ja-JP" altLang="en-US" sz="1400" b="1" dirty="0">
              <a:ln w="381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69" name="Freeform 30"/>
          <p:cNvSpPr>
            <a:spLocks/>
          </p:cNvSpPr>
          <p:nvPr/>
        </p:nvSpPr>
        <p:spPr bwMode="auto">
          <a:xfrm>
            <a:off x="4432602" y="3935820"/>
            <a:ext cx="917975" cy="825511"/>
          </a:xfrm>
          <a:custGeom>
            <a:avLst/>
            <a:gdLst>
              <a:gd name="T0" fmla="*/ 1058 w 1164"/>
              <a:gd name="T1" fmla="*/ 248 h 1047"/>
              <a:gd name="T2" fmla="*/ 927 w 1164"/>
              <a:gd name="T3" fmla="*/ 280 h 1047"/>
              <a:gd name="T4" fmla="*/ 884 w 1164"/>
              <a:gd name="T5" fmla="*/ 232 h 1047"/>
              <a:gd name="T6" fmla="*/ 890 w 1164"/>
              <a:gd name="T7" fmla="*/ 182 h 1047"/>
              <a:gd name="T8" fmla="*/ 785 w 1164"/>
              <a:gd name="T9" fmla="*/ 248 h 1047"/>
              <a:gd name="T10" fmla="*/ 749 w 1164"/>
              <a:gd name="T11" fmla="*/ 232 h 1047"/>
              <a:gd name="T12" fmla="*/ 721 w 1164"/>
              <a:gd name="T13" fmla="*/ 209 h 1047"/>
              <a:gd name="T14" fmla="*/ 607 w 1164"/>
              <a:gd name="T15" fmla="*/ 178 h 1047"/>
              <a:gd name="T16" fmla="*/ 501 w 1164"/>
              <a:gd name="T17" fmla="*/ 178 h 1047"/>
              <a:gd name="T18" fmla="*/ 399 w 1164"/>
              <a:gd name="T19" fmla="*/ 120 h 1047"/>
              <a:gd name="T20" fmla="*/ 320 w 1164"/>
              <a:gd name="T21" fmla="*/ 33 h 1047"/>
              <a:gd name="T22" fmla="*/ 202 w 1164"/>
              <a:gd name="T23" fmla="*/ 73 h 1047"/>
              <a:gd name="T24" fmla="*/ 128 w 1164"/>
              <a:gd name="T25" fmla="*/ 74 h 1047"/>
              <a:gd name="T26" fmla="*/ 44 w 1164"/>
              <a:gd name="T27" fmla="*/ 187 h 1047"/>
              <a:gd name="T28" fmla="*/ 13 w 1164"/>
              <a:gd name="T29" fmla="*/ 313 h 1047"/>
              <a:gd name="T30" fmla="*/ 5 w 1164"/>
              <a:gd name="T31" fmla="*/ 350 h 1047"/>
              <a:gd name="T32" fmla="*/ 71 w 1164"/>
              <a:gd name="T33" fmla="*/ 402 h 1047"/>
              <a:gd name="T34" fmla="*/ 93 w 1164"/>
              <a:gd name="T35" fmla="*/ 488 h 1047"/>
              <a:gd name="T36" fmla="*/ 146 w 1164"/>
              <a:gd name="T37" fmla="*/ 494 h 1047"/>
              <a:gd name="T38" fmla="*/ 163 w 1164"/>
              <a:gd name="T39" fmla="*/ 565 h 1047"/>
              <a:gd name="T40" fmla="*/ 195 w 1164"/>
              <a:gd name="T41" fmla="*/ 695 h 1047"/>
              <a:gd name="T42" fmla="*/ 235 w 1164"/>
              <a:gd name="T43" fmla="*/ 870 h 1047"/>
              <a:gd name="T44" fmla="*/ 273 w 1164"/>
              <a:gd name="T45" fmla="*/ 823 h 1047"/>
              <a:gd name="T46" fmla="*/ 290 w 1164"/>
              <a:gd name="T47" fmla="*/ 685 h 1047"/>
              <a:gd name="T48" fmla="*/ 347 w 1164"/>
              <a:gd name="T49" fmla="*/ 764 h 1047"/>
              <a:gd name="T50" fmla="*/ 495 w 1164"/>
              <a:gd name="T51" fmla="*/ 799 h 1047"/>
              <a:gd name="T52" fmla="*/ 655 w 1164"/>
              <a:gd name="T53" fmla="*/ 791 h 1047"/>
              <a:gd name="T54" fmla="*/ 515 w 1164"/>
              <a:gd name="T55" fmla="*/ 945 h 1047"/>
              <a:gd name="T56" fmla="*/ 411 w 1164"/>
              <a:gd name="T57" fmla="*/ 952 h 1047"/>
              <a:gd name="T58" fmla="*/ 395 w 1164"/>
              <a:gd name="T59" fmla="*/ 1038 h 1047"/>
              <a:gd name="T60" fmla="*/ 611 w 1164"/>
              <a:gd name="T61" fmla="*/ 986 h 1047"/>
              <a:gd name="T62" fmla="*/ 831 w 1164"/>
              <a:gd name="T63" fmla="*/ 926 h 1047"/>
              <a:gd name="T64" fmla="*/ 829 w 1164"/>
              <a:gd name="T65" fmla="*/ 787 h 1047"/>
              <a:gd name="T66" fmla="*/ 948 w 1164"/>
              <a:gd name="T67" fmla="*/ 694 h 1047"/>
              <a:gd name="T68" fmla="*/ 1002 w 1164"/>
              <a:gd name="T69" fmla="*/ 610 h 1047"/>
              <a:gd name="T70" fmla="*/ 1045 w 1164"/>
              <a:gd name="T71" fmla="*/ 559 h 1047"/>
              <a:gd name="T72" fmla="*/ 1067 w 1164"/>
              <a:gd name="T73" fmla="*/ 470 h 1047"/>
              <a:gd name="T74" fmla="*/ 1127 w 1164"/>
              <a:gd name="T75" fmla="*/ 390 h 1047"/>
              <a:gd name="T76" fmla="*/ 1161 w 1164"/>
              <a:gd name="T77" fmla="*/ 29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64" h="1047">
                <a:moveTo>
                  <a:pt x="1164" y="277"/>
                </a:moveTo>
                <a:cubicBezTo>
                  <a:pt x="1130" y="260"/>
                  <a:pt x="1090" y="249"/>
                  <a:pt x="1058" y="248"/>
                </a:cubicBezTo>
                <a:cubicBezTo>
                  <a:pt x="1035" y="246"/>
                  <a:pt x="1004" y="252"/>
                  <a:pt x="982" y="260"/>
                </a:cubicBezTo>
                <a:cubicBezTo>
                  <a:pt x="962" y="266"/>
                  <a:pt x="944" y="302"/>
                  <a:pt x="927" y="280"/>
                </a:cubicBezTo>
                <a:cubicBezTo>
                  <a:pt x="919" y="270"/>
                  <a:pt x="924" y="258"/>
                  <a:pt x="913" y="247"/>
                </a:cubicBezTo>
                <a:cubicBezTo>
                  <a:pt x="907" y="241"/>
                  <a:pt x="888" y="237"/>
                  <a:pt x="884" y="232"/>
                </a:cubicBezTo>
                <a:cubicBezTo>
                  <a:pt x="875" y="218"/>
                  <a:pt x="884" y="214"/>
                  <a:pt x="886" y="201"/>
                </a:cubicBezTo>
                <a:cubicBezTo>
                  <a:pt x="888" y="196"/>
                  <a:pt x="889" y="189"/>
                  <a:pt x="890" y="182"/>
                </a:cubicBezTo>
                <a:cubicBezTo>
                  <a:pt x="871" y="187"/>
                  <a:pt x="858" y="197"/>
                  <a:pt x="839" y="214"/>
                </a:cubicBezTo>
                <a:cubicBezTo>
                  <a:pt x="826" y="226"/>
                  <a:pt x="803" y="250"/>
                  <a:pt x="785" y="248"/>
                </a:cubicBezTo>
                <a:cubicBezTo>
                  <a:pt x="775" y="247"/>
                  <a:pt x="779" y="238"/>
                  <a:pt x="772" y="235"/>
                </a:cubicBezTo>
                <a:cubicBezTo>
                  <a:pt x="765" y="232"/>
                  <a:pt x="755" y="236"/>
                  <a:pt x="749" y="232"/>
                </a:cubicBezTo>
                <a:cubicBezTo>
                  <a:pt x="742" y="226"/>
                  <a:pt x="744" y="215"/>
                  <a:pt x="738" y="212"/>
                </a:cubicBezTo>
                <a:cubicBezTo>
                  <a:pt x="733" y="208"/>
                  <a:pt x="727" y="212"/>
                  <a:pt x="721" y="209"/>
                </a:cubicBezTo>
                <a:cubicBezTo>
                  <a:pt x="707" y="203"/>
                  <a:pt x="703" y="203"/>
                  <a:pt x="689" y="191"/>
                </a:cubicBezTo>
                <a:cubicBezTo>
                  <a:pt x="666" y="172"/>
                  <a:pt x="638" y="157"/>
                  <a:pt x="607" y="178"/>
                </a:cubicBezTo>
                <a:cubicBezTo>
                  <a:pt x="580" y="195"/>
                  <a:pt x="566" y="243"/>
                  <a:pt x="532" y="212"/>
                </a:cubicBezTo>
                <a:cubicBezTo>
                  <a:pt x="520" y="200"/>
                  <a:pt x="517" y="186"/>
                  <a:pt x="501" y="178"/>
                </a:cubicBezTo>
                <a:cubicBezTo>
                  <a:pt x="491" y="172"/>
                  <a:pt x="469" y="167"/>
                  <a:pt x="457" y="164"/>
                </a:cubicBezTo>
                <a:cubicBezTo>
                  <a:pt x="421" y="155"/>
                  <a:pt x="402" y="164"/>
                  <a:pt x="399" y="120"/>
                </a:cubicBezTo>
                <a:cubicBezTo>
                  <a:pt x="397" y="84"/>
                  <a:pt x="385" y="72"/>
                  <a:pt x="355" y="51"/>
                </a:cubicBezTo>
                <a:cubicBezTo>
                  <a:pt x="343" y="41"/>
                  <a:pt x="331" y="41"/>
                  <a:pt x="320" y="33"/>
                </a:cubicBezTo>
                <a:cubicBezTo>
                  <a:pt x="312" y="28"/>
                  <a:pt x="326" y="0"/>
                  <a:pt x="299" y="15"/>
                </a:cubicBezTo>
                <a:cubicBezTo>
                  <a:pt x="305" y="60"/>
                  <a:pt x="232" y="63"/>
                  <a:pt x="202" y="73"/>
                </a:cubicBezTo>
                <a:cubicBezTo>
                  <a:pt x="189" y="78"/>
                  <a:pt x="179" y="84"/>
                  <a:pt x="164" y="84"/>
                </a:cubicBezTo>
                <a:cubicBezTo>
                  <a:pt x="150" y="84"/>
                  <a:pt x="139" y="73"/>
                  <a:pt x="128" y="74"/>
                </a:cubicBezTo>
                <a:cubicBezTo>
                  <a:pt x="101" y="76"/>
                  <a:pt x="92" y="107"/>
                  <a:pt x="79" y="125"/>
                </a:cubicBezTo>
                <a:cubicBezTo>
                  <a:pt x="66" y="145"/>
                  <a:pt x="57" y="166"/>
                  <a:pt x="44" y="187"/>
                </a:cubicBezTo>
                <a:cubicBezTo>
                  <a:pt x="28" y="211"/>
                  <a:pt x="15" y="220"/>
                  <a:pt x="13" y="250"/>
                </a:cubicBezTo>
                <a:cubicBezTo>
                  <a:pt x="12" y="271"/>
                  <a:pt x="16" y="293"/>
                  <a:pt x="13" y="313"/>
                </a:cubicBezTo>
                <a:cubicBezTo>
                  <a:pt x="12" y="328"/>
                  <a:pt x="6" y="339"/>
                  <a:pt x="0" y="349"/>
                </a:cubicBezTo>
                <a:cubicBezTo>
                  <a:pt x="2" y="349"/>
                  <a:pt x="3" y="349"/>
                  <a:pt x="5" y="350"/>
                </a:cubicBezTo>
                <a:cubicBezTo>
                  <a:pt x="26" y="357"/>
                  <a:pt x="23" y="368"/>
                  <a:pt x="39" y="381"/>
                </a:cubicBezTo>
                <a:cubicBezTo>
                  <a:pt x="52" y="392"/>
                  <a:pt x="60" y="386"/>
                  <a:pt x="71" y="402"/>
                </a:cubicBezTo>
                <a:cubicBezTo>
                  <a:pt x="80" y="415"/>
                  <a:pt x="79" y="433"/>
                  <a:pt x="82" y="447"/>
                </a:cubicBezTo>
                <a:cubicBezTo>
                  <a:pt x="85" y="457"/>
                  <a:pt x="91" y="473"/>
                  <a:pt x="93" y="488"/>
                </a:cubicBezTo>
                <a:cubicBezTo>
                  <a:pt x="101" y="489"/>
                  <a:pt x="108" y="492"/>
                  <a:pt x="119" y="499"/>
                </a:cubicBezTo>
                <a:cubicBezTo>
                  <a:pt x="141" y="512"/>
                  <a:pt x="133" y="511"/>
                  <a:pt x="146" y="494"/>
                </a:cubicBezTo>
                <a:cubicBezTo>
                  <a:pt x="159" y="477"/>
                  <a:pt x="166" y="485"/>
                  <a:pt x="191" y="496"/>
                </a:cubicBezTo>
                <a:cubicBezTo>
                  <a:pt x="216" y="507"/>
                  <a:pt x="173" y="545"/>
                  <a:pt x="163" y="565"/>
                </a:cubicBezTo>
                <a:cubicBezTo>
                  <a:pt x="152" y="585"/>
                  <a:pt x="165" y="605"/>
                  <a:pt x="161" y="641"/>
                </a:cubicBezTo>
                <a:cubicBezTo>
                  <a:pt x="158" y="677"/>
                  <a:pt x="173" y="672"/>
                  <a:pt x="195" y="695"/>
                </a:cubicBezTo>
                <a:cubicBezTo>
                  <a:pt x="218" y="718"/>
                  <a:pt x="205" y="762"/>
                  <a:pt x="194" y="785"/>
                </a:cubicBezTo>
                <a:cubicBezTo>
                  <a:pt x="170" y="836"/>
                  <a:pt x="206" y="848"/>
                  <a:pt x="235" y="870"/>
                </a:cubicBezTo>
                <a:cubicBezTo>
                  <a:pt x="265" y="891"/>
                  <a:pt x="296" y="906"/>
                  <a:pt x="310" y="886"/>
                </a:cubicBezTo>
                <a:cubicBezTo>
                  <a:pt x="325" y="867"/>
                  <a:pt x="294" y="845"/>
                  <a:pt x="273" y="823"/>
                </a:cubicBezTo>
                <a:cubicBezTo>
                  <a:pt x="251" y="801"/>
                  <a:pt x="260" y="766"/>
                  <a:pt x="262" y="744"/>
                </a:cubicBezTo>
                <a:cubicBezTo>
                  <a:pt x="264" y="722"/>
                  <a:pt x="267" y="682"/>
                  <a:pt x="290" y="685"/>
                </a:cubicBezTo>
                <a:cubicBezTo>
                  <a:pt x="313" y="687"/>
                  <a:pt x="293" y="727"/>
                  <a:pt x="301" y="742"/>
                </a:cubicBezTo>
                <a:cubicBezTo>
                  <a:pt x="308" y="757"/>
                  <a:pt x="330" y="751"/>
                  <a:pt x="347" y="764"/>
                </a:cubicBezTo>
                <a:cubicBezTo>
                  <a:pt x="365" y="778"/>
                  <a:pt x="354" y="805"/>
                  <a:pt x="386" y="798"/>
                </a:cubicBezTo>
                <a:cubicBezTo>
                  <a:pt x="418" y="791"/>
                  <a:pt x="463" y="797"/>
                  <a:pt x="495" y="799"/>
                </a:cubicBezTo>
                <a:cubicBezTo>
                  <a:pt x="527" y="801"/>
                  <a:pt x="529" y="780"/>
                  <a:pt x="559" y="766"/>
                </a:cubicBezTo>
                <a:cubicBezTo>
                  <a:pt x="590" y="753"/>
                  <a:pt x="628" y="757"/>
                  <a:pt x="655" y="791"/>
                </a:cubicBezTo>
                <a:cubicBezTo>
                  <a:pt x="681" y="825"/>
                  <a:pt x="646" y="863"/>
                  <a:pt x="623" y="882"/>
                </a:cubicBezTo>
                <a:cubicBezTo>
                  <a:pt x="601" y="901"/>
                  <a:pt x="540" y="930"/>
                  <a:pt x="515" y="945"/>
                </a:cubicBezTo>
                <a:cubicBezTo>
                  <a:pt x="490" y="960"/>
                  <a:pt x="467" y="967"/>
                  <a:pt x="450" y="962"/>
                </a:cubicBezTo>
                <a:cubicBezTo>
                  <a:pt x="433" y="958"/>
                  <a:pt x="428" y="943"/>
                  <a:pt x="411" y="952"/>
                </a:cubicBezTo>
                <a:cubicBezTo>
                  <a:pt x="395" y="961"/>
                  <a:pt x="390" y="983"/>
                  <a:pt x="374" y="1011"/>
                </a:cubicBezTo>
                <a:cubicBezTo>
                  <a:pt x="358" y="1039"/>
                  <a:pt x="368" y="1047"/>
                  <a:pt x="395" y="1038"/>
                </a:cubicBezTo>
                <a:cubicBezTo>
                  <a:pt x="421" y="1030"/>
                  <a:pt x="403" y="1033"/>
                  <a:pt x="462" y="1031"/>
                </a:cubicBezTo>
                <a:cubicBezTo>
                  <a:pt x="520" y="1028"/>
                  <a:pt x="561" y="1009"/>
                  <a:pt x="611" y="986"/>
                </a:cubicBezTo>
                <a:cubicBezTo>
                  <a:pt x="661" y="963"/>
                  <a:pt x="754" y="934"/>
                  <a:pt x="818" y="927"/>
                </a:cubicBezTo>
                <a:cubicBezTo>
                  <a:pt x="822" y="927"/>
                  <a:pt x="826" y="927"/>
                  <a:pt x="831" y="926"/>
                </a:cubicBezTo>
                <a:cubicBezTo>
                  <a:pt x="829" y="906"/>
                  <a:pt x="823" y="885"/>
                  <a:pt x="823" y="864"/>
                </a:cubicBezTo>
                <a:cubicBezTo>
                  <a:pt x="823" y="837"/>
                  <a:pt x="823" y="811"/>
                  <a:pt x="829" y="787"/>
                </a:cubicBezTo>
                <a:cubicBezTo>
                  <a:pt x="836" y="758"/>
                  <a:pt x="844" y="732"/>
                  <a:pt x="874" y="719"/>
                </a:cubicBezTo>
                <a:cubicBezTo>
                  <a:pt x="899" y="709"/>
                  <a:pt x="926" y="712"/>
                  <a:pt x="948" y="694"/>
                </a:cubicBezTo>
                <a:cubicBezTo>
                  <a:pt x="965" y="681"/>
                  <a:pt x="967" y="665"/>
                  <a:pt x="976" y="646"/>
                </a:cubicBezTo>
                <a:cubicBezTo>
                  <a:pt x="983" y="632"/>
                  <a:pt x="996" y="624"/>
                  <a:pt x="1002" y="610"/>
                </a:cubicBezTo>
                <a:cubicBezTo>
                  <a:pt x="1008" y="598"/>
                  <a:pt x="998" y="589"/>
                  <a:pt x="1010" y="578"/>
                </a:cubicBezTo>
                <a:cubicBezTo>
                  <a:pt x="1021" y="567"/>
                  <a:pt x="1035" y="580"/>
                  <a:pt x="1045" y="559"/>
                </a:cubicBezTo>
                <a:cubicBezTo>
                  <a:pt x="1051" y="547"/>
                  <a:pt x="1045" y="519"/>
                  <a:pt x="1046" y="507"/>
                </a:cubicBezTo>
                <a:cubicBezTo>
                  <a:pt x="1047" y="482"/>
                  <a:pt x="1049" y="483"/>
                  <a:pt x="1067" y="470"/>
                </a:cubicBezTo>
                <a:cubicBezTo>
                  <a:pt x="1080" y="460"/>
                  <a:pt x="1096" y="454"/>
                  <a:pt x="1107" y="439"/>
                </a:cubicBezTo>
                <a:cubicBezTo>
                  <a:pt x="1118" y="424"/>
                  <a:pt x="1116" y="404"/>
                  <a:pt x="1127" y="390"/>
                </a:cubicBezTo>
                <a:cubicBezTo>
                  <a:pt x="1141" y="372"/>
                  <a:pt x="1153" y="376"/>
                  <a:pt x="1159" y="350"/>
                </a:cubicBezTo>
                <a:cubicBezTo>
                  <a:pt x="1163" y="331"/>
                  <a:pt x="1158" y="311"/>
                  <a:pt x="1161" y="292"/>
                </a:cubicBezTo>
                <a:cubicBezTo>
                  <a:pt x="1162" y="285"/>
                  <a:pt x="1163" y="281"/>
                  <a:pt x="1164" y="277"/>
                </a:cubicBezTo>
                <a:close/>
              </a:path>
            </a:pathLst>
          </a:custGeom>
          <a:solidFill>
            <a:srgbClr val="7F8D32"/>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テキスト ボックス 169"/>
          <p:cNvSpPr txBox="1"/>
          <p:nvPr/>
        </p:nvSpPr>
        <p:spPr>
          <a:xfrm>
            <a:off x="2392754" y="3261212"/>
            <a:ext cx="2547131" cy="461665"/>
          </a:xfrm>
          <a:prstGeom prst="rect">
            <a:avLst/>
          </a:prstGeom>
          <a:noFill/>
        </p:spPr>
        <p:txBody>
          <a:bodyPr wrap="square" rtlCol="0">
            <a:spAutoFit/>
          </a:bodyPr>
          <a:lstStyle/>
          <a:p>
            <a:pPr algn="r"/>
            <a:r>
              <a:rPr lang="ja-JP" altLang="en-US" sz="2400" b="1" dirty="0">
                <a:ln w="28575" cap="sq">
                  <a:solidFill>
                    <a:schemeClr val="bg1"/>
                  </a:solidFill>
                  <a:bevel/>
                </a:ln>
                <a:solidFill>
                  <a:schemeClr val="bg1"/>
                </a:solidFill>
                <a:latin typeface="Meiryo UI" panose="020B0604030504040204" pitchFamily="50" charset="-128"/>
                <a:ea typeface="Meiryo UI" panose="020B0604030504040204" pitchFamily="50" charset="-128"/>
              </a:rPr>
              <a:t>名古屋味噌</a:t>
            </a:r>
            <a:r>
              <a:rPr lang="ja-JP" altLang="en-US" sz="2400" b="1" dirty="0" smtClean="0">
                <a:ln w="28575" cap="sq">
                  <a:solidFill>
                    <a:schemeClr val="bg1"/>
                  </a:solidFill>
                  <a:bevel/>
                </a:ln>
                <a:solidFill>
                  <a:schemeClr val="bg1"/>
                </a:solidFill>
                <a:latin typeface="Meiryo UI" panose="020B0604030504040204" pitchFamily="50" charset="-128"/>
                <a:ea typeface="Meiryo UI" panose="020B0604030504040204" pitchFamily="50" charset="-128"/>
              </a:rPr>
              <a:t>カツ丼</a:t>
            </a:r>
            <a:endParaRPr lang="ja-JP" altLang="en-US" sz="2400" b="1" dirty="0">
              <a:ln w="28575" cap="sq">
                <a:solidFill>
                  <a:schemeClr val="bg1"/>
                </a:solidFill>
                <a:bevel/>
              </a:ln>
              <a:solidFill>
                <a:schemeClr val="bg1"/>
              </a:solidFill>
              <a:latin typeface="Meiryo UI" panose="020B0604030504040204" pitchFamily="50" charset="-128"/>
              <a:ea typeface="Meiryo UI" panose="020B0604030504040204" pitchFamily="50" charset="-128"/>
            </a:endParaRPr>
          </a:p>
        </p:txBody>
      </p:sp>
      <p:sp>
        <p:nvSpPr>
          <p:cNvPr id="171" name="テキスト ボックス 170"/>
          <p:cNvSpPr txBox="1"/>
          <p:nvPr/>
        </p:nvSpPr>
        <p:spPr>
          <a:xfrm>
            <a:off x="2385427" y="3258480"/>
            <a:ext cx="2547131" cy="461665"/>
          </a:xfrm>
          <a:prstGeom prst="rect">
            <a:avLst/>
          </a:prstGeom>
          <a:noFill/>
        </p:spPr>
        <p:txBody>
          <a:bodyPr wrap="square" rtlCol="0">
            <a:spAutoFit/>
          </a:bodyPr>
          <a:lstStyle/>
          <a:p>
            <a:pPr algn="r"/>
            <a:r>
              <a:rPr lang="ja-JP" altLang="en-US" sz="2400" b="1" dirty="0">
                <a:solidFill>
                  <a:srgbClr val="100503"/>
                </a:solidFill>
                <a:latin typeface="Meiryo UI" panose="020B0604030504040204" pitchFamily="50" charset="-128"/>
                <a:ea typeface="Meiryo UI" panose="020B0604030504040204" pitchFamily="50" charset="-128"/>
              </a:rPr>
              <a:t>名古屋味噌</a:t>
            </a:r>
            <a:r>
              <a:rPr lang="ja-JP" altLang="en-US" sz="2400" b="1" dirty="0" smtClean="0">
                <a:solidFill>
                  <a:srgbClr val="100503"/>
                </a:solidFill>
                <a:latin typeface="Meiryo UI" panose="020B0604030504040204" pitchFamily="50" charset="-128"/>
                <a:ea typeface="Meiryo UI" panose="020B0604030504040204" pitchFamily="50" charset="-128"/>
              </a:rPr>
              <a:t>カツ丼</a:t>
            </a:r>
            <a:endParaRPr lang="ja-JP" altLang="en-US" sz="2400" b="1" dirty="0">
              <a:solidFill>
                <a:srgbClr val="100503"/>
              </a:solidFill>
              <a:latin typeface="Meiryo UI" panose="020B0604030504040204" pitchFamily="50" charset="-128"/>
              <a:ea typeface="Meiryo UI" panose="020B0604030504040204" pitchFamily="50" charset="-128"/>
            </a:endParaRPr>
          </a:p>
        </p:txBody>
      </p:sp>
      <p:sp>
        <p:nvSpPr>
          <p:cNvPr id="172" name="テキスト ボックス 171"/>
          <p:cNvSpPr txBox="1"/>
          <p:nvPr/>
        </p:nvSpPr>
        <p:spPr>
          <a:xfrm>
            <a:off x="1774731" y="4727972"/>
            <a:ext cx="2343127" cy="461665"/>
          </a:xfrm>
          <a:prstGeom prst="rect">
            <a:avLst/>
          </a:prstGeom>
          <a:noFill/>
        </p:spPr>
        <p:txBody>
          <a:bodyPr wrap="square" rtlCol="0">
            <a:spAutoFit/>
          </a:bodyPr>
          <a:lstStyle/>
          <a:p>
            <a:r>
              <a:rPr lang="ja-JP" altLang="en-US" sz="2400" b="1" dirty="0">
                <a:ln w="38100">
                  <a:solidFill>
                    <a:schemeClr val="bg1"/>
                  </a:solidFill>
                </a:ln>
                <a:solidFill>
                  <a:schemeClr val="bg1"/>
                </a:solidFill>
                <a:latin typeface="Meiryo UI" panose="020B0604030504040204" pitchFamily="50" charset="-128"/>
                <a:ea typeface="Meiryo UI" panose="020B0604030504040204" pitchFamily="50" charset="-128"/>
              </a:rPr>
              <a:t>岡山</a:t>
            </a:r>
            <a:r>
              <a:rPr lang="ja-JP" altLang="en-US" sz="2400" b="1" dirty="0" smtClean="0">
                <a:ln w="38100">
                  <a:solidFill>
                    <a:schemeClr val="bg1"/>
                  </a:solidFill>
                </a:ln>
                <a:solidFill>
                  <a:schemeClr val="bg1"/>
                </a:solidFill>
                <a:latin typeface="Meiryo UI" panose="020B0604030504040204" pitchFamily="50" charset="-128"/>
                <a:ea typeface="Meiryo UI" panose="020B0604030504040204" pitchFamily="50" charset="-128"/>
              </a:rPr>
              <a:t>デミカツ丼</a:t>
            </a:r>
            <a:endParaRPr lang="ja-JP" altLang="en-US" sz="2400" b="1" dirty="0">
              <a:ln w="381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75" name="TextBox 52"/>
          <p:cNvSpPr txBox="1"/>
          <p:nvPr/>
        </p:nvSpPr>
        <p:spPr>
          <a:xfrm>
            <a:off x="4945856" y="7296716"/>
            <a:ext cx="1850569" cy="417807"/>
          </a:xfrm>
          <a:prstGeom prst="rect">
            <a:avLst/>
          </a:prstGeom>
        </p:spPr>
        <p:txBody>
          <a:bodyPr wrap="square" lIns="0" tIns="0" rIns="0" bIns="0" rtlCol="0" anchor="t">
            <a:spAutoFit/>
          </a:bodyPr>
          <a:lstStyle/>
          <a:p>
            <a:pPr>
              <a:lnSpc>
                <a:spcPct val="90000"/>
              </a:lnSpc>
            </a:pPr>
            <a:r>
              <a:rPr lang="ja-JP" altLang="en-US" sz="600" dirty="0" smtClean="0">
                <a:latin typeface="Meiryo" panose="020B0604030504040204" pitchFamily="50" charset="-128"/>
                <a:ea typeface="Meiryo" panose="020B0604030504040204" pitchFamily="50" charset="-128"/>
              </a:rPr>
              <a:t>　　　　　　　　　　</a:t>
            </a:r>
            <a:r>
              <a:rPr lang="en-US" altLang="ja-JP" sz="600" dirty="0" smtClean="0">
                <a:latin typeface="Meiryo" panose="020B0604030504040204" pitchFamily="50" charset="-128"/>
                <a:ea typeface="Meiryo" panose="020B0604030504040204" pitchFamily="50" charset="-128"/>
              </a:rPr>
              <a:t>1956</a:t>
            </a:r>
            <a:r>
              <a:rPr lang="ja-JP" altLang="en-US" sz="600" dirty="0" smtClean="0">
                <a:latin typeface="Meiryo" panose="020B0604030504040204" pitchFamily="50" charset="-128"/>
                <a:ea typeface="Meiryo" panose="020B0604030504040204" pitchFamily="50" charset="-128"/>
              </a:rPr>
              <a:t>年当時、沖縄が米軍統治下にあった時代に開業。開店当初からオリジナルタコスが大人気に。</a:t>
            </a:r>
            <a:r>
              <a:rPr lang="ja-JP" altLang="en-US" sz="600" smtClean="0">
                <a:latin typeface="Meiryo" panose="020B0604030504040204" pitchFamily="50" charset="-128"/>
                <a:ea typeface="Meiryo" panose="020B0604030504040204" pitchFamily="50" charset="-128"/>
              </a:rPr>
              <a:t>タコスの皮が</a:t>
            </a:r>
            <a:r>
              <a:rPr lang="ja-JP" altLang="en-US" sz="600" dirty="0" smtClean="0">
                <a:latin typeface="Meiryo" panose="020B0604030504040204" pitchFamily="50" charset="-128"/>
                <a:ea typeface="Meiryo" panose="020B0604030504040204" pitchFamily="50" charset="-128"/>
              </a:rPr>
              <a:t>よく品切れになり、余った具をご飯の上にのせて、まかないメニューとして食べたのが「タコライス」誕生のきっかけです。</a:t>
            </a:r>
            <a:endParaRPr lang="en-US" altLang="ja-JP" sz="600" dirty="0">
              <a:latin typeface="Meiryo" panose="020B0604030504040204" pitchFamily="50" charset="-128"/>
              <a:ea typeface="Meiryo" panose="020B0604030504040204" pitchFamily="50" charset="-128"/>
            </a:endParaRPr>
          </a:p>
        </p:txBody>
      </p:sp>
      <p:sp>
        <p:nvSpPr>
          <p:cNvPr id="176" name="TextBox 52"/>
          <p:cNvSpPr txBox="1"/>
          <p:nvPr/>
        </p:nvSpPr>
        <p:spPr>
          <a:xfrm>
            <a:off x="4943061" y="7281023"/>
            <a:ext cx="1899620" cy="96950"/>
          </a:xfrm>
          <a:prstGeom prst="rect">
            <a:avLst/>
          </a:prstGeom>
        </p:spPr>
        <p:txBody>
          <a:bodyPr wrap="square" lIns="0" tIns="0" rIns="0" bIns="0" rtlCol="0" anchor="t">
            <a:spAutoFit/>
          </a:bodyPr>
          <a:lstStyle/>
          <a:p>
            <a:pPr>
              <a:lnSpc>
                <a:spcPct val="90000"/>
              </a:lnSpc>
            </a:pPr>
            <a:r>
              <a:rPr lang="ja-JP" altLang="en-US" sz="700" b="1" dirty="0" smtClean="0">
                <a:solidFill>
                  <a:srgbClr val="241D18"/>
                </a:solidFill>
                <a:latin typeface="Meiryo" panose="020B0604030504040204" pitchFamily="50" charset="-128"/>
                <a:ea typeface="Meiryo" panose="020B0604030504040204" pitchFamily="50" charset="-128"/>
                <a:cs typeface="Poppins"/>
                <a:sym typeface="Poppins"/>
              </a:rPr>
              <a:t>チャーリー多幸寿</a:t>
            </a:r>
            <a:endParaRPr lang="en-US" altLang="ja-JP" sz="700" b="1" dirty="0" smtClean="0">
              <a:solidFill>
                <a:srgbClr val="241D18"/>
              </a:solidFill>
              <a:latin typeface="Meiryo" panose="020B0604030504040204" pitchFamily="50" charset="-128"/>
              <a:ea typeface="Meiryo" panose="020B0604030504040204" pitchFamily="50" charset="-128"/>
              <a:cs typeface="Poppins"/>
              <a:sym typeface="Poppins"/>
            </a:endParaRPr>
          </a:p>
        </p:txBody>
      </p:sp>
      <p:sp>
        <p:nvSpPr>
          <p:cNvPr id="178" name="正方形/長方形 177"/>
          <p:cNvSpPr/>
          <p:nvPr/>
        </p:nvSpPr>
        <p:spPr>
          <a:xfrm>
            <a:off x="4699379" y="2136164"/>
            <a:ext cx="700412" cy="193027"/>
          </a:xfrm>
          <a:prstGeom prst="rect">
            <a:avLst/>
          </a:prstGeom>
        </p:spPr>
        <p:txBody>
          <a:bodyPr wrap="square" lIns="36000" tIns="36000" rIns="36000" bIns="18000" anchor="ctr">
            <a:spAutoFit/>
          </a:bodyPr>
          <a:lstStyle/>
          <a:p>
            <a:pPr algn="ctr"/>
            <a:r>
              <a:rPr lang="en-US" altLang="zh-TW" sz="9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Fukui</a:t>
            </a:r>
            <a:endParaRPr lang="zh-TW" altLang="en-US" sz="9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sp>
        <p:nvSpPr>
          <p:cNvPr id="180" name="正方形/長方形 179"/>
          <p:cNvSpPr/>
          <p:nvPr/>
        </p:nvSpPr>
        <p:spPr>
          <a:xfrm>
            <a:off x="4570512" y="4268892"/>
            <a:ext cx="700412" cy="193027"/>
          </a:xfrm>
          <a:prstGeom prst="rect">
            <a:avLst/>
          </a:prstGeom>
        </p:spPr>
        <p:txBody>
          <a:bodyPr wrap="square" lIns="36000" tIns="36000" rIns="36000" bIns="18000" anchor="ctr">
            <a:spAutoFit/>
          </a:bodyPr>
          <a:lstStyle/>
          <a:p>
            <a:pPr algn="ctr"/>
            <a:r>
              <a:rPr lang="en-US" altLang="zh-TW" sz="9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Aichi</a:t>
            </a:r>
            <a:endParaRPr lang="zh-TW" altLang="en-US" sz="9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sp>
        <p:nvSpPr>
          <p:cNvPr id="181" name="正方形/長方形 180"/>
          <p:cNvSpPr/>
          <p:nvPr/>
        </p:nvSpPr>
        <p:spPr>
          <a:xfrm>
            <a:off x="3223954" y="4574930"/>
            <a:ext cx="700412" cy="193027"/>
          </a:xfrm>
          <a:prstGeom prst="rect">
            <a:avLst/>
          </a:prstGeom>
        </p:spPr>
        <p:txBody>
          <a:bodyPr wrap="square" lIns="36000" tIns="36000" rIns="36000" bIns="18000" anchor="ctr">
            <a:spAutoFit/>
          </a:bodyPr>
          <a:lstStyle/>
          <a:p>
            <a:pPr algn="ctr"/>
            <a:r>
              <a:rPr lang="en-US" altLang="zh-TW" sz="9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rPr>
              <a:t>Okayama</a:t>
            </a:r>
            <a:endParaRPr lang="zh-TW" altLang="en-US" sz="9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anose="020B0604030504040204" pitchFamily="50" charset="-128"/>
            </a:endParaRPr>
          </a:p>
        </p:txBody>
      </p:sp>
      <p:sp>
        <p:nvSpPr>
          <p:cNvPr id="182" name="正方形/長方形 46"/>
          <p:cNvSpPr>
            <a:spLocks noChangeArrowheads="1"/>
          </p:cNvSpPr>
          <p:nvPr/>
        </p:nvSpPr>
        <p:spPr bwMode="auto">
          <a:xfrm>
            <a:off x="1762613" y="5189118"/>
            <a:ext cx="3922515" cy="668726"/>
          </a:xfrm>
          <a:prstGeom prst="rect">
            <a:avLst/>
          </a:prstGeom>
          <a:noFill/>
          <a:ln w="9525">
            <a:noFill/>
            <a:miter lim="800000"/>
            <a:headEnd/>
            <a:tailEnd/>
          </a:ln>
        </p:spPr>
        <p:txBody>
          <a:bodyPr/>
          <a:lstStyle/>
          <a:p>
            <a:pPr>
              <a:lnSpc>
                <a:spcPct val="90000"/>
              </a:lnSpc>
            </a:pPr>
            <a:r>
              <a:rPr lang="ja-JP" altLang="en-US" sz="1050" dirty="0">
                <a:ln w="57150">
                  <a:solidFill>
                    <a:schemeClr val="bg1"/>
                  </a:solidFill>
                </a:ln>
                <a:solidFill>
                  <a:schemeClr val="bg1"/>
                </a:solidFill>
                <a:latin typeface="Meiryo" panose="020B0604030504040204" pitchFamily="50" charset="-128"/>
                <a:ea typeface="Meiryo" panose="020B0604030504040204" pitchFamily="50" charset="-128"/>
              </a:rPr>
              <a:t>牛肉の旨み、直火焙煎窯でじっくり炒めた</a:t>
            </a:r>
            <a:r>
              <a:rPr lang="ja-JP" altLang="en-US" sz="1050" dirty="0" smtClean="0">
                <a:ln w="57150">
                  <a:solidFill>
                    <a:schemeClr val="bg1"/>
                  </a:solidFill>
                </a:ln>
                <a:solidFill>
                  <a:schemeClr val="bg1"/>
                </a:solidFill>
                <a:latin typeface="Meiryo" panose="020B0604030504040204" pitchFamily="50" charset="-128"/>
                <a:ea typeface="Meiryo" panose="020B0604030504040204" pitchFamily="50" charset="-128"/>
              </a:rPr>
              <a:t>ブラウンルーに完熟</a:t>
            </a:r>
            <a:r>
              <a:rPr lang="ja-JP" altLang="en-US" sz="1050" dirty="0">
                <a:ln w="57150">
                  <a:solidFill>
                    <a:schemeClr val="bg1"/>
                  </a:solidFill>
                </a:ln>
                <a:solidFill>
                  <a:schemeClr val="bg1"/>
                </a:solidFill>
                <a:latin typeface="Meiryo" panose="020B0604030504040204" pitchFamily="50" charset="-128"/>
                <a:ea typeface="Meiryo" panose="020B0604030504040204" pitchFamily="50" charset="-128"/>
              </a:rPr>
              <a:t>トマトペーストの甘みが相まった、ほろ苦くコク深いデミソースを、揚げたてのトンカツにかけた岡山ご当地のどんぶりです。</a:t>
            </a:r>
            <a:endParaRPr lang="en-US" altLang="ja-JP" sz="1050" dirty="0">
              <a:ln w="57150">
                <a:solidFill>
                  <a:schemeClr val="bg1"/>
                </a:solidFill>
              </a:ln>
              <a:solidFill>
                <a:schemeClr val="bg1"/>
              </a:solidFill>
              <a:latin typeface="Meiryo" panose="020B0604030504040204" pitchFamily="50" charset="-128"/>
              <a:ea typeface="Meiryo" panose="020B0604030504040204" pitchFamily="50" charset="-128"/>
            </a:endParaRPr>
          </a:p>
        </p:txBody>
      </p:sp>
      <p:sp>
        <p:nvSpPr>
          <p:cNvPr id="183" name="正方形/長方形 46"/>
          <p:cNvSpPr>
            <a:spLocks noChangeArrowheads="1"/>
          </p:cNvSpPr>
          <p:nvPr/>
        </p:nvSpPr>
        <p:spPr bwMode="auto">
          <a:xfrm>
            <a:off x="1565774" y="3710681"/>
            <a:ext cx="3353734" cy="668726"/>
          </a:xfrm>
          <a:prstGeom prst="rect">
            <a:avLst/>
          </a:prstGeom>
          <a:noFill/>
          <a:ln w="9525">
            <a:noFill/>
            <a:miter lim="800000"/>
            <a:headEnd/>
            <a:tailEnd/>
          </a:ln>
        </p:spPr>
        <p:txBody>
          <a:bodyPr/>
          <a:lstStyle/>
          <a:p>
            <a:pPr algn="r">
              <a:lnSpc>
                <a:spcPct val="90000"/>
              </a:lnSpc>
            </a:pPr>
            <a:r>
              <a:rPr lang="ja-JP" altLang="en-US" sz="1050" dirty="0">
                <a:ln w="57150">
                  <a:solidFill>
                    <a:schemeClr val="bg1"/>
                  </a:solidFill>
                </a:ln>
                <a:solidFill>
                  <a:schemeClr val="bg1"/>
                </a:solidFill>
                <a:latin typeface="Meiryo" panose="020B0604030504040204" pitchFamily="50" charset="-128"/>
                <a:ea typeface="Meiryo" panose="020B0604030504040204" pitchFamily="50" charset="-128"/>
              </a:rPr>
              <a:t>一口食べれば八丁味噌の濃厚な旨味と香り</a:t>
            </a:r>
            <a:r>
              <a:rPr lang="ja-JP" altLang="en-US" sz="1050" dirty="0" smtClean="0">
                <a:ln w="57150">
                  <a:solidFill>
                    <a:schemeClr val="bg1"/>
                  </a:solidFill>
                </a:ln>
                <a:solidFill>
                  <a:schemeClr val="bg1"/>
                </a:solidFill>
                <a:latin typeface="Meiryo" panose="020B0604030504040204" pitchFamily="50" charset="-128"/>
                <a:ea typeface="Meiryo" panose="020B0604030504040204" pitchFamily="50" charset="-128"/>
              </a:rPr>
              <a:t>が</a:t>
            </a:r>
            <a:endParaRPr lang="en-US" altLang="ja-JP" sz="1050" dirty="0" smtClean="0">
              <a:ln w="57150">
                <a:solidFill>
                  <a:schemeClr val="bg1"/>
                </a:solidFill>
              </a:ln>
              <a:solidFill>
                <a:schemeClr val="bg1"/>
              </a:solidFill>
              <a:latin typeface="Meiryo" panose="020B0604030504040204" pitchFamily="50" charset="-128"/>
              <a:ea typeface="Meiryo" panose="020B0604030504040204" pitchFamily="50" charset="-128"/>
            </a:endParaRPr>
          </a:p>
          <a:p>
            <a:pPr algn="r">
              <a:lnSpc>
                <a:spcPct val="90000"/>
              </a:lnSpc>
            </a:pPr>
            <a:r>
              <a:rPr lang="ja-JP" altLang="en-US" sz="1050" dirty="0" smtClean="0">
                <a:ln w="57150">
                  <a:solidFill>
                    <a:schemeClr val="bg1"/>
                  </a:solidFill>
                </a:ln>
                <a:solidFill>
                  <a:schemeClr val="bg1"/>
                </a:solidFill>
                <a:latin typeface="Meiryo" panose="020B0604030504040204" pitchFamily="50" charset="-128"/>
                <a:ea typeface="Meiryo" panose="020B0604030504040204" pitchFamily="50" charset="-128"/>
              </a:rPr>
              <a:t>口いっぱい</a:t>
            </a:r>
            <a:r>
              <a:rPr lang="ja-JP" altLang="en-US" sz="1050" dirty="0">
                <a:ln w="57150">
                  <a:solidFill>
                    <a:schemeClr val="bg1"/>
                  </a:solidFill>
                </a:ln>
                <a:solidFill>
                  <a:schemeClr val="bg1"/>
                </a:solidFill>
                <a:latin typeface="Meiryo" panose="020B0604030504040204" pitchFamily="50" charset="-128"/>
                <a:ea typeface="Meiryo" panose="020B0604030504040204" pitchFamily="50" charset="-128"/>
              </a:rPr>
              <a:t>に広がる</a:t>
            </a:r>
            <a:r>
              <a:rPr lang="ja-JP" altLang="en-US" sz="1050" dirty="0" smtClean="0">
                <a:ln w="57150">
                  <a:solidFill>
                    <a:schemeClr val="bg1"/>
                  </a:solidFill>
                </a:ln>
                <a:solidFill>
                  <a:schemeClr val="bg1"/>
                </a:solidFill>
                <a:latin typeface="Meiryo" panose="020B0604030504040204" pitchFamily="50" charset="-128"/>
                <a:ea typeface="Meiryo" panose="020B0604030504040204" pitchFamily="50" charset="-128"/>
              </a:rPr>
              <a:t>インパクトの味わいが</a:t>
            </a:r>
            <a:endParaRPr lang="en-US" altLang="ja-JP" sz="1050" dirty="0" smtClean="0">
              <a:ln w="57150">
                <a:solidFill>
                  <a:schemeClr val="bg1"/>
                </a:solidFill>
              </a:ln>
              <a:solidFill>
                <a:schemeClr val="bg1"/>
              </a:solidFill>
              <a:latin typeface="Meiryo" panose="020B0604030504040204" pitchFamily="50" charset="-128"/>
              <a:ea typeface="Meiryo" panose="020B0604030504040204" pitchFamily="50" charset="-128"/>
            </a:endParaRPr>
          </a:p>
          <a:p>
            <a:pPr algn="r">
              <a:lnSpc>
                <a:spcPct val="90000"/>
              </a:lnSpc>
            </a:pPr>
            <a:r>
              <a:rPr lang="ja-JP" altLang="en-US" sz="1050" dirty="0" smtClean="0">
                <a:ln w="57150">
                  <a:solidFill>
                    <a:schemeClr val="bg1"/>
                  </a:solidFill>
                </a:ln>
                <a:solidFill>
                  <a:schemeClr val="bg1"/>
                </a:solidFill>
                <a:latin typeface="Meiryo" panose="020B0604030504040204" pitchFamily="50" charset="-128"/>
                <a:ea typeface="Meiryo" panose="020B0604030504040204" pitchFamily="50" charset="-128"/>
              </a:rPr>
              <a:t>名古屋ならではの味噌カツ丼の特徴です。</a:t>
            </a:r>
            <a:endParaRPr lang="en-US" altLang="ja-JP" sz="1050" dirty="0">
              <a:ln w="57150">
                <a:solidFill>
                  <a:schemeClr val="bg1"/>
                </a:solidFill>
              </a:ln>
              <a:solidFill>
                <a:schemeClr val="bg1"/>
              </a:solidFill>
              <a:latin typeface="Meiryo" panose="020B0604030504040204" pitchFamily="50" charset="-128"/>
              <a:ea typeface="Meiryo" panose="020B0604030504040204" pitchFamily="50" charset="-128"/>
            </a:endParaRPr>
          </a:p>
        </p:txBody>
      </p:sp>
      <p:sp>
        <p:nvSpPr>
          <p:cNvPr id="188" name="テキスト ボックス 187"/>
          <p:cNvSpPr txBox="1"/>
          <p:nvPr/>
        </p:nvSpPr>
        <p:spPr>
          <a:xfrm>
            <a:off x="2052397" y="1966516"/>
            <a:ext cx="3054394"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福井ソースカツ</a:t>
            </a:r>
            <a:r>
              <a:rPr lang="ja-JP" altLang="en-US" sz="2400" b="1" dirty="0" smtClean="0">
                <a:latin typeface="Meiryo UI" panose="020B0604030504040204" pitchFamily="50" charset="-128"/>
                <a:ea typeface="Meiryo UI" panose="020B0604030504040204" pitchFamily="50" charset="-128"/>
              </a:rPr>
              <a:t>丼</a:t>
            </a:r>
            <a:endParaRPr lang="ja-JP" altLang="en-US" sz="1400" b="1" dirty="0">
              <a:latin typeface="Meiryo UI" panose="020B0604030504040204" pitchFamily="50" charset="-128"/>
              <a:ea typeface="Meiryo UI" panose="020B0604030504040204" pitchFamily="50" charset="-128"/>
            </a:endParaRPr>
          </a:p>
        </p:txBody>
      </p:sp>
      <p:sp>
        <p:nvSpPr>
          <p:cNvPr id="190" name="テキスト ボックス 189"/>
          <p:cNvSpPr txBox="1"/>
          <p:nvPr/>
        </p:nvSpPr>
        <p:spPr>
          <a:xfrm>
            <a:off x="1773867" y="4722728"/>
            <a:ext cx="2343127"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岡山</a:t>
            </a:r>
            <a:r>
              <a:rPr lang="ja-JP" altLang="en-US" sz="2400" b="1" dirty="0" smtClean="0">
                <a:latin typeface="Meiryo UI" panose="020B0604030504040204" pitchFamily="50" charset="-128"/>
                <a:ea typeface="Meiryo UI" panose="020B0604030504040204" pitchFamily="50" charset="-128"/>
              </a:rPr>
              <a:t>デミカツ丼</a:t>
            </a:r>
            <a:endParaRPr lang="ja-JP" altLang="en-US" sz="2400" b="1" dirty="0">
              <a:latin typeface="Meiryo UI" panose="020B0604030504040204" pitchFamily="50" charset="-128"/>
              <a:ea typeface="Meiryo UI" panose="020B0604030504040204" pitchFamily="50" charset="-128"/>
            </a:endParaRPr>
          </a:p>
        </p:txBody>
      </p:sp>
      <p:sp>
        <p:nvSpPr>
          <p:cNvPr id="191" name="TextBox 52"/>
          <p:cNvSpPr txBox="1"/>
          <p:nvPr/>
        </p:nvSpPr>
        <p:spPr>
          <a:xfrm>
            <a:off x="5139492" y="6763681"/>
            <a:ext cx="1631306" cy="443198"/>
          </a:xfrm>
          <a:prstGeom prst="rect">
            <a:avLst/>
          </a:prstGeom>
        </p:spPr>
        <p:txBody>
          <a:bodyPr wrap="square" lIns="0" tIns="0" rIns="0" bIns="0" rtlCol="0" anchor="t">
            <a:spAutoFit/>
          </a:bodyPr>
          <a:lstStyle/>
          <a:p>
            <a:pPr>
              <a:lnSpc>
                <a:spcPct val="90000"/>
              </a:lnSpc>
            </a:pPr>
            <a:r>
              <a:rPr lang="ja-JP" altLang="en-US" sz="800" dirty="0" smtClean="0">
                <a:latin typeface="Meiryo" panose="020B0604030504040204" pitchFamily="50" charset="-128"/>
                <a:ea typeface="Meiryo" panose="020B0604030504040204" pitchFamily="50" charset="-128"/>
              </a:rPr>
              <a:t>ライスにスパイスが効いた挽肉、チーズをのせ、フレッシュ野菜をそえました。</a:t>
            </a:r>
            <a:r>
              <a:rPr lang="ja-JP" altLang="en-US" sz="800" dirty="0">
                <a:latin typeface="Meiryo" panose="020B0604030504040204" pitchFamily="50" charset="-128"/>
                <a:ea typeface="Meiryo" panose="020B0604030504040204" pitchFamily="50" charset="-128"/>
              </a:rPr>
              <a:t>オリジナル</a:t>
            </a:r>
            <a:r>
              <a:rPr lang="ja-JP" altLang="en-US" sz="800" dirty="0" smtClean="0">
                <a:latin typeface="Meiryo" panose="020B0604030504040204" pitchFamily="50" charset="-128"/>
                <a:ea typeface="Meiryo" panose="020B0604030504040204" pitchFamily="50" charset="-128"/>
              </a:rPr>
              <a:t>ドレッシングと</a:t>
            </a:r>
            <a:r>
              <a:rPr lang="ja-JP" altLang="en-US" sz="800" dirty="0">
                <a:latin typeface="Meiryo" panose="020B0604030504040204" pitchFamily="50" charset="-128"/>
                <a:ea typeface="Meiryo" panose="020B0604030504040204" pitchFamily="50" charset="-128"/>
              </a:rPr>
              <a:t>よく</a:t>
            </a:r>
            <a:r>
              <a:rPr lang="ja-JP" altLang="en-US" sz="800" dirty="0" smtClean="0">
                <a:latin typeface="Meiryo" panose="020B0604030504040204" pitchFamily="50" charset="-128"/>
                <a:ea typeface="Meiryo" panose="020B0604030504040204" pitchFamily="50" charset="-128"/>
              </a:rPr>
              <a:t>混ぜてお召し上がりください。</a:t>
            </a:r>
            <a:endParaRPr lang="en-US" altLang="ja-JP" sz="800" dirty="0">
              <a:latin typeface="Meiryo" panose="020B0604030504040204" pitchFamily="50" charset="-128"/>
              <a:ea typeface="Meiryo" panose="020B0604030504040204" pitchFamily="50" charset="-128"/>
            </a:endParaRPr>
          </a:p>
        </p:txBody>
      </p:sp>
      <p:sp>
        <p:nvSpPr>
          <p:cNvPr id="192" name="テキスト ボックス 191"/>
          <p:cNvSpPr txBox="1"/>
          <p:nvPr/>
        </p:nvSpPr>
        <p:spPr>
          <a:xfrm>
            <a:off x="5054679" y="6304517"/>
            <a:ext cx="1747224"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チャーリー多幸</a:t>
            </a:r>
            <a:r>
              <a:rPr lang="ja-JP" altLang="en-US" sz="1100" b="1" dirty="0">
                <a:latin typeface="Meiryo UI" panose="020B0604030504040204" pitchFamily="50" charset="-128"/>
                <a:ea typeface="Meiryo UI" panose="020B0604030504040204" pitchFamily="50" charset="-128"/>
              </a:rPr>
              <a:t>寿監修</a:t>
            </a:r>
          </a:p>
        </p:txBody>
      </p:sp>
      <p:sp>
        <p:nvSpPr>
          <p:cNvPr id="195" name="テキスト ボックス 194"/>
          <p:cNvSpPr txBox="1"/>
          <p:nvPr/>
        </p:nvSpPr>
        <p:spPr>
          <a:xfrm>
            <a:off x="5070510" y="6454247"/>
            <a:ext cx="1873382" cy="369332"/>
          </a:xfrm>
          <a:prstGeom prst="rect">
            <a:avLst/>
          </a:prstGeom>
          <a:noFill/>
        </p:spPr>
        <p:txBody>
          <a:bodyPr wrap="square" rtlCol="0">
            <a:spAutoFit/>
          </a:bodyPr>
          <a:lstStyle/>
          <a:p>
            <a:r>
              <a:rPr lang="ja-JP" altLang="en-US" sz="1800" b="1" dirty="0">
                <a:latin typeface="Meiryo UI" panose="020B0604030504040204" pitchFamily="50" charset="-128"/>
                <a:ea typeface="Meiryo UI" panose="020B0604030504040204" pitchFamily="50" charset="-128"/>
              </a:rPr>
              <a:t>沖縄</a:t>
            </a:r>
            <a:r>
              <a:rPr lang="ja-JP" altLang="en-US" sz="1800" b="1" dirty="0" smtClean="0">
                <a:latin typeface="Meiryo UI" panose="020B0604030504040204" pitchFamily="50" charset="-128"/>
                <a:ea typeface="Meiryo UI" panose="020B0604030504040204" pitchFamily="50" charset="-128"/>
              </a:rPr>
              <a:t>タコライス</a:t>
            </a:r>
            <a:endParaRPr lang="ja-JP" altLang="en-US" sz="1800" b="1" dirty="0">
              <a:latin typeface="Meiryo UI" panose="020B0604030504040204" pitchFamily="50" charset="-128"/>
              <a:ea typeface="Meiryo UI" panose="020B0604030504040204" pitchFamily="50" charset="-128"/>
            </a:endParaRPr>
          </a:p>
        </p:txBody>
      </p:sp>
      <p:sp>
        <p:nvSpPr>
          <p:cNvPr id="196" name="テキスト ボックス 195"/>
          <p:cNvSpPr txBox="1"/>
          <p:nvPr/>
        </p:nvSpPr>
        <p:spPr>
          <a:xfrm>
            <a:off x="5053439" y="6304517"/>
            <a:ext cx="1747224"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チャーリー多幸</a:t>
            </a:r>
            <a:r>
              <a:rPr lang="ja-JP" altLang="en-US" sz="1100" b="1" dirty="0">
                <a:latin typeface="Meiryo UI" panose="020B0604030504040204" pitchFamily="50" charset="-128"/>
                <a:ea typeface="Meiryo UI" panose="020B0604030504040204" pitchFamily="50" charset="-128"/>
              </a:rPr>
              <a:t>寿監修</a:t>
            </a:r>
          </a:p>
        </p:txBody>
      </p:sp>
      <p:sp>
        <p:nvSpPr>
          <p:cNvPr id="202" name="TextBox 51"/>
          <p:cNvSpPr txBox="1"/>
          <p:nvPr/>
        </p:nvSpPr>
        <p:spPr>
          <a:xfrm>
            <a:off x="1686413" y="6852357"/>
            <a:ext cx="1556651" cy="623248"/>
          </a:xfrm>
          <a:prstGeom prst="rect">
            <a:avLst/>
          </a:prstGeom>
        </p:spPr>
        <p:txBody>
          <a:bodyPr wrap="square" lIns="0" tIns="0" rIns="0" bIns="0" rtlCol="0" anchor="t">
            <a:spAutoFit/>
          </a:bodyPr>
          <a:lstStyle/>
          <a:p>
            <a:pPr>
              <a:lnSpc>
                <a:spcPct val="90000"/>
              </a:lnSpc>
            </a:pPr>
            <a:r>
              <a:rPr lang="ja-JP" altLang="en-US" sz="900" dirty="0" smtClean="0">
                <a:latin typeface="Meiryo" panose="020B0604030504040204" pitchFamily="50" charset="-128"/>
                <a:ea typeface="Meiryo" panose="020B0604030504040204" pitchFamily="50" charset="-128"/>
              </a:rPr>
              <a:t>バンバンジーソースにごまと生姜を加えて適塩化しました。</a:t>
            </a:r>
            <a:endParaRPr lang="en-US" altLang="ja-JP" sz="900" dirty="0" smtClean="0">
              <a:latin typeface="Meiryo" panose="020B0604030504040204" pitchFamily="50" charset="-128"/>
              <a:ea typeface="Meiryo" panose="020B0604030504040204" pitchFamily="50" charset="-128"/>
            </a:endParaRPr>
          </a:p>
          <a:p>
            <a:pPr>
              <a:lnSpc>
                <a:spcPct val="90000"/>
              </a:lnSpc>
            </a:pPr>
            <a:r>
              <a:rPr lang="ja-JP" altLang="en-US" sz="900" dirty="0" smtClean="0">
                <a:latin typeface="Meiryo" panose="020B0604030504040204" pitchFamily="50" charset="-128"/>
                <a:ea typeface="Meiryo" panose="020B0604030504040204" pitchFamily="50" charset="-128"/>
              </a:rPr>
              <a:t>茹でた野菜との相性も抜群のソースで蒸し鶏を</a:t>
            </a:r>
            <a:endParaRPr lang="en-US" altLang="ja-JP" sz="900" dirty="0" smtClean="0">
              <a:latin typeface="Meiryo" panose="020B0604030504040204" pitchFamily="50" charset="-128"/>
              <a:ea typeface="Meiryo" panose="020B0604030504040204" pitchFamily="50" charset="-128"/>
            </a:endParaRPr>
          </a:p>
          <a:p>
            <a:pPr>
              <a:lnSpc>
                <a:spcPct val="90000"/>
              </a:lnSpc>
            </a:pPr>
            <a:r>
              <a:rPr lang="ja-JP" altLang="en-US" sz="900" dirty="0">
                <a:latin typeface="Meiryo" panose="020B0604030504040204" pitchFamily="50" charset="-128"/>
                <a:ea typeface="Meiryo" panose="020B0604030504040204" pitchFamily="50" charset="-128"/>
              </a:rPr>
              <a:t>　</a:t>
            </a:r>
            <a:r>
              <a:rPr lang="ja-JP" altLang="en-US" sz="900" dirty="0" smtClean="0">
                <a:latin typeface="Meiryo" panose="020B0604030504040204" pitchFamily="50" charset="-128"/>
                <a:ea typeface="Meiryo" panose="020B0604030504040204" pitchFamily="50" charset="-128"/>
              </a:rPr>
              <a:t>　お楽しみください。</a:t>
            </a:r>
            <a:endParaRPr lang="en-US" altLang="ja-JP" sz="900" dirty="0">
              <a:latin typeface="Meiryo" panose="020B0604030504040204" pitchFamily="50" charset="-128"/>
              <a:ea typeface="Meiryo" panose="020B0604030504040204" pitchFamily="50" charset="-128"/>
            </a:endParaRPr>
          </a:p>
        </p:txBody>
      </p:sp>
      <p:sp>
        <p:nvSpPr>
          <p:cNvPr id="203" name="テキスト ボックス 202"/>
          <p:cNvSpPr txBox="1"/>
          <p:nvPr/>
        </p:nvSpPr>
        <p:spPr>
          <a:xfrm>
            <a:off x="1454555" y="6479924"/>
            <a:ext cx="2422785" cy="369332"/>
          </a:xfrm>
          <a:prstGeom prst="rect">
            <a:avLst/>
          </a:prstGeom>
          <a:noFill/>
        </p:spPr>
        <p:txBody>
          <a:bodyPr wrap="square" rtlCol="0">
            <a:spAutoFit/>
          </a:bodyPr>
          <a:lstStyle/>
          <a:p>
            <a:r>
              <a:rPr lang="ja-JP" altLang="en-US" sz="1800" b="1" dirty="0" smtClean="0">
                <a:latin typeface="Meiryo UI" panose="020B0604030504040204" pitchFamily="50" charset="-128"/>
                <a:ea typeface="Meiryo UI" panose="020B0604030504040204" pitchFamily="50" charset="-128"/>
              </a:rPr>
              <a:t>ジンジャー</a:t>
            </a:r>
            <a:r>
              <a:rPr lang="ja-JP" altLang="en-US" sz="1800" b="1" dirty="0" err="1" smtClean="0">
                <a:latin typeface="Meiryo UI" panose="020B0604030504040204" pitchFamily="50" charset="-128"/>
                <a:ea typeface="Meiryo UI" panose="020B0604030504040204" pitchFamily="50" charset="-128"/>
              </a:rPr>
              <a:t>棒棒</a:t>
            </a:r>
            <a:r>
              <a:rPr lang="ja-JP" altLang="en-US" sz="1800" b="1" dirty="0" smtClean="0">
                <a:latin typeface="Meiryo UI" panose="020B0604030504040204" pitchFamily="50" charset="-128"/>
                <a:ea typeface="Meiryo UI" panose="020B0604030504040204" pitchFamily="50" charset="-128"/>
              </a:rPr>
              <a:t>鶏</a:t>
            </a:r>
            <a:endParaRPr lang="ja-JP" altLang="en-US" sz="1800" b="1" dirty="0">
              <a:latin typeface="Meiryo UI" panose="020B0604030504040204" pitchFamily="50" charset="-128"/>
              <a:ea typeface="Meiryo UI" panose="020B0604030504040204" pitchFamily="50" charset="-128"/>
            </a:endParaRPr>
          </a:p>
        </p:txBody>
      </p:sp>
      <p:sp>
        <p:nvSpPr>
          <p:cNvPr id="204" name="TextBox 54"/>
          <p:cNvSpPr txBox="1"/>
          <p:nvPr/>
        </p:nvSpPr>
        <p:spPr>
          <a:xfrm>
            <a:off x="3039989" y="7549832"/>
            <a:ext cx="292546" cy="117280"/>
          </a:xfrm>
          <a:prstGeom prst="rect">
            <a:avLst/>
          </a:prstGeom>
        </p:spPr>
        <p:txBody>
          <a:bodyPr lIns="0" tIns="0" rIns="0" bIns="0" rtlCol="0" anchor="t">
            <a:spAutoFit/>
          </a:bodyPr>
          <a:lstStyle/>
          <a:p>
            <a:pPr>
              <a:lnSpc>
                <a:spcPts val="1032"/>
              </a:lnSpc>
            </a:pPr>
            <a:r>
              <a:rPr lang="en-US" sz="800" spc="24" dirty="0" err="1">
                <a:solidFill>
                  <a:srgbClr val="241D18"/>
                </a:solidFill>
                <a:latin typeface="Poppins"/>
                <a:ea typeface="Poppins"/>
                <a:cs typeface="Poppins"/>
                <a:sym typeface="Poppins"/>
              </a:rPr>
              <a:t>監修</a:t>
            </a:r>
            <a:endParaRPr lang="en-US" sz="800" spc="24" dirty="0">
              <a:solidFill>
                <a:srgbClr val="241D18"/>
              </a:solidFill>
              <a:latin typeface="Poppins"/>
              <a:ea typeface="Poppins"/>
              <a:cs typeface="Poppins"/>
              <a:sym typeface="Poppins"/>
            </a:endParaRPr>
          </a:p>
        </p:txBody>
      </p:sp>
      <p:grpSp>
        <p:nvGrpSpPr>
          <p:cNvPr id="205" name="グループ化 204"/>
          <p:cNvGrpSpPr/>
          <p:nvPr/>
        </p:nvGrpSpPr>
        <p:grpSpPr>
          <a:xfrm>
            <a:off x="1131761" y="7354745"/>
            <a:ext cx="915769" cy="381710"/>
            <a:chOff x="6778545" y="5836747"/>
            <a:chExt cx="1001345" cy="417381"/>
          </a:xfrm>
        </p:grpSpPr>
        <p:sp>
          <p:nvSpPr>
            <p:cNvPr id="206" name="正方形/長方形 5"/>
            <p:cNvSpPr/>
            <p:nvPr/>
          </p:nvSpPr>
          <p:spPr>
            <a:xfrm flipH="1">
              <a:off x="6778545" y="5868466"/>
              <a:ext cx="798052" cy="340097"/>
            </a:xfrm>
            <a:custGeom>
              <a:avLst/>
              <a:gdLst>
                <a:gd name="connsiteX0" fmla="*/ 0 w 654379"/>
                <a:gd name="connsiteY0" fmla="*/ 0 h 261720"/>
                <a:gd name="connsiteX1" fmla="*/ 654379 w 654379"/>
                <a:gd name="connsiteY1" fmla="*/ 0 h 261720"/>
                <a:gd name="connsiteX2" fmla="*/ 654379 w 654379"/>
                <a:gd name="connsiteY2" fmla="*/ 261720 h 261720"/>
                <a:gd name="connsiteX3" fmla="*/ 0 w 654379"/>
                <a:gd name="connsiteY3" fmla="*/ 261720 h 261720"/>
                <a:gd name="connsiteX4" fmla="*/ 0 w 654379"/>
                <a:gd name="connsiteY4" fmla="*/ 0 h 261720"/>
                <a:gd name="connsiteX0" fmla="*/ 0 w 654379"/>
                <a:gd name="connsiteY0" fmla="*/ 0 h 261720"/>
                <a:gd name="connsiteX1" fmla="*/ 442924 w 654379"/>
                <a:gd name="connsiteY1" fmla="*/ 1905 h 261720"/>
                <a:gd name="connsiteX2" fmla="*/ 654379 w 654379"/>
                <a:gd name="connsiteY2" fmla="*/ 261720 h 261720"/>
                <a:gd name="connsiteX3" fmla="*/ 0 w 654379"/>
                <a:gd name="connsiteY3" fmla="*/ 261720 h 261720"/>
                <a:gd name="connsiteX4" fmla="*/ 0 w 654379"/>
                <a:gd name="connsiteY4" fmla="*/ 0 h 261720"/>
                <a:gd name="connsiteX0" fmla="*/ 0 w 735659"/>
                <a:gd name="connsiteY0" fmla="*/ 0 h 261720"/>
                <a:gd name="connsiteX1" fmla="*/ 442924 w 735659"/>
                <a:gd name="connsiteY1" fmla="*/ 1905 h 261720"/>
                <a:gd name="connsiteX2" fmla="*/ 735659 w 735659"/>
                <a:gd name="connsiteY2" fmla="*/ 259765 h 261720"/>
                <a:gd name="connsiteX3" fmla="*/ 0 w 735659"/>
                <a:gd name="connsiteY3" fmla="*/ 261720 h 261720"/>
                <a:gd name="connsiteX4" fmla="*/ 0 w 735659"/>
                <a:gd name="connsiteY4" fmla="*/ 0 h 26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59" h="261720">
                  <a:moveTo>
                    <a:pt x="0" y="0"/>
                  </a:moveTo>
                  <a:lnTo>
                    <a:pt x="442924" y="1905"/>
                  </a:lnTo>
                  <a:lnTo>
                    <a:pt x="735659" y="259765"/>
                  </a:lnTo>
                  <a:lnTo>
                    <a:pt x="0" y="261720"/>
                  </a:lnTo>
                  <a:lnTo>
                    <a:pt x="0" y="0"/>
                  </a:lnTo>
                  <a:close/>
                </a:path>
              </a:pathLst>
            </a:custGeom>
            <a:solidFill>
              <a:srgbClr val="C3A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7" name="テキスト ボックス 206"/>
            <p:cNvSpPr txBox="1"/>
            <p:nvPr/>
          </p:nvSpPr>
          <p:spPr>
            <a:xfrm flipH="1">
              <a:off x="6920090" y="5883936"/>
              <a:ext cx="754703" cy="370192"/>
            </a:xfrm>
            <a:prstGeom prst="rect">
              <a:avLst/>
            </a:prstGeom>
            <a:noFill/>
          </p:spPr>
          <p:txBody>
            <a:bodyPr wrap="square" rtlCol="0">
              <a:spAutoFit/>
            </a:bodyPr>
            <a:lstStyle/>
            <a:p>
              <a:r>
                <a:rPr lang="en-US" altLang="ja-JP" sz="1600" b="1" u="sng" dirty="0" smtClean="0">
                  <a:solidFill>
                    <a:schemeClr val="bg1"/>
                  </a:solidFill>
                  <a:latin typeface="Meiryo UI" panose="020B0604030504040204" pitchFamily="50" charset="-128"/>
                  <a:ea typeface="Meiryo UI" panose="020B0604030504040204" pitchFamily="50" charset="-128"/>
                </a:rPr>
                <a:t>1.</a:t>
              </a:r>
              <a:r>
                <a:rPr lang="en-US" altLang="ja-JP" sz="1600" b="1" u="sng" dirty="0">
                  <a:solidFill>
                    <a:schemeClr val="bg1"/>
                  </a:solidFill>
                  <a:latin typeface="Meiryo UI" panose="020B0604030504040204" pitchFamily="50" charset="-128"/>
                  <a:ea typeface="Meiryo UI" panose="020B0604030504040204" pitchFamily="50" charset="-128"/>
                </a:rPr>
                <a:t>7</a:t>
              </a:r>
              <a:r>
                <a:rPr lang="en-US" altLang="ja-JP" sz="1600" b="1" u="sng" dirty="0" smtClean="0">
                  <a:solidFill>
                    <a:schemeClr val="bg1"/>
                  </a:solidFill>
                  <a:latin typeface="Meiryo UI" panose="020B0604030504040204" pitchFamily="50" charset="-128"/>
                  <a:ea typeface="Meiryo UI" panose="020B0604030504040204" pitchFamily="50" charset="-128"/>
                </a:rPr>
                <a:t>g</a:t>
              </a:r>
              <a:endParaRPr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208" name="テキスト ボックス 207"/>
            <p:cNvSpPr txBox="1"/>
            <p:nvPr/>
          </p:nvSpPr>
          <p:spPr>
            <a:xfrm>
              <a:off x="7025187" y="5836747"/>
              <a:ext cx="754703" cy="184666"/>
            </a:xfrm>
            <a:prstGeom prst="rect">
              <a:avLst/>
            </a:prstGeom>
            <a:noFill/>
          </p:spPr>
          <p:txBody>
            <a:bodyPr wrap="square" rtlCol="0">
              <a:spAutoFit/>
            </a:bodyPr>
            <a:lstStyle/>
            <a:p>
              <a:r>
                <a:rPr lang="ja-JP" altLang="en-US" sz="600" b="1" dirty="0" smtClean="0">
                  <a:solidFill>
                    <a:schemeClr val="bg1"/>
                  </a:solidFill>
                  <a:latin typeface="Meiryo UI" panose="020B0604030504040204" pitchFamily="50" charset="-128"/>
                  <a:ea typeface="Meiryo UI" panose="020B0604030504040204" pitchFamily="50" charset="-128"/>
                </a:rPr>
                <a:t>食塩</a:t>
              </a:r>
              <a:r>
                <a:rPr lang="ja-JP" altLang="en-US" sz="600" b="1" dirty="0">
                  <a:solidFill>
                    <a:schemeClr val="bg1"/>
                  </a:solidFill>
                  <a:latin typeface="Meiryo UI" panose="020B0604030504040204" pitchFamily="50" charset="-128"/>
                  <a:ea typeface="Meiryo UI" panose="020B0604030504040204" pitchFamily="50" charset="-128"/>
                </a:rPr>
                <a:t>相当量</a:t>
              </a:r>
              <a:endParaRPr lang="ja-JP" altLang="en-US" sz="400" dirty="0">
                <a:solidFill>
                  <a:schemeClr val="bg1"/>
                </a:solidFill>
                <a:latin typeface="Meiryo UI" panose="020B0604030504040204" pitchFamily="50" charset="-128"/>
                <a:ea typeface="Meiryo UI" panose="020B0604030504040204" pitchFamily="50" charset="-128"/>
              </a:endParaRPr>
            </a:p>
          </p:txBody>
        </p:sp>
      </p:grpSp>
      <p:pic>
        <p:nvPicPr>
          <p:cNvPr id="209" name="図 20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6264" y="7521647"/>
            <a:ext cx="1101385" cy="161772"/>
          </a:xfrm>
          <a:prstGeom prst="rect">
            <a:avLst/>
          </a:prstGeom>
        </p:spPr>
      </p:pic>
      <p:grpSp>
        <p:nvGrpSpPr>
          <p:cNvPr id="210" name="グループ化 209"/>
          <p:cNvGrpSpPr/>
          <p:nvPr/>
        </p:nvGrpSpPr>
        <p:grpSpPr>
          <a:xfrm>
            <a:off x="2145521" y="9327486"/>
            <a:ext cx="941868" cy="249253"/>
            <a:chOff x="7850589" y="6255117"/>
            <a:chExt cx="1769935" cy="468391"/>
          </a:xfrm>
        </p:grpSpPr>
        <p:pic>
          <p:nvPicPr>
            <p:cNvPr id="211" name="図 2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216" name="図 215"/>
            <p:cNvPicPr>
              <a:picLocks noChangeAspect="1"/>
            </p:cNvPicPr>
            <p:nvPr/>
          </p:nvPicPr>
          <p:blipFill>
            <a:blip r:embed="rId21"/>
            <a:stretch>
              <a:fillRect/>
            </a:stretch>
          </p:blipFill>
          <p:spPr>
            <a:xfrm>
              <a:off x="8473297" y="6558167"/>
              <a:ext cx="554498" cy="165341"/>
            </a:xfrm>
            <a:prstGeom prst="rect">
              <a:avLst/>
            </a:prstGeom>
          </p:spPr>
        </p:pic>
      </p:grpSp>
      <p:sp>
        <p:nvSpPr>
          <p:cNvPr id="224" name="正方形/長方形 46"/>
          <p:cNvSpPr>
            <a:spLocks noChangeArrowheads="1"/>
          </p:cNvSpPr>
          <p:nvPr/>
        </p:nvSpPr>
        <p:spPr bwMode="auto">
          <a:xfrm>
            <a:off x="1771552" y="5164791"/>
            <a:ext cx="3922515" cy="668726"/>
          </a:xfrm>
          <a:prstGeom prst="rect">
            <a:avLst/>
          </a:prstGeom>
          <a:noFill/>
          <a:ln w="9525">
            <a:noFill/>
            <a:miter lim="800000"/>
            <a:headEnd/>
            <a:tailEnd/>
          </a:ln>
        </p:spPr>
        <p:txBody>
          <a:bodyPr/>
          <a:lstStyle/>
          <a:p>
            <a:pPr>
              <a:lnSpc>
                <a:spcPct val="90000"/>
              </a:lnSpc>
            </a:pPr>
            <a:r>
              <a:rPr lang="ja-JP" altLang="en-US" sz="1050" dirty="0">
                <a:latin typeface="Meiryo" panose="020B0604030504040204" pitchFamily="50" charset="-128"/>
                <a:ea typeface="Meiryo" panose="020B0604030504040204" pitchFamily="50" charset="-128"/>
              </a:rPr>
              <a:t>牛肉の旨み、直火焙煎窯でじっくり炒めた</a:t>
            </a:r>
            <a:r>
              <a:rPr lang="ja-JP" altLang="en-US" sz="1050" dirty="0" smtClean="0">
                <a:latin typeface="Meiryo" panose="020B0604030504040204" pitchFamily="50" charset="-128"/>
                <a:ea typeface="Meiryo" panose="020B0604030504040204" pitchFamily="50" charset="-128"/>
              </a:rPr>
              <a:t>ブラウンルーに完熟</a:t>
            </a:r>
            <a:r>
              <a:rPr lang="ja-JP" altLang="en-US" sz="1050" dirty="0">
                <a:latin typeface="Meiryo" panose="020B0604030504040204" pitchFamily="50" charset="-128"/>
                <a:ea typeface="Meiryo" panose="020B0604030504040204" pitchFamily="50" charset="-128"/>
              </a:rPr>
              <a:t>トマトペーストの甘みが相まった、ほろ苦くコク深いデミソースを、揚げたてのトンカツにかけた岡山ご当地のどんぶりです。</a:t>
            </a:r>
            <a:endParaRPr lang="en-US" altLang="ja-JP" sz="1050" dirty="0">
              <a:latin typeface="Meiryo" panose="020B0604030504040204" pitchFamily="50" charset="-128"/>
              <a:ea typeface="Meiryo" panose="020B0604030504040204" pitchFamily="50" charset="-128"/>
            </a:endParaRPr>
          </a:p>
        </p:txBody>
      </p:sp>
      <p:sp>
        <p:nvSpPr>
          <p:cNvPr id="225" name="正方形/長方形 46"/>
          <p:cNvSpPr>
            <a:spLocks noChangeArrowheads="1"/>
          </p:cNvSpPr>
          <p:nvPr/>
        </p:nvSpPr>
        <p:spPr bwMode="auto">
          <a:xfrm>
            <a:off x="1562013" y="3716130"/>
            <a:ext cx="3353734" cy="668726"/>
          </a:xfrm>
          <a:prstGeom prst="rect">
            <a:avLst/>
          </a:prstGeom>
          <a:noFill/>
          <a:ln w="9525">
            <a:noFill/>
            <a:miter lim="800000"/>
            <a:headEnd/>
            <a:tailEnd/>
          </a:ln>
        </p:spPr>
        <p:txBody>
          <a:bodyPr/>
          <a:lstStyle/>
          <a:p>
            <a:pPr algn="r">
              <a:lnSpc>
                <a:spcPct val="90000"/>
              </a:lnSpc>
            </a:pPr>
            <a:r>
              <a:rPr lang="ja-JP" altLang="en-US" sz="1050" dirty="0">
                <a:latin typeface="Meiryo" panose="020B0604030504040204" pitchFamily="50" charset="-128"/>
                <a:ea typeface="Meiryo" panose="020B0604030504040204" pitchFamily="50" charset="-128"/>
              </a:rPr>
              <a:t>一口食べれば八丁味噌の濃厚な旨味と香り</a:t>
            </a:r>
            <a:r>
              <a:rPr lang="ja-JP" altLang="en-US" sz="1050" dirty="0" smtClean="0">
                <a:latin typeface="Meiryo" panose="020B0604030504040204" pitchFamily="50" charset="-128"/>
                <a:ea typeface="Meiryo" panose="020B0604030504040204" pitchFamily="50" charset="-128"/>
              </a:rPr>
              <a:t>が</a:t>
            </a:r>
            <a:endParaRPr lang="en-US" altLang="ja-JP" sz="1050" dirty="0" smtClean="0">
              <a:latin typeface="Meiryo" panose="020B0604030504040204" pitchFamily="50" charset="-128"/>
              <a:ea typeface="Meiryo" panose="020B0604030504040204" pitchFamily="50" charset="-128"/>
            </a:endParaRPr>
          </a:p>
          <a:p>
            <a:pPr algn="r">
              <a:lnSpc>
                <a:spcPct val="90000"/>
              </a:lnSpc>
            </a:pPr>
            <a:r>
              <a:rPr lang="ja-JP" altLang="en-US" sz="1050" dirty="0" smtClean="0">
                <a:latin typeface="Meiryo" panose="020B0604030504040204" pitchFamily="50" charset="-128"/>
                <a:ea typeface="Meiryo" panose="020B0604030504040204" pitchFamily="50" charset="-128"/>
              </a:rPr>
              <a:t>口いっぱい</a:t>
            </a:r>
            <a:r>
              <a:rPr lang="ja-JP" altLang="en-US" sz="1050" dirty="0">
                <a:latin typeface="Meiryo" panose="020B0604030504040204" pitchFamily="50" charset="-128"/>
                <a:ea typeface="Meiryo" panose="020B0604030504040204" pitchFamily="50" charset="-128"/>
              </a:rPr>
              <a:t>に広がる</a:t>
            </a:r>
            <a:r>
              <a:rPr lang="ja-JP" altLang="en-US" sz="1050" dirty="0" smtClean="0">
                <a:latin typeface="Meiryo" panose="020B0604030504040204" pitchFamily="50" charset="-128"/>
                <a:ea typeface="Meiryo" panose="020B0604030504040204" pitchFamily="50" charset="-128"/>
              </a:rPr>
              <a:t>インパクトの味わいが</a:t>
            </a:r>
            <a:endParaRPr lang="en-US" altLang="ja-JP" sz="1050" dirty="0" smtClean="0">
              <a:latin typeface="Meiryo" panose="020B0604030504040204" pitchFamily="50" charset="-128"/>
              <a:ea typeface="Meiryo" panose="020B0604030504040204" pitchFamily="50" charset="-128"/>
            </a:endParaRPr>
          </a:p>
          <a:p>
            <a:pPr algn="r">
              <a:lnSpc>
                <a:spcPct val="90000"/>
              </a:lnSpc>
            </a:pPr>
            <a:r>
              <a:rPr lang="ja-JP" altLang="en-US" sz="1050" dirty="0" smtClean="0">
                <a:latin typeface="Meiryo" panose="020B0604030504040204" pitchFamily="50" charset="-128"/>
                <a:ea typeface="Meiryo" panose="020B0604030504040204" pitchFamily="50" charset="-128"/>
              </a:rPr>
              <a:t>名古屋ならではの味噌カツ丼の特徴です。</a:t>
            </a:r>
            <a:endParaRPr lang="en-US" altLang="ja-JP" sz="1050" dirty="0">
              <a:latin typeface="Meiryo" panose="020B0604030504040204" pitchFamily="50" charset="-128"/>
              <a:ea typeface="Meiryo" panose="020B0604030504040204" pitchFamily="50" charset="-128"/>
            </a:endParaRPr>
          </a:p>
        </p:txBody>
      </p:sp>
      <p:sp>
        <p:nvSpPr>
          <p:cNvPr id="226" name="正方形/長方形 46"/>
          <p:cNvSpPr>
            <a:spLocks noChangeArrowheads="1"/>
          </p:cNvSpPr>
          <p:nvPr/>
        </p:nvSpPr>
        <p:spPr bwMode="auto">
          <a:xfrm>
            <a:off x="2119231" y="2422244"/>
            <a:ext cx="4033405" cy="536304"/>
          </a:xfrm>
          <a:prstGeom prst="rect">
            <a:avLst/>
          </a:prstGeom>
          <a:noFill/>
          <a:ln w="9525">
            <a:noFill/>
            <a:miter lim="800000"/>
            <a:headEnd/>
            <a:tailEnd/>
          </a:ln>
        </p:spPr>
        <p:txBody>
          <a:bodyPr/>
          <a:lstStyle/>
          <a:p>
            <a:pPr>
              <a:lnSpc>
                <a:spcPct val="90000"/>
              </a:lnSpc>
            </a:pPr>
            <a:r>
              <a:rPr lang="ja-JP" altLang="en-US" sz="1000" dirty="0">
                <a:latin typeface="Meiryo" panose="020B0604030504040204" pitchFamily="50" charset="-128"/>
                <a:ea typeface="Meiryo" panose="020B0604030504040204" pitchFamily="50" charset="-128"/>
              </a:rPr>
              <a:t>さっぱりとした鶏肉をカラッと揚げ</a:t>
            </a:r>
            <a:r>
              <a:rPr lang="ja-JP" altLang="en-US" sz="1000" dirty="0" smtClean="0">
                <a:latin typeface="Meiryo" panose="020B0604030504040204" pitchFamily="50" charset="-128"/>
                <a:ea typeface="Meiryo" panose="020B0604030504040204" pitchFamily="50" charset="-128"/>
              </a:rPr>
              <a:t>、</a:t>
            </a:r>
            <a:endParaRPr lang="en-US" altLang="ja-JP" sz="1000" dirty="0" smtClean="0">
              <a:latin typeface="Meiryo" panose="020B0604030504040204" pitchFamily="50" charset="-128"/>
              <a:ea typeface="Meiryo" panose="020B0604030504040204" pitchFamily="50" charset="-128"/>
            </a:endParaRPr>
          </a:p>
          <a:p>
            <a:pPr>
              <a:lnSpc>
                <a:spcPct val="90000"/>
              </a:lnSpc>
            </a:pPr>
            <a:r>
              <a:rPr lang="ja-JP" altLang="en-US" sz="1000" dirty="0" smtClean="0">
                <a:latin typeface="Meiryo" panose="020B0604030504040204" pitchFamily="50" charset="-128"/>
                <a:ea typeface="Meiryo" panose="020B0604030504040204" pitchFamily="50" charset="-128"/>
              </a:rPr>
              <a:t>まろやか</a:t>
            </a:r>
            <a:r>
              <a:rPr lang="ja-JP" altLang="en-US" sz="1000" dirty="0">
                <a:latin typeface="Meiryo" panose="020B0604030504040204" pitchFamily="50" charset="-128"/>
                <a:ea typeface="Meiryo" panose="020B0604030504040204" pitchFamily="50" charset="-128"/>
              </a:rPr>
              <a:t>であっさり</a:t>
            </a:r>
            <a:r>
              <a:rPr lang="ja-JP" altLang="en-US" sz="1000" dirty="0" smtClean="0">
                <a:latin typeface="Meiryo" panose="020B0604030504040204" pitchFamily="50" charset="-128"/>
                <a:ea typeface="Meiryo" panose="020B0604030504040204" pitchFamily="50" charset="-128"/>
              </a:rPr>
              <a:t>した</a:t>
            </a:r>
            <a:endParaRPr lang="en-US" altLang="ja-JP" sz="1000" dirty="0" smtClean="0">
              <a:latin typeface="Meiryo" panose="020B0604030504040204" pitchFamily="50" charset="-128"/>
              <a:ea typeface="Meiryo" panose="020B0604030504040204" pitchFamily="50" charset="-128"/>
            </a:endParaRPr>
          </a:p>
          <a:p>
            <a:pPr>
              <a:lnSpc>
                <a:spcPct val="90000"/>
              </a:lnSpc>
            </a:pPr>
            <a:r>
              <a:rPr lang="ja-JP" altLang="en-US" sz="1000" dirty="0" smtClean="0">
                <a:latin typeface="Meiryo" panose="020B0604030504040204" pitchFamily="50" charset="-128"/>
                <a:ea typeface="Meiryo" panose="020B0604030504040204" pitchFamily="50" charset="-128"/>
              </a:rPr>
              <a:t>味わい</a:t>
            </a:r>
            <a:r>
              <a:rPr lang="ja-JP" altLang="en-US" sz="1000" dirty="0">
                <a:latin typeface="Meiryo" panose="020B0604030504040204" pitchFamily="50" charset="-128"/>
                <a:ea typeface="Meiryo" panose="020B0604030504040204" pitchFamily="50" charset="-128"/>
              </a:rPr>
              <a:t>のソースを</a:t>
            </a:r>
            <a:r>
              <a:rPr lang="ja-JP" altLang="en-US" sz="1000" dirty="0" smtClean="0">
                <a:latin typeface="Meiryo" panose="020B0604030504040204" pitchFamily="50" charset="-128"/>
                <a:ea typeface="Meiryo" panose="020B0604030504040204" pitchFamily="50" charset="-128"/>
              </a:rPr>
              <a:t>絡めた</a:t>
            </a:r>
            <a:endParaRPr lang="en-US" altLang="ja-JP" sz="1000" dirty="0" smtClean="0">
              <a:latin typeface="Meiryo" panose="020B0604030504040204" pitchFamily="50" charset="-128"/>
              <a:ea typeface="Meiryo" panose="020B0604030504040204" pitchFamily="50" charset="-128"/>
            </a:endParaRPr>
          </a:p>
          <a:p>
            <a:pPr>
              <a:lnSpc>
                <a:spcPct val="90000"/>
              </a:lnSpc>
            </a:pPr>
            <a:r>
              <a:rPr lang="ja-JP" altLang="en-US" sz="1000" dirty="0">
                <a:latin typeface="Meiryo" panose="020B0604030504040204" pitchFamily="50" charset="-128"/>
                <a:ea typeface="Meiryo" panose="020B0604030504040204" pitchFamily="50" charset="-128"/>
              </a:rPr>
              <a:t>シンプル</a:t>
            </a:r>
            <a:r>
              <a:rPr lang="ja-JP" altLang="en-US" sz="1000" dirty="0" smtClean="0">
                <a:latin typeface="Meiryo" panose="020B0604030504040204" pitchFamily="50" charset="-128"/>
                <a:ea typeface="Meiryo" panose="020B0604030504040204" pitchFamily="50" charset="-128"/>
              </a:rPr>
              <a:t>なソースカツ丼です。</a:t>
            </a:r>
            <a:endParaRPr lang="en-US" altLang="ja-JP" sz="1000" dirty="0">
              <a:latin typeface="Meiryo" panose="020B0604030504040204" pitchFamily="50" charset="-128"/>
              <a:ea typeface="Meiryo" panose="020B0604030504040204" pitchFamily="50" charset="-128"/>
            </a:endParaRPr>
          </a:p>
        </p:txBody>
      </p:sp>
      <p:grpSp>
        <p:nvGrpSpPr>
          <p:cNvPr id="6" name="グループ化 5"/>
          <p:cNvGrpSpPr/>
          <p:nvPr/>
        </p:nvGrpSpPr>
        <p:grpSpPr>
          <a:xfrm>
            <a:off x="5444114" y="838906"/>
            <a:ext cx="393590" cy="263046"/>
            <a:chOff x="-5196218" y="7017803"/>
            <a:chExt cx="566979" cy="378926"/>
          </a:xfrm>
        </p:grpSpPr>
        <p:sp>
          <p:nvSpPr>
            <p:cNvPr id="3" name="二等辺三角形 2"/>
            <p:cNvSpPr/>
            <p:nvPr/>
          </p:nvSpPr>
          <p:spPr>
            <a:xfrm>
              <a:off x="-4993698" y="7071973"/>
              <a:ext cx="364459" cy="324756"/>
            </a:xfrm>
            <a:prstGeom prst="triangle">
              <a:avLst/>
            </a:prstGeom>
            <a:solidFill>
              <a:srgbClr val="396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二等辺三角形 232"/>
            <p:cNvSpPr/>
            <p:nvPr/>
          </p:nvSpPr>
          <p:spPr>
            <a:xfrm>
              <a:off x="-5196218" y="7017803"/>
              <a:ext cx="425250" cy="378925"/>
            </a:xfrm>
            <a:prstGeom prst="triangle">
              <a:avLst/>
            </a:prstGeom>
            <a:solidFill>
              <a:srgbClr val="7F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4" name="グループ化 233"/>
          <p:cNvGrpSpPr/>
          <p:nvPr/>
        </p:nvGrpSpPr>
        <p:grpSpPr>
          <a:xfrm>
            <a:off x="5899732" y="838906"/>
            <a:ext cx="393590" cy="263046"/>
            <a:chOff x="-5196218" y="7017803"/>
            <a:chExt cx="566979" cy="378926"/>
          </a:xfrm>
        </p:grpSpPr>
        <p:sp>
          <p:nvSpPr>
            <p:cNvPr id="235" name="二等辺三角形 234"/>
            <p:cNvSpPr/>
            <p:nvPr/>
          </p:nvSpPr>
          <p:spPr>
            <a:xfrm>
              <a:off x="-4993698" y="7071973"/>
              <a:ext cx="364459" cy="324756"/>
            </a:xfrm>
            <a:prstGeom prst="triangle">
              <a:avLst/>
            </a:prstGeom>
            <a:solidFill>
              <a:srgbClr val="396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二等辺三角形 236"/>
            <p:cNvSpPr/>
            <p:nvPr/>
          </p:nvSpPr>
          <p:spPr>
            <a:xfrm>
              <a:off x="-5196218" y="7017803"/>
              <a:ext cx="425250" cy="378925"/>
            </a:xfrm>
            <a:prstGeom prst="triangle">
              <a:avLst/>
            </a:prstGeom>
            <a:solidFill>
              <a:srgbClr val="7F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8" name="グループ化 237"/>
          <p:cNvGrpSpPr/>
          <p:nvPr/>
        </p:nvGrpSpPr>
        <p:grpSpPr>
          <a:xfrm>
            <a:off x="1253995" y="838906"/>
            <a:ext cx="393590" cy="263046"/>
            <a:chOff x="-5196218" y="7017803"/>
            <a:chExt cx="566979" cy="378926"/>
          </a:xfrm>
        </p:grpSpPr>
        <p:sp>
          <p:nvSpPr>
            <p:cNvPr id="242" name="二等辺三角形 241"/>
            <p:cNvSpPr/>
            <p:nvPr/>
          </p:nvSpPr>
          <p:spPr>
            <a:xfrm>
              <a:off x="-4993698" y="7071973"/>
              <a:ext cx="364459" cy="324756"/>
            </a:xfrm>
            <a:prstGeom prst="triangle">
              <a:avLst/>
            </a:prstGeom>
            <a:solidFill>
              <a:srgbClr val="396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二等辺三角形 242"/>
            <p:cNvSpPr/>
            <p:nvPr/>
          </p:nvSpPr>
          <p:spPr>
            <a:xfrm>
              <a:off x="-5196218" y="7017803"/>
              <a:ext cx="425250" cy="378925"/>
            </a:xfrm>
            <a:prstGeom prst="triangle">
              <a:avLst/>
            </a:prstGeom>
            <a:solidFill>
              <a:srgbClr val="7F8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8" name="図 247"/>
          <p:cNvPicPr>
            <a:picLocks noChangeAspect="1"/>
          </p:cNvPicPr>
          <p:nvPr/>
        </p:nvPicPr>
        <p:blipFill rotWithShape="1">
          <a:blip r:embed="rId12">
            <a:extLst>
              <a:ext uri="{BEBA8EAE-BF5A-486C-A8C5-ECC9F3942E4B}">
                <a14:imgProps xmlns:a14="http://schemas.microsoft.com/office/drawing/2010/main">
                  <a14:imgLayer r:embed="rId13">
                    <a14:imgEffect>
                      <a14:backgroundRemoval t="3150" b="11969" l="7082" r="23820"/>
                    </a14:imgEffect>
                  </a14:imgLayer>
                </a14:imgProps>
              </a:ext>
            </a:extLst>
          </a:blip>
          <a:srcRect l="7062" t="3427" r="75665" b="87913"/>
          <a:stretch/>
        </p:blipFill>
        <p:spPr>
          <a:xfrm>
            <a:off x="6320729" y="-87164"/>
            <a:ext cx="590570" cy="403495"/>
          </a:xfrm>
          <a:prstGeom prst="rect">
            <a:avLst/>
          </a:prstGeom>
        </p:spPr>
      </p:pic>
      <p:sp>
        <p:nvSpPr>
          <p:cNvPr id="157" name="テキスト ボックス 156"/>
          <p:cNvSpPr txBox="1"/>
          <p:nvPr/>
        </p:nvSpPr>
        <p:spPr>
          <a:xfrm>
            <a:off x="2409365" y="6347308"/>
            <a:ext cx="121053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バンバンジー</a:t>
            </a:r>
            <a:endParaRPr lang="ja-JP" altLang="en-US" sz="1000" dirty="0">
              <a:latin typeface="Meiryo UI" panose="020B0604030504040204" pitchFamily="50" charset="-128"/>
              <a:ea typeface="Meiryo UI" panose="020B0604030504040204" pitchFamily="50" charset="-128"/>
            </a:endParaRPr>
          </a:p>
        </p:txBody>
      </p:sp>
      <p:grpSp>
        <p:nvGrpSpPr>
          <p:cNvPr id="26" name="グループ化 25"/>
          <p:cNvGrpSpPr/>
          <p:nvPr/>
        </p:nvGrpSpPr>
        <p:grpSpPr>
          <a:xfrm>
            <a:off x="5369785" y="986224"/>
            <a:ext cx="594594" cy="317218"/>
            <a:chOff x="5887196" y="-731134"/>
            <a:chExt cx="942154" cy="502644"/>
          </a:xfrm>
        </p:grpSpPr>
        <p:sp>
          <p:nvSpPr>
            <p:cNvPr id="23" name="角丸四角形 22"/>
            <p:cNvSpPr/>
            <p:nvPr/>
          </p:nvSpPr>
          <p:spPr>
            <a:xfrm>
              <a:off x="5887196" y="-593867"/>
              <a:ext cx="942154" cy="365377"/>
            </a:xfrm>
            <a:prstGeom prst="roundRect">
              <a:avLst>
                <a:gd name="adj" fmla="val 50000"/>
              </a:avLst>
            </a:prstGeom>
            <a:solidFill>
              <a:srgbClr val="396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二等辺三角形 23"/>
            <p:cNvSpPr/>
            <p:nvPr/>
          </p:nvSpPr>
          <p:spPr>
            <a:xfrm rot="15754611" flipV="1">
              <a:off x="5858625" y="-678607"/>
              <a:ext cx="304517" cy="199464"/>
            </a:xfrm>
            <a:prstGeom prst="triangle">
              <a:avLst/>
            </a:prstGeom>
            <a:solidFill>
              <a:srgbClr val="396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9" name="テキスト ボックス 198"/>
          <p:cNvSpPr txBox="1"/>
          <p:nvPr/>
        </p:nvSpPr>
        <p:spPr>
          <a:xfrm>
            <a:off x="5294587" y="1101394"/>
            <a:ext cx="745732" cy="221599"/>
          </a:xfrm>
          <a:prstGeom prst="rect">
            <a:avLst/>
          </a:prstGeom>
          <a:noFill/>
        </p:spPr>
        <p:txBody>
          <a:bodyPr wrap="square" rtlCol="0">
            <a:spAutoFit/>
          </a:bodyPr>
          <a:lstStyle/>
          <a:p>
            <a:pPr algn="ctr">
              <a:lnSpc>
                <a:spcPct val="70000"/>
              </a:lnSpc>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フェア</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rotWithShape="1">
          <a:blip r:embed="rId22">
            <a:extLst>
              <a:ext uri="{BEBA8EAE-BF5A-486C-A8C5-ECC9F3942E4B}">
                <a14:imgProps xmlns:a14="http://schemas.microsoft.com/office/drawing/2010/main">
                  <a14:imgLayer r:embed="rId23">
                    <a14:imgEffect>
                      <a14:backgroundRemoval t="5985" b="98254" l="16094" r="82500"/>
                    </a14:imgEffect>
                  </a14:imgLayer>
                </a14:imgProps>
              </a:ext>
              <a:ext uri="{28A0092B-C50C-407E-A947-70E740481C1C}">
                <a14:useLocalDpi xmlns:a14="http://schemas.microsoft.com/office/drawing/2010/main" val="0"/>
              </a:ext>
            </a:extLst>
          </a:blip>
          <a:srcRect l="10639" t="5804" r="23355" b="1392"/>
          <a:stretch/>
        </p:blipFill>
        <p:spPr>
          <a:xfrm>
            <a:off x="4708904" y="2860442"/>
            <a:ext cx="2143302" cy="1888147"/>
          </a:xfrm>
          <a:prstGeom prst="rect">
            <a:avLst/>
          </a:prstGeom>
        </p:spPr>
      </p:pic>
      <p:pic>
        <p:nvPicPr>
          <p:cNvPr id="119" name="図 11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313059" y="7621186"/>
            <a:ext cx="956243" cy="848488"/>
          </a:xfrm>
          <a:prstGeom prst="rect">
            <a:avLst/>
          </a:prstGeom>
        </p:spPr>
      </p:pic>
      <p:sp>
        <p:nvSpPr>
          <p:cNvPr id="118" name="正方形/長方形 46"/>
          <p:cNvSpPr>
            <a:spLocks noChangeArrowheads="1"/>
          </p:cNvSpPr>
          <p:nvPr/>
        </p:nvSpPr>
        <p:spPr bwMode="auto">
          <a:xfrm>
            <a:off x="1275600" y="1223035"/>
            <a:ext cx="4633254" cy="404758"/>
          </a:xfrm>
          <a:prstGeom prst="rect">
            <a:avLst/>
          </a:prstGeom>
          <a:noFill/>
          <a:ln w="9525">
            <a:noFill/>
            <a:miter lim="800000"/>
            <a:headEnd/>
            <a:tailEnd/>
          </a:ln>
        </p:spPr>
        <p:txBody>
          <a:bodyPr/>
          <a:lstStyle/>
          <a:p>
            <a:pPr algn="ctr">
              <a:lnSpc>
                <a:spcPct val="90000"/>
              </a:lnSpc>
            </a:pPr>
            <a:r>
              <a:rPr lang="ja-JP" altLang="en-US" sz="1000" dirty="0" smtClean="0">
                <a:solidFill>
                  <a:srgbClr val="D6B180"/>
                </a:solidFill>
                <a:latin typeface="Meiryo" panose="020B0604030504040204" pitchFamily="50" charset="-128"/>
                <a:ea typeface="Meiryo" panose="020B0604030504040204" pitchFamily="50" charset="-128"/>
              </a:rPr>
              <a:t>陸上の国際イベントが東京で開催されます。</a:t>
            </a:r>
            <a:endParaRPr lang="en-US" altLang="ja-JP" sz="1000" dirty="0" smtClean="0">
              <a:solidFill>
                <a:srgbClr val="D6B180"/>
              </a:solidFill>
              <a:latin typeface="Meiryo" panose="020B0604030504040204" pitchFamily="50" charset="-128"/>
              <a:ea typeface="Meiryo" panose="020B0604030504040204" pitchFamily="50" charset="-128"/>
            </a:endParaRPr>
          </a:p>
          <a:p>
            <a:pPr algn="ctr">
              <a:lnSpc>
                <a:spcPct val="90000"/>
              </a:lnSpc>
            </a:pPr>
            <a:r>
              <a:rPr lang="ja-JP" altLang="en-US" sz="1000" dirty="0">
                <a:solidFill>
                  <a:srgbClr val="D6B180"/>
                </a:solidFill>
                <a:latin typeface="Meiryo" panose="020B0604030504040204" pitchFamily="50" charset="-128"/>
                <a:ea typeface="Meiryo" panose="020B0604030504040204" pitchFamily="50" charset="-128"/>
              </a:rPr>
              <a:t>勝負</a:t>
            </a:r>
            <a:r>
              <a:rPr lang="ja-JP" altLang="en-US" sz="1000" dirty="0" smtClean="0">
                <a:solidFill>
                  <a:srgbClr val="D6B180"/>
                </a:solidFill>
                <a:latin typeface="Meiryo" panose="020B0604030504040204" pitchFamily="50" charset="-128"/>
                <a:ea typeface="Meiryo" panose="020B0604030504040204" pitchFamily="50" charset="-128"/>
              </a:rPr>
              <a:t>の世界で活躍する選手を応援する気持ちを込めたカツ丼フェアです。</a:t>
            </a:r>
            <a:endParaRPr lang="en-US" altLang="ja-JP" sz="1000" dirty="0">
              <a:solidFill>
                <a:srgbClr val="D6B180"/>
              </a:solidFill>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338706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382</Words>
  <Application>Microsoft Office PowerPoint</Application>
  <PresentationFormat>A4 210 x 297 mm</PresentationFormat>
  <Paragraphs>56</Paragraphs>
  <Slides>1</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HGP創英角ｺﾞｼｯｸUB</vt:lpstr>
      <vt:lpstr>Meiryo UI</vt:lpstr>
      <vt:lpstr>ＭＳ Ｐゴシック</vt:lpstr>
      <vt:lpstr>Poppins</vt:lpstr>
      <vt:lpstr>UD デジタル 教科書体 N-B</vt:lpstr>
      <vt:lpstr>UD デジタル 教科書体 NP-B</vt:lpstr>
      <vt:lpstr>Meiryo</vt:lpstr>
      <vt:lpstr>Meiryo</vt:lpstr>
      <vt:lpstr>游ゴシック Medium</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2025-08-01T00:11:14Z</dcterms:modified>
</cp:coreProperties>
</file>