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72" r:id="rId2"/>
  </p:sldIdLst>
  <p:sldSz cx="6858000" cy="9906000" type="A4"/>
  <p:notesSz cx="6735763" cy="9866313"/>
  <p:defaultTextStyle>
    <a:defPPr>
      <a:defRPr lang="ja-JP"/>
    </a:defPPr>
    <a:lvl1pPr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496" indent="-309436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502" indent="-619384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507" indent="-929331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514" indent="-1239278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735295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882353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1029412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1176471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7CE"/>
    <a:srgbClr val="D4C3BA"/>
    <a:srgbClr val="8F6219"/>
    <a:srgbClr val="FFF2CC"/>
    <a:srgbClr val="445A7F"/>
    <a:srgbClr val="C7B473"/>
    <a:srgbClr val="F5E8C3"/>
    <a:srgbClr val="F9E9A3"/>
    <a:srgbClr val="247C50"/>
    <a:srgbClr val="048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0" autoAdjust="0"/>
    <p:restoredTop sz="96400" autoAdjust="0"/>
  </p:normalViewPr>
  <p:slideViewPr>
    <p:cSldViewPr snapToGrid="0">
      <p:cViewPr>
        <p:scale>
          <a:sx n="125" d="100"/>
          <a:sy n="125" d="100"/>
        </p:scale>
        <p:origin x="2028" y="-113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7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6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2025/12/17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3" tIns="45341" rIns="90683" bIns="45341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9" y="4748521"/>
            <a:ext cx="5388609" cy="3885294"/>
          </a:xfrm>
          <a:prstGeom prst="rect">
            <a:avLst/>
          </a:prstGeom>
        </p:spPr>
        <p:txBody>
          <a:bodyPr vert="horz" lIns="90683" tIns="45341" rIns="90683" bIns="45341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6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3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1pPr>
    <a:lvl2pPr marL="456496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2pPr>
    <a:lvl3pPr marL="913502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3pPr>
    <a:lvl4pPr marL="1370507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4pPr>
    <a:lvl5pPr marL="1827514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5pPr>
    <a:lvl6pPr marL="2284931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31900"/>
            <a:ext cx="23066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F0DD7-F0C1-4171-8C83-683C50B84A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151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2pPr>
      <a:lvl3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3pPr>
      <a:lvl4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4pPr>
      <a:lvl5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541338" indent="-541338" algn="l" defTabSz="2166938" rtl="0" fontAlgn="base">
        <a:lnSpc>
          <a:spcPct val="90000"/>
        </a:lnSpc>
        <a:spcBef>
          <a:spcPts val="2375"/>
        </a:spcBef>
        <a:spcAft>
          <a:spcPct val="0"/>
        </a:spcAft>
        <a:buFont typeface="Arial" charset="0"/>
        <a:buChar char="•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6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9863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125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27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322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371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42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49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1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1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2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296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345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394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microsoft.com/office/2007/relationships/hdphoto" Target="../media/hdphoto1.wdp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グループ化 103"/>
          <p:cNvGrpSpPr/>
          <p:nvPr/>
        </p:nvGrpSpPr>
        <p:grpSpPr>
          <a:xfrm>
            <a:off x="-1135706" y="-246126"/>
            <a:ext cx="9353571" cy="5805333"/>
            <a:chOff x="-1316228" y="-91821"/>
            <a:chExt cx="9353571" cy="5927208"/>
          </a:xfrm>
        </p:grpSpPr>
        <p:sp>
          <p:nvSpPr>
            <p:cNvPr id="105" name="平行四辺形 104"/>
            <p:cNvSpPr/>
            <p:nvPr/>
          </p:nvSpPr>
          <p:spPr>
            <a:xfrm>
              <a:off x="-711902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DE4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平行四辺形 105"/>
            <p:cNvSpPr/>
            <p:nvPr/>
          </p:nvSpPr>
          <p:spPr>
            <a:xfrm>
              <a:off x="-107576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048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平行四辺形 106"/>
            <p:cNvSpPr/>
            <p:nvPr/>
          </p:nvSpPr>
          <p:spPr>
            <a:xfrm>
              <a:off x="496750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DE4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平行四辺形 108"/>
            <p:cNvSpPr/>
            <p:nvPr/>
          </p:nvSpPr>
          <p:spPr>
            <a:xfrm>
              <a:off x="1101076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048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平行四辺形 109"/>
            <p:cNvSpPr/>
            <p:nvPr/>
          </p:nvSpPr>
          <p:spPr>
            <a:xfrm>
              <a:off x="1705402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DE4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平行四辺形 110"/>
            <p:cNvSpPr/>
            <p:nvPr/>
          </p:nvSpPr>
          <p:spPr>
            <a:xfrm>
              <a:off x="2309728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048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平行四辺形 112"/>
            <p:cNvSpPr/>
            <p:nvPr/>
          </p:nvSpPr>
          <p:spPr>
            <a:xfrm>
              <a:off x="2914054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DE4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平行四辺形 113"/>
            <p:cNvSpPr/>
            <p:nvPr/>
          </p:nvSpPr>
          <p:spPr>
            <a:xfrm>
              <a:off x="3518380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048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平行四辺形 114"/>
            <p:cNvSpPr/>
            <p:nvPr/>
          </p:nvSpPr>
          <p:spPr>
            <a:xfrm>
              <a:off x="4122706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DE4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平行四辺形 124"/>
            <p:cNvSpPr/>
            <p:nvPr/>
          </p:nvSpPr>
          <p:spPr>
            <a:xfrm>
              <a:off x="4727032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048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平行四辺形 127"/>
            <p:cNvSpPr/>
            <p:nvPr/>
          </p:nvSpPr>
          <p:spPr>
            <a:xfrm>
              <a:off x="5331358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DE4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平行四辺形 128"/>
            <p:cNvSpPr/>
            <p:nvPr/>
          </p:nvSpPr>
          <p:spPr>
            <a:xfrm>
              <a:off x="5935684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048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平行四辺形 129"/>
            <p:cNvSpPr/>
            <p:nvPr/>
          </p:nvSpPr>
          <p:spPr>
            <a:xfrm>
              <a:off x="6540010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DE4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平行四辺形 130"/>
            <p:cNvSpPr/>
            <p:nvPr/>
          </p:nvSpPr>
          <p:spPr>
            <a:xfrm>
              <a:off x="-1316228" y="-91821"/>
              <a:ext cx="1497333" cy="5927208"/>
            </a:xfrm>
            <a:prstGeom prst="parallelogram">
              <a:avLst>
                <a:gd name="adj" fmla="val 78721"/>
              </a:avLst>
            </a:prstGeom>
            <a:solidFill>
              <a:srgbClr val="048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2" name="角丸四角形 131"/>
          <p:cNvSpPr/>
          <p:nvPr/>
        </p:nvSpPr>
        <p:spPr>
          <a:xfrm>
            <a:off x="0" y="1030694"/>
            <a:ext cx="6890352" cy="4191736"/>
          </a:xfrm>
          <a:prstGeom prst="roundRect">
            <a:avLst>
              <a:gd name="adj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角丸四角形 132"/>
          <p:cNvSpPr/>
          <p:nvPr/>
        </p:nvSpPr>
        <p:spPr>
          <a:xfrm>
            <a:off x="203115" y="1282505"/>
            <a:ext cx="6348394" cy="744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36" name="図 1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43680" r="884" b="13315"/>
          <a:stretch/>
        </p:blipFill>
        <p:spPr>
          <a:xfrm>
            <a:off x="-134136" y="1783909"/>
            <a:ext cx="3921944" cy="2654613"/>
          </a:xfrm>
          <a:custGeom>
            <a:avLst/>
            <a:gdLst>
              <a:gd name="connsiteX0" fmla="*/ 508980 w 3798408"/>
              <a:gd name="connsiteY0" fmla="*/ 0 h 2570996"/>
              <a:gd name="connsiteX1" fmla="*/ 3798408 w 3798408"/>
              <a:gd name="connsiteY1" fmla="*/ 0 h 2570996"/>
              <a:gd name="connsiteX2" fmla="*/ 3289428 w 3798408"/>
              <a:gd name="connsiteY2" fmla="*/ 2570996 h 2570996"/>
              <a:gd name="connsiteX3" fmla="*/ 0 w 3798408"/>
              <a:gd name="connsiteY3" fmla="*/ 2570996 h 257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8408" h="2570996">
                <a:moveTo>
                  <a:pt x="508980" y="0"/>
                </a:moveTo>
                <a:lnTo>
                  <a:pt x="3798408" y="0"/>
                </a:lnTo>
                <a:lnTo>
                  <a:pt x="3289428" y="2570996"/>
                </a:lnTo>
                <a:lnTo>
                  <a:pt x="0" y="2570996"/>
                </a:lnTo>
                <a:close/>
              </a:path>
            </a:pathLst>
          </a:custGeom>
        </p:spPr>
      </p:pic>
      <p:pic>
        <p:nvPicPr>
          <p:cNvPr id="138" name="図 1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45755" r="4000" b="12626"/>
          <a:stretch/>
        </p:blipFill>
        <p:spPr>
          <a:xfrm>
            <a:off x="3315386" y="1590045"/>
            <a:ext cx="3856465" cy="2610292"/>
          </a:xfrm>
          <a:custGeom>
            <a:avLst/>
            <a:gdLst>
              <a:gd name="connsiteX0" fmla="*/ 508980 w 3798408"/>
              <a:gd name="connsiteY0" fmla="*/ 0 h 2570996"/>
              <a:gd name="connsiteX1" fmla="*/ 3798408 w 3798408"/>
              <a:gd name="connsiteY1" fmla="*/ 0 h 2570996"/>
              <a:gd name="connsiteX2" fmla="*/ 3289428 w 3798408"/>
              <a:gd name="connsiteY2" fmla="*/ 2570996 h 2570996"/>
              <a:gd name="connsiteX3" fmla="*/ 0 w 3798408"/>
              <a:gd name="connsiteY3" fmla="*/ 2570996 h 257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8408" h="2570996">
                <a:moveTo>
                  <a:pt x="508980" y="0"/>
                </a:moveTo>
                <a:lnTo>
                  <a:pt x="3798408" y="0"/>
                </a:lnTo>
                <a:lnTo>
                  <a:pt x="3289428" y="2570996"/>
                </a:lnTo>
                <a:lnTo>
                  <a:pt x="0" y="2570996"/>
                </a:lnTo>
                <a:close/>
              </a:path>
            </a:pathLst>
          </a:custGeom>
        </p:spPr>
      </p:pic>
      <p:sp>
        <p:nvSpPr>
          <p:cNvPr id="142" name="Freeform 629"/>
          <p:cNvSpPr>
            <a:spLocks/>
          </p:cNvSpPr>
          <p:nvPr/>
        </p:nvSpPr>
        <p:spPr bwMode="auto">
          <a:xfrm rot="664600">
            <a:off x="5685005" y="3726943"/>
            <a:ext cx="1233215" cy="1468363"/>
          </a:xfrm>
          <a:custGeom>
            <a:avLst/>
            <a:gdLst>
              <a:gd name="T0" fmla="*/ 57 w 100"/>
              <a:gd name="T1" fmla="*/ 9 h 119"/>
              <a:gd name="T2" fmla="*/ 58 w 100"/>
              <a:gd name="T3" fmla="*/ 7 h 119"/>
              <a:gd name="T4" fmla="*/ 48 w 100"/>
              <a:gd name="T5" fmla="*/ 4 h 119"/>
              <a:gd name="T6" fmla="*/ 40 w 100"/>
              <a:gd name="T7" fmla="*/ 1 h 119"/>
              <a:gd name="T8" fmla="*/ 32 w 100"/>
              <a:gd name="T9" fmla="*/ 3 h 119"/>
              <a:gd name="T10" fmla="*/ 29 w 100"/>
              <a:gd name="T11" fmla="*/ 10 h 119"/>
              <a:gd name="T12" fmla="*/ 23 w 100"/>
              <a:gd name="T13" fmla="*/ 9 h 119"/>
              <a:gd name="T14" fmla="*/ 22 w 100"/>
              <a:gd name="T15" fmla="*/ 11 h 119"/>
              <a:gd name="T16" fmla="*/ 18 w 100"/>
              <a:gd name="T17" fmla="*/ 13 h 119"/>
              <a:gd name="T18" fmla="*/ 13 w 100"/>
              <a:gd name="T19" fmla="*/ 9 h 119"/>
              <a:gd name="T20" fmla="*/ 5 w 100"/>
              <a:gd name="T21" fmla="*/ 15 h 119"/>
              <a:gd name="T22" fmla="*/ 1 w 100"/>
              <a:gd name="T23" fmla="*/ 17 h 119"/>
              <a:gd name="T24" fmla="*/ 0 w 100"/>
              <a:gd name="T25" fmla="*/ 25 h 119"/>
              <a:gd name="T26" fmla="*/ 2 w 100"/>
              <a:gd name="T27" fmla="*/ 34 h 119"/>
              <a:gd name="T28" fmla="*/ 6 w 100"/>
              <a:gd name="T29" fmla="*/ 40 h 119"/>
              <a:gd name="T30" fmla="*/ 11 w 100"/>
              <a:gd name="T31" fmla="*/ 39 h 119"/>
              <a:gd name="T32" fmla="*/ 18 w 100"/>
              <a:gd name="T33" fmla="*/ 35 h 119"/>
              <a:gd name="T34" fmla="*/ 25 w 100"/>
              <a:gd name="T35" fmla="*/ 36 h 119"/>
              <a:gd name="T36" fmla="*/ 29 w 100"/>
              <a:gd name="T37" fmla="*/ 38 h 119"/>
              <a:gd name="T38" fmla="*/ 32 w 100"/>
              <a:gd name="T39" fmla="*/ 47 h 119"/>
              <a:gd name="T40" fmla="*/ 36 w 100"/>
              <a:gd name="T41" fmla="*/ 53 h 119"/>
              <a:gd name="T42" fmla="*/ 39 w 100"/>
              <a:gd name="T43" fmla="*/ 56 h 119"/>
              <a:gd name="T44" fmla="*/ 46 w 100"/>
              <a:gd name="T45" fmla="*/ 63 h 119"/>
              <a:gd name="T46" fmla="*/ 53 w 100"/>
              <a:gd name="T47" fmla="*/ 69 h 119"/>
              <a:gd name="T48" fmla="*/ 61 w 100"/>
              <a:gd name="T49" fmla="*/ 72 h 119"/>
              <a:gd name="T50" fmla="*/ 64 w 100"/>
              <a:gd name="T51" fmla="*/ 75 h 119"/>
              <a:gd name="T52" fmla="*/ 67 w 100"/>
              <a:gd name="T53" fmla="*/ 77 h 119"/>
              <a:gd name="T54" fmla="*/ 69 w 100"/>
              <a:gd name="T55" fmla="*/ 79 h 119"/>
              <a:gd name="T56" fmla="*/ 73 w 100"/>
              <a:gd name="T57" fmla="*/ 82 h 119"/>
              <a:gd name="T58" fmla="*/ 80 w 100"/>
              <a:gd name="T59" fmla="*/ 95 h 119"/>
              <a:gd name="T60" fmla="*/ 77 w 100"/>
              <a:gd name="T61" fmla="*/ 100 h 119"/>
              <a:gd name="T62" fmla="*/ 73 w 100"/>
              <a:gd name="T63" fmla="*/ 101 h 119"/>
              <a:gd name="T64" fmla="*/ 65 w 100"/>
              <a:gd name="T65" fmla="*/ 101 h 119"/>
              <a:gd name="T66" fmla="*/ 58 w 100"/>
              <a:gd name="T67" fmla="*/ 102 h 119"/>
              <a:gd name="T68" fmla="*/ 56 w 100"/>
              <a:gd name="T69" fmla="*/ 102 h 119"/>
              <a:gd name="T70" fmla="*/ 53 w 100"/>
              <a:gd name="T71" fmla="*/ 103 h 119"/>
              <a:gd name="T72" fmla="*/ 49 w 100"/>
              <a:gd name="T73" fmla="*/ 104 h 119"/>
              <a:gd name="T74" fmla="*/ 58 w 100"/>
              <a:gd name="T75" fmla="*/ 113 h 119"/>
              <a:gd name="T76" fmla="*/ 64 w 100"/>
              <a:gd name="T77" fmla="*/ 116 h 119"/>
              <a:gd name="T78" fmla="*/ 71 w 100"/>
              <a:gd name="T79" fmla="*/ 116 h 119"/>
              <a:gd name="T80" fmla="*/ 71 w 100"/>
              <a:gd name="T81" fmla="*/ 110 h 119"/>
              <a:gd name="T82" fmla="*/ 80 w 100"/>
              <a:gd name="T83" fmla="*/ 104 h 119"/>
              <a:gd name="T84" fmla="*/ 83 w 100"/>
              <a:gd name="T85" fmla="*/ 99 h 119"/>
              <a:gd name="T86" fmla="*/ 87 w 100"/>
              <a:gd name="T87" fmla="*/ 95 h 119"/>
              <a:gd name="T88" fmla="*/ 84 w 100"/>
              <a:gd name="T89" fmla="*/ 87 h 119"/>
              <a:gd name="T90" fmla="*/ 86 w 100"/>
              <a:gd name="T91" fmla="*/ 78 h 119"/>
              <a:gd name="T92" fmla="*/ 94 w 100"/>
              <a:gd name="T93" fmla="*/ 80 h 119"/>
              <a:gd name="T94" fmla="*/ 100 w 100"/>
              <a:gd name="T95" fmla="*/ 80 h 119"/>
              <a:gd name="T96" fmla="*/ 89 w 100"/>
              <a:gd name="T97" fmla="*/ 71 h 119"/>
              <a:gd name="T98" fmla="*/ 82 w 100"/>
              <a:gd name="T99" fmla="*/ 68 h 119"/>
              <a:gd name="T100" fmla="*/ 77 w 100"/>
              <a:gd name="T101" fmla="*/ 66 h 119"/>
              <a:gd name="T102" fmla="*/ 73 w 100"/>
              <a:gd name="T103" fmla="*/ 61 h 119"/>
              <a:gd name="T104" fmla="*/ 61 w 100"/>
              <a:gd name="T105" fmla="*/ 51 h 119"/>
              <a:gd name="T106" fmla="*/ 54 w 100"/>
              <a:gd name="T107" fmla="*/ 40 h 119"/>
              <a:gd name="T108" fmla="*/ 47 w 100"/>
              <a:gd name="T109" fmla="*/ 28 h 119"/>
              <a:gd name="T110" fmla="*/ 49 w 100"/>
              <a:gd name="T111" fmla="*/ 26 h 119"/>
              <a:gd name="T112" fmla="*/ 48 w 100"/>
              <a:gd name="T113" fmla="*/ 20 h 119"/>
              <a:gd name="T114" fmla="*/ 52 w 100"/>
              <a:gd name="T115" fmla="*/ 19 h 119"/>
              <a:gd name="T116" fmla="*/ 54 w 100"/>
              <a:gd name="T117" fmla="*/ 17 h 119"/>
              <a:gd name="T118" fmla="*/ 58 w 100"/>
              <a:gd name="T119" fmla="*/ 1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0" h="119">
                <a:moveTo>
                  <a:pt x="58" y="12"/>
                </a:moveTo>
                <a:cubicBezTo>
                  <a:pt x="57" y="10"/>
                  <a:pt x="56" y="11"/>
                  <a:pt x="57" y="9"/>
                </a:cubicBezTo>
                <a:cubicBezTo>
                  <a:pt x="57" y="9"/>
                  <a:pt x="58" y="8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7" y="7"/>
                  <a:pt x="55" y="6"/>
                  <a:pt x="54" y="6"/>
                </a:cubicBezTo>
                <a:cubicBezTo>
                  <a:pt x="52" y="6"/>
                  <a:pt x="49" y="6"/>
                  <a:pt x="48" y="4"/>
                </a:cubicBezTo>
                <a:cubicBezTo>
                  <a:pt x="46" y="3"/>
                  <a:pt x="46" y="2"/>
                  <a:pt x="45" y="1"/>
                </a:cubicBezTo>
                <a:cubicBezTo>
                  <a:pt x="43" y="0"/>
                  <a:pt x="42" y="0"/>
                  <a:pt x="40" y="1"/>
                </a:cubicBezTo>
                <a:cubicBezTo>
                  <a:pt x="38" y="1"/>
                  <a:pt x="38" y="2"/>
                  <a:pt x="36" y="3"/>
                </a:cubicBezTo>
                <a:cubicBezTo>
                  <a:pt x="34" y="4"/>
                  <a:pt x="33" y="3"/>
                  <a:pt x="32" y="3"/>
                </a:cubicBezTo>
                <a:cubicBezTo>
                  <a:pt x="31" y="4"/>
                  <a:pt x="29" y="5"/>
                  <a:pt x="29" y="6"/>
                </a:cubicBezTo>
                <a:cubicBezTo>
                  <a:pt x="28" y="7"/>
                  <a:pt x="29" y="9"/>
                  <a:pt x="29" y="10"/>
                </a:cubicBezTo>
                <a:cubicBezTo>
                  <a:pt x="28" y="9"/>
                  <a:pt x="27" y="10"/>
                  <a:pt x="26" y="10"/>
                </a:cubicBezTo>
                <a:cubicBezTo>
                  <a:pt x="25" y="9"/>
                  <a:pt x="25" y="10"/>
                  <a:pt x="23" y="9"/>
                </a:cubicBezTo>
                <a:cubicBezTo>
                  <a:pt x="23" y="8"/>
                  <a:pt x="23" y="6"/>
                  <a:pt x="21" y="8"/>
                </a:cubicBezTo>
                <a:cubicBezTo>
                  <a:pt x="21" y="8"/>
                  <a:pt x="22" y="10"/>
                  <a:pt x="22" y="11"/>
                </a:cubicBezTo>
                <a:cubicBezTo>
                  <a:pt x="19" y="12"/>
                  <a:pt x="21" y="16"/>
                  <a:pt x="18" y="15"/>
                </a:cubicBezTo>
                <a:cubicBezTo>
                  <a:pt x="18" y="14"/>
                  <a:pt x="18" y="13"/>
                  <a:pt x="18" y="13"/>
                </a:cubicBezTo>
                <a:cubicBezTo>
                  <a:pt x="18" y="13"/>
                  <a:pt x="17" y="12"/>
                  <a:pt x="17" y="12"/>
                </a:cubicBezTo>
                <a:cubicBezTo>
                  <a:pt x="16" y="11"/>
                  <a:pt x="15" y="8"/>
                  <a:pt x="13" y="9"/>
                </a:cubicBezTo>
                <a:cubicBezTo>
                  <a:pt x="12" y="9"/>
                  <a:pt x="12" y="11"/>
                  <a:pt x="12" y="12"/>
                </a:cubicBezTo>
                <a:cubicBezTo>
                  <a:pt x="10" y="14"/>
                  <a:pt x="8" y="14"/>
                  <a:pt x="5" y="15"/>
                </a:cubicBezTo>
                <a:cubicBezTo>
                  <a:pt x="4" y="15"/>
                  <a:pt x="3" y="15"/>
                  <a:pt x="2" y="15"/>
                </a:cubicBezTo>
                <a:cubicBezTo>
                  <a:pt x="2" y="16"/>
                  <a:pt x="1" y="16"/>
                  <a:pt x="1" y="17"/>
                </a:cubicBezTo>
                <a:cubicBezTo>
                  <a:pt x="2" y="18"/>
                  <a:pt x="4" y="21"/>
                  <a:pt x="3" y="22"/>
                </a:cubicBezTo>
                <a:cubicBezTo>
                  <a:pt x="2" y="23"/>
                  <a:pt x="0" y="24"/>
                  <a:pt x="0" y="25"/>
                </a:cubicBezTo>
                <a:cubicBezTo>
                  <a:pt x="0" y="26"/>
                  <a:pt x="2" y="27"/>
                  <a:pt x="2" y="28"/>
                </a:cubicBezTo>
                <a:cubicBezTo>
                  <a:pt x="3" y="30"/>
                  <a:pt x="0" y="31"/>
                  <a:pt x="2" y="34"/>
                </a:cubicBezTo>
                <a:cubicBezTo>
                  <a:pt x="3" y="35"/>
                  <a:pt x="9" y="35"/>
                  <a:pt x="8" y="37"/>
                </a:cubicBezTo>
                <a:cubicBezTo>
                  <a:pt x="8" y="38"/>
                  <a:pt x="6" y="38"/>
                  <a:pt x="6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7" y="40"/>
                  <a:pt x="9" y="40"/>
                  <a:pt x="11" y="39"/>
                </a:cubicBezTo>
                <a:cubicBezTo>
                  <a:pt x="13" y="38"/>
                  <a:pt x="12" y="37"/>
                  <a:pt x="14" y="36"/>
                </a:cubicBezTo>
                <a:cubicBezTo>
                  <a:pt x="15" y="34"/>
                  <a:pt x="17" y="35"/>
                  <a:pt x="18" y="35"/>
                </a:cubicBezTo>
                <a:cubicBezTo>
                  <a:pt x="20" y="35"/>
                  <a:pt x="23" y="34"/>
                  <a:pt x="24" y="35"/>
                </a:cubicBezTo>
                <a:cubicBezTo>
                  <a:pt x="25" y="35"/>
                  <a:pt x="25" y="36"/>
                  <a:pt x="25" y="36"/>
                </a:cubicBezTo>
                <a:cubicBezTo>
                  <a:pt x="26" y="36"/>
                  <a:pt x="26" y="37"/>
                  <a:pt x="27" y="37"/>
                </a:cubicBezTo>
                <a:cubicBezTo>
                  <a:pt x="28" y="37"/>
                  <a:pt x="29" y="37"/>
                  <a:pt x="29" y="38"/>
                </a:cubicBezTo>
                <a:cubicBezTo>
                  <a:pt x="30" y="40"/>
                  <a:pt x="30" y="41"/>
                  <a:pt x="30" y="43"/>
                </a:cubicBezTo>
                <a:cubicBezTo>
                  <a:pt x="30" y="44"/>
                  <a:pt x="32" y="45"/>
                  <a:pt x="32" y="47"/>
                </a:cubicBezTo>
                <a:cubicBezTo>
                  <a:pt x="32" y="48"/>
                  <a:pt x="31" y="50"/>
                  <a:pt x="34" y="50"/>
                </a:cubicBezTo>
                <a:cubicBezTo>
                  <a:pt x="33" y="52"/>
                  <a:pt x="35" y="52"/>
                  <a:pt x="36" y="53"/>
                </a:cubicBezTo>
                <a:cubicBezTo>
                  <a:pt x="37" y="54"/>
                  <a:pt x="37" y="55"/>
                  <a:pt x="37" y="56"/>
                </a:cubicBezTo>
                <a:cubicBezTo>
                  <a:pt x="37" y="56"/>
                  <a:pt x="38" y="56"/>
                  <a:pt x="39" y="56"/>
                </a:cubicBezTo>
                <a:cubicBezTo>
                  <a:pt x="41" y="56"/>
                  <a:pt x="41" y="57"/>
                  <a:pt x="42" y="58"/>
                </a:cubicBezTo>
                <a:cubicBezTo>
                  <a:pt x="43" y="60"/>
                  <a:pt x="46" y="61"/>
                  <a:pt x="46" y="63"/>
                </a:cubicBezTo>
                <a:cubicBezTo>
                  <a:pt x="48" y="64"/>
                  <a:pt x="50" y="66"/>
                  <a:pt x="52" y="67"/>
                </a:cubicBezTo>
                <a:cubicBezTo>
                  <a:pt x="52" y="68"/>
                  <a:pt x="53" y="69"/>
                  <a:pt x="53" y="69"/>
                </a:cubicBezTo>
                <a:cubicBezTo>
                  <a:pt x="54" y="69"/>
                  <a:pt x="57" y="69"/>
                  <a:pt x="58" y="69"/>
                </a:cubicBezTo>
                <a:cubicBezTo>
                  <a:pt x="59" y="69"/>
                  <a:pt x="61" y="71"/>
                  <a:pt x="61" y="72"/>
                </a:cubicBezTo>
                <a:cubicBezTo>
                  <a:pt x="62" y="73"/>
                  <a:pt x="61" y="74"/>
                  <a:pt x="62" y="74"/>
                </a:cubicBezTo>
                <a:cubicBezTo>
                  <a:pt x="63" y="75"/>
                  <a:pt x="64" y="75"/>
                  <a:pt x="64" y="75"/>
                </a:cubicBezTo>
                <a:cubicBezTo>
                  <a:pt x="64" y="75"/>
                  <a:pt x="64" y="76"/>
                  <a:pt x="64" y="76"/>
                </a:cubicBezTo>
                <a:cubicBezTo>
                  <a:pt x="66" y="75"/>
                  <a:pt x="66" y="76"/>
                  <a:pt x="67" y="77"/>
                </a:cubicBezTo>
                <a:cubicBezTo>
                  <a:pt x="67" y="77"/>
                  <a:pt x="68" y="78"/>
                  <a:pt x="69" y="78"/>
                </a:cubicBezTo>
                <a:cubicBezTo>
                  <a:pt x="69" y="78"/>
                  <a:pt x="69" y="79"/>
                  <a:pt x="69" y="79"/>
                </a:cubicBezTo>
                <a:cubicBezTo>
                  <a:pt x="69" y="80"/>
                  <a:pt x="72" y="82"/>
                  <a:pt x="73" y="83"/>
                </a:cubicBezTo>
                <a:cubicBezTo>
                  <a:pt x="73" y="83"/>
                  <a:pt x="73" y="82"/>
                  <a:pt x="73" y="82"/>
                </a:cubicBezTo>
                <a:cubicBezTo>
                  <a:pt x="75" y="82"/>
                  <a:pt x="76" y="84"/>
                  <a:pt x="77" y="85"/>
                </a:cubicBezTo>
                <a:cubicBezTo>
                  <a:pt x="77" y="86"/>
                  <a:pt x="79" y="95"/>
                  <a:pt x="80" y="95"/>
                </a:cubicBezTo>
                <a:cubicBezTo>
                  <a:pt x="80" y="97"/>
                  <a:pt x="78" y="96"/>
                  <a:pt x="77" y="97"/>
                </a:cubicBezTo>
                <a:cubicBezTo>
                  <a:pt x="77" y="98"/>
                  <a:pt x="78" y="99"/>
                  <a:pt x="77" y="100"/>
                </a:cubicBezTo>
                <a:cubicBezTo>
                  <a:pt x="76" y="101"/>
                  <a:pt x="76" y="101"/>
                  <a:pt x="75" y="101"/>
                </a:cubicBezTo>
                <a:cubicBezTo>
                  <a:pt x="74" y="101"/>
                  <a:pt x="74" y="101"/>
                  <a:pt x="73" y="101"/>
                </a:cubicBezTo>
                <a:cubicBezTo>
                  <a:pt x="72" y="102"/>
                  <a:pt x="71" y="101"/>
                  <a:pt x="70" y="101"/>
                </a:cubicBezTo>
                <a:cubicBezTo>
                  <a:pt x="68" y="101"/>
                  <a:pt x="66" y="101"/>
                  <a:pt x="65" y="101"/>
                </a:cubicBezTo>
                <a:cubicBezTo>
                  <a:pt x="64" y="101"/>
                  <a:pt x="63" y="102"/>
                  <a:pt x="62" y="102"/>
                </a:cubicBezTo>
                <a:cubicBezTo>
                  <a:pt x="60" y="102"/>
                  <a:pt x="60" y="101"/>
                  <a:pt x="58" y="102"/>
                </a:cubicBezTo>
                <a:cubicBezTo>
                  <a:pt x="58" y="102"/>
                  <a:pt x="58" y="102"/>
                  <a:pt x="57" y="102"/>
                </a:cubicBezTo>
                <a:cubicBezTo>
                  <a:pt x="57" y="102"/>
                  <a:pt x="57" y="102"/>
                  <a:pt x="56" y="102"/>
                </a:cubicBezTo>
                <a:cubicBezTo>
                  <a:pt x="56" y="102"/>
                  <a:pt x="55" y="102"/>
                  <a:pt x="55" y="102"/>
                </a:cubicBezTo>
                <a:cubicBezTo>
                  <a:pt x="54" y="103"/>
                  <a:pt x="53" y="103"/>
                  <a:pt x="53" y="103"/>
                </a:cubicBezTo>
                <a:cubicBezTo>
                  <a:pt x="53" y="103"/>
                  <a:pt x="52" y="103"/>
                  <a:pt x="52" y="103"/>
                </a:cubicBezTo>
                <a:cubicBezTo>
                  <a:pt x="50" y="103"/>
                  <a:pt x="50" y="103"/>
                  <a:pt x="49" y="104"/>
                </a:cubicBezTo>
                <a:cubicBezTo>
                  <a:pt x="47" y="106"/>
                  <a:pt x="49" y="108"/>
                  <a:pt x="51" y="109"/>
                </a:cubicBezTo>
                <a:cubicBezTo>
                  <a:pt x="53" y="110"/>
                  <a:pt x="56" y="111"/>
                  <a:pt x="58" y="113"/>
                </a:cubicBezTo>
                <a:cubicBezTo>
                  <a:pt x="59" y="113"/>
                  <a:pt x="60" y="114"/>
                  <a:pt x="62" y="114"/>
                </a:cubicBezTo>
                <a:cubicBezTo>
                  <a:pt x="63" y="114"/>
                  <a:pt x="63" y="115"/>
                  <a:pt x="64" y="116"/>
                </a:cubicBezTo>
                <a:cubicBezTo>
                  <a:pt x="66" y="118"/>
                  <a:pt x="69" y="119"/>
                  <a:pt x="71" y="118"/>
                </a:cubicBezTo>
                <a:cubicBezTo>
                  <a:pt x="71" y="117"/>
                  <a:pt x="71" y="117"/>
                  <a:pt x="71" y="116"/>
                </a:cubicBezTo>
                <a:cubicBezTo>
                  <a:pt x="71" y="115"/>
                  <a:pt x="72" y="114"/>
                  <a:pt x="72" y="113"/>
                </a:cubicBezTo>
                <a:cubicBezTo>
                  <a:pt x="71" y="112"/>
                  <a:pt x="71" y="111"/>
                  <a:pt x="71" y="110"/>
                </a:cubicBezTo>
                <a:cubicBezTo>
                  <a:pt x="71" y="108"/>
                  <a:pt x="72" y="106"/>
                  <a:pt x="74" y="105"/>
                </a:cubicBezTo>
                <a:cubicBezTo>
                  <a:pt x="76" y="105"/>
                  <a:pt x="78" y="106"/>
                  <a:pt x="80" y="104"/>
                </a:cubicBezTo>
                <a:cubicBezTo>
                  <a:pt x="80" y="103"/>
                  <a:pt x="80" y="102"/>
                  <a:pt x="81" y="101"/>
                </a:cubicBezTo>
                <a:cubicBezTo>
                  <a:pt x="82" y="100"/>
                  <a:pt x="83" y="100"/>
                  <a:pt x="83" y="99"/>
                </a:cubicBezTo>
                <a:cubicBezTo>
                  <a:pt x="84" y="97"/>
                  <a:pt x="83" y="97"/>
                  <a:pt x="84" y="96"/>
                </a:cubicBezTo>
                <a:cubicBezTo>
                  <a:pt x="85" y="94"/>
                  <a:pt x="86" y="95"/>
                  <a:pt x="87" y="95"/>
                </a:cubicBezTo>
                <a:cubicBezTo>
                  <a:pt x="88" y="94"/>
                  <a:pt x="89" y="90"/>
                  <a:pt x="88" y="89"/>
                </a:cubicBezTo>
                <a:cubicBezTo>
                  <a:pt x="87" y="87"/>
                  <a:pt x="85" y="88"/>
                  <a:pt x="84" y="87"/>
                </a:cubicBezTo>
                <a:cubicBezTo>
                  <a:pt x="82" y="85"/>
                  <a:pt x="84" y="82"/>
                  <a:pt x="84" y="81"/>
                </a:cubicBezTo>
                <a:cubicBezTo>
                  <a:pt x="85" y="80"/>
                  <a:pt x="86" y="78"/>
                  <a:pt x="86" y="78"/>
                </a:cubicBezTo>
                <a:cubicBezTo>
                  <a:pt x="87" y="77"/>
                  <a:pt x="89" y="78"/>
                  <a:pt x="90" y="79"/>
                </a:cubicBezTo>
                <a:cubicBezTo>
                  <a:pt x="91" y="79"/>
                  <a:pt x="93" y="79"/>
                  <a:pt x="94" y="80"/>
                </a:cubicBezTo>
                <a:cubicBezTo>
                  <a:pt x="96" y="82"/>
                  <a:pt x="95" y="85"/>
                  <a:pt x="98" y="85"/>
                </a:cubicBezTo>
                <a:cubicBezTo>
                  <a:pt x="99" y="83"/>
                  <a:pt x="100" y="82"/>
                  <a:pt x="100" y="80"/>
                </a:cubicBezTo>
                <a:cubicBezTo>
                  <a:pt x="99" y="78"/>
                  <a:pt x="94" y="75"/>
                  <a:pt x="92" y="74"/>
                </a:cubicBezTo>
                <a:cubicBezTo>
                  <a:pt x="91" y="73"/>
                  <a:pt x="90" y="72"/>
                  <a:pt x="89" y="71"/>
                </a:cubicBezTo>
                <a:cubicBezTo>
                  <a:pt x="87" y="70"/>
                  <a:pt x="85" y="70"/>
                  <a:pt x="83" y="69"/>
                </a:cubicBezTo>
                <a:cubicBezTo>
                  <a:pt x="82" y="68"/>
                  <a:pt x="82" y="68"/>
                  <a:pt x="82" y="68"/>
                </a:cubicBezTo>
                <a:cubicBezTo>
                  <a:pt x="81" y="68"/>
                  <a:pt x="81" y="68"/>
                  <a:pt x="80" y="68"/>
                </a:cubicBezTo>
                <a:cubicBezTo>
                  <a:pt x="80" y="67"/>
                  <a:pt x="77" y="66"/>
                  <a:pt x="77" y="66"/>
                </a:cubicBezTo>
                <a:cubicBezTo>
                  <a:pt x="77" y="64"/>
                  <a:pt x="82" y="63"/>
                  <a:pt x="79" y="61"/>
                </a:cubicBezTo>
                <a:cubicBezTo>
                  <a:pt x="78" y="60"/>
                  <a:pt x="74" y="61"/>
                  <a:pt x="73" y="61"/>
                </a:cubicBezTo>
                <a:cubicBezTo>
                  <a:pt x="70" y="61"/>
                  <a:pt x="68" y="59"/>
                  <a:pt x="66" y="57"/>
                </a:cubicBezTo>
                <a:cubicBezTo>
                  <a:pt x="64" y="55"/>
                  <a:pt x="62" y="54"/>
                  <a:pt x="61" y="51"/>
                </a:cubicBezTo>
                <a:cubicBezTo>
                  <a:pt x="60" y="49"/>
                  <a:pt x="60" y="44"/>
                  <a:pt x="58" y="42"/>
                </a:cubicBezTo>
                <a:cubicBezTo>
                  <a:pt x="57" y="41"/>
                  <a:pt x="55" y="41"/>
                  <a:pt x="54" y="40"/>
                </a:cubicBezTo>
                <a:cubicBezTo>
                  <a:pt x="52" y="38"/>
                  <a:pt x="49" y="37"/>
                  <a:pt x="48" y="36"/>
                </a:cubicBezTo>
                <a:cubicBezTo>
                  <a:pt x="47" y="34"/>
                  <a:pt x="47" y="30"/>
                  <a:pt x="47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6"/>
                </a:cubicBezTo>
                <a:cubicBezTo>
                  <a:pt x="49" y="25"/>
                  <a:pt x="48" y="25"/>
                  <a:pt x="47" y="23"/>
                </a:cubicBezTo>
                <a:cubicBezTo>
                  <a:pt x="47" y="22"/>
                  <a:pt x="47" y="21"/>
                  <a:pt x="48" y="20"/>
                </a:cubicBezTo>
                <a:cubicBezTo>
                  <a:pt x="49" y="20"/>
                  <a:pt x="49" y="20"/>
                  <a:pt x="50" y="20"/>
                </a:cubicBezTo>
                <a:cubicBezTo>
                  <a:pt x="50" y="19"/>
                  <a:pt x="51" y="19"/>
                  <a:pt x="52" y="19"/>
                </a:cubicBezTo>
                <a:cubicBezTo>
                  <a:pt x="52" y="19"/>
                  <a:pt x="53" y="19"/>
                  <a:pt x="53" y="18"/>
                </a:cubicBezTo>
                <a:cubicBezTo>
                  <a:pt x="53" y="18"/>
                  <a:pt x="54" y="17"/>
                  <a:pt x="54" y="17"/>
                </a:cubicBezTo>
                <a:cubicBezTo>
                  <a:pt x="55" y="17"/>
                  <a:pt x="56" y="17"/>
                  <a:pt x="57" y="17"/>
                </a:cubicBezTo>
                <a:cubicBezTo>
                  <a:pt x="57" y="17"/>
                  <a:pt x="58" y="17"/>
                  <a:pt x="58" y="17"/>
                </a:cubicBezTo>
                <a:cubicBezTo>
                  <a:pt x="59" y="15"/>
                  <a:pt x="58" y="13"/>
                  <a:pt x="58" y="12"/>
                </a:cubicBezTo>
                <a:close/>
              </a:path>
            </a:pathLst>
          </a:custGeom>
          <a:solidFill>
            <a:srgbClr val="048A47">
              <a:alpha val="52000"/>
            </a:srgbClr>
          </a:solidFill>
          <a:ln w="635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" name="正方形/長方形 46"/>
          <p:cNvSpPr>
            <a:spLocks noChangeArrowheads="1"/>
          </p:cNvSpPr>
          <p:nvPr/>
        </p:nvSpPr>
        <p:spPr bwMode="auto">
          <a:xfrm>
            <a:off x="4044830" y="4459344"/>
            <a:ext cx="2722556" cy="66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1200" dirty="0">
                <a:latin typeface="+mn-lt"/>
              </a:rPr>
              <a:t>チーズをまとった薄衣が香ばしく</a:t>
            </a:r>
            <a:r>
              <a:rPr lang="ja-JP" altLang="en-US" sz="1200" dirty="0" smtClean="0">
                <a:latin typeface="+mn-lt"/>
              </a:rPr>
              <a:t>、</a:t>
            </a:r>
            <a:endParaRPr lang="en-US" altLang="ja-JP" sz="1200" dirty="0" smtClean="0">
              <a:latin typeface="+mn-lt"/>
            </a:endParaRPr>
          </a:p>
          <a:p>
            <a:pPr eaLnBrk="1" hangingPunct="1"/>
            <a:r>
              <a:rPr lang="ja-JP" altLang="en-US" sz="1200" dirty="0" smtClean="0">
                <a:latin typeface="+mn-lt"/>
              </a:rPr>
              <a:t>肉</a:t>
            </a:r>
            <a:r>
              <a:rPr lang="ja-JP" altLang="en-US" sz="1200" dirty="0">
                <a:latin typeface="+mn-lt"/>
              </a:rPr>
              <a:t>のうま味を引き立てる。ミラノ風</a:t>
            </a:r>
            <a:r>
              <a:rPr lang="ja-JP" altLang="en-US" sz="1200" dirty="0" smtClean="0">
                <a:latin typeface="+mn-lt"/>
              </a:rPr>
              <a:t>の</a:t>
            </a:r>
            <a:endParaRPr lang="en-US" altLang="ja-JP" sz="1200" dirty="0" smtClean="0">
              <a:latin typeface="+mn-lt"/>
            </a:endParaRPr>
          </a:p>
          <a:p>
            <a:pPr eaLnBrk="1" hangingPunct="1"/>
            <a:r>
              <a:rPr lang="ja-JP" altLang="en-US" sz="1200" dirty="0" smtClean="0">
                <a:latin typeface="+mn-lt"/>
              </a:rPr>
              <a:t>上品な</a:t>
            </a:r>
            <a:r>
              <a:rPr lang="ja-JP" altLang="en-US" sz="1200" dirty="0">
                <a:latin typeface="+mn-lt"/>
              </a:rPr>
              <a:t>チキン</a:t>
            </a:r>
            <a:r>
              <a:rPr lang="ja-JP" altLang="en-US" sz="1200" dirty="0" smtClean="0">
                <a:latin typeface="+mn-lt"/>
              </a:rPr>
              <a:t>カツレツ</a:t>
            </a:r>
            <a:r>
              <a:rPr lang="ja-JP" altLang="en-US" sz="1200" dirty="0">
                <a:latin typeface="+mn-lt"/>
              </a:rPr>
              <a:t>です。</a:t>
            </a:r>
            <a:endParaRPr lang="ja-JP" altLang="en-US" sz="1100" dirty="0"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148" name="平行四辺形 147"/>
          <p:cNvSpPr/>
          <p:nvPr/>
        </p:nvSpPr>
        <p:spPr>
          <a:xfrm>
            <a:off x="1614039" y="590464"/>
            <a:ext cx="3798408" cy="474072"/>
          </a:xfrm>
          <a:prstGeom prst="parallelogram">
            <a:avLst>
              <a:gd name="adj" fmla="val 197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2040807" y="1089600"/>
            <a:ext cx="2786867" cy="161965"/>
          </a:xfrm>
          <a:prstGeom prst="rect">
            <a:avLst/>
          </a:prstGeom>
          <a:solidFill>
            <a:srgbClr val="048A47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マンスリーフェア</a:t>
            </a:r>
          </a:p>
        </p:txBody>
      </p:sp>
      <p:sp>
        <p:nvSpPr>
          <p:cNvPr id="153" name="平行四辺形 152"/>
          <p:cNvSpPr/>
          <p:nvPr/>
        </p:nvSpPr>
        <p:spPr>
          <a:xfrm>
            <a:off x="1614039" y="-32596"/>
            <a:ext cx="3798408" cy="474072"/>
          </a:xfrm>
          <a:prstGeom prst="parallelogram">
            <a:avLst>
              <a:gd name="adj" fmla="val 197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/>
          <p:cNvSpPr/>
          <p:nvPr/>
        </p:nvSpPr>
        <p:spPr>
          <a:xfrm>
            <a:off x="1093795" y="-80623"/>
            <a:ext cx="465990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A1C3B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Fair Menu</a:t>
            </a:r>
            <a:r>
              <a:rPr lang="ja-JP" altLang="en-US" sz="2800" b="1" dirty="0" smtClean="0">
                <a:solidFill>
                  <a:srgbClr val="A1C3B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solidFill>
                  <a:srgbClr val="A1C3B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2026.02</a:t>
            </a:r>
            <a:endParaRPr lang="en-US" altLang="ja-JP" sz="2800" b="1" dirty="0">
              <a:solidFill>
                <a:srgbClr val="A1C3B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1057999" y="325204"/>
            <a:ext cx="3090228" cy="6534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ja-JP" altLang="en-US" sz="4400" dirty="0" smtClean="0">
                <a:ln w="355600">
                  <a:solidFill>
                    <a:srgbClr val="048A47"/>
                  </a:solidFill>
                </a:ln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イタリアン</a:t>
            </a:r>
            <a:endParaRPr lang="ja-JP" altLang="en-US" sz="4400" dirty="0">
              <a:ln w="355600">
                <a:solidFill>
                  <a:srgbClr val="048A47"/>
                </a:solidFill>
              </a:ln>
              <a:solidFill>
                <a:srgbClr val="007A28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grpSp>
        <p:nvGrpSpPr>
          <p:cNvPr id="158" name="グループ化 157"/>
          <p:cNvGrpSpPr/>
          <p:nvPr/>
        </p:nvGrpSpPr>
        <p:grpSpPr>
          <a:xfrm>
            <a:off x="4123523" y="325204"/>
            <a:ext cx="1590774" cy="653479"/>
            <a:chOff x="3607867" y="270584"/>
            <a:chExt cx="1590774" cy="653479"/>
          </a:xfrm>
        </p:grpSpPr>
        <p:sp>
          <p:nvSpPr>
            <p:cNvPr id="186" name="正方形/長方形 185"/>
            <p:cNvSpPr/>
            <p:nvPr/>
          </p:nvSpPr>
          <p:spPr>
            <a:xfrm>
              <a:off x="3607867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ln w="355600">
                    <a:solidFill>
                      <a:srgbClr val="048A47"/>
                    </a:solidFill>
                  </a:ln>
                  <a:solidFill>
                    <a:srgbClr val="007A28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フ</a:t>
              </a:r>
              <a:endParaRPr lang="ja-JP" altLang="en-US" sz="4400" dirty="0">
                <a:ln w="355600">
                  <a:solidFill>
                    <a:srgbClr val="048A47"/>
                  </a:solidFill>
                </a:ln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  <p:sp>
          <p:nvSpPr>
            <p:cNvPr id="188" name="正方形/長方形 187"/>
            <p:cNvSpPr/>
            <p:nvPr/>
          </p:nvSpPr>
          <p:spPr>
            <a:xfrm>
              <a:off x="3958893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ln w="355600">
                    <a:solidFill>
                      <a:srgbClr val="048A47"/>
                    </a:solidFill>
                  </a:ln>
                  <a:solidFill>
                    <a:srgbClr val="007A28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ェ</a:t>
              </a:r>
              <a:endParaRPr lang="ja-JP" altLang="en-US" sz="4400" dirty="0">
                <a:ln w="355600">
                  <a:solidFill>
                    <a:srgbClr val="048A47"/>
                  </a:solidFill>
                </a:ln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  <p:sp>
          <p:nvSpPr>
            <p:cNvPr id="192" name="正方形/長方形 191"/>
            <p:cNvSpPr/>
            <p:nvPr/>
          </p:nvSpPr>
          <p:spPr>
            <a:xfrm>
              <a:off x="4320521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ln w="355600">
                    <a:solidFill>
                      <a:srgbClr val="048A47"/>
                    </a:solidFill>
                  </a:ln>
                  <a:solidFill>
                    <a:srgbClr val="007A28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ア</a:t>
              </a:r>
              <a:endParaRPr lang="ja-JP" altLang="en-US" sz="4400" dirty="0">
                <a:ln w="355600">
                  <a:solidFill>
                    <a:srgbClr val="048A47"/>
                  </a:solidFill>
                </a:ln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</p:grpSp>
      <p:sp>
        <p:nvSpPr>
          <p:cNvPr id="193" name="正方形/長方形 192"/>
          <p:cNvSpPr/>
          <p:nvPr/>
        </p:nvSpPr>
        <p:spPr>
          <a:xfrm>
            <a:off x="1054619" y="311688"/>
            <a:ext cx="3090228" cy="6534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ja-JP" altLang="en-US" sz="4400" dirty="0" smtClean="0">
                <a:ln w="1778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イタリアン</a:t>
            </a:r>
            <a:endParaRPr lang="ja-JP" altLang="en-US" sz="4400" dirty="0">
              <a:ln w="17780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grpSp>
        <p:nvGrpSpPr>
          <p:cNvPr id="194" name="グループ化 193"/>
          <p:cNvGrpSpPr/>
          <p:nvPr/>
        </p:nvGrpSpPr>
        <p:grpSpPr>
          <a:xfrm>
            <a:off x="4120143" y="311688"/>
            <a:ext cx="1590774" cy="653479"/>
            <a:chOff x="3607867" y="270584"/>
            <a:chExt cx="1590774" cy="653479"/>
          </a:xfrm>
        </p:grpSpPr>
        <p:sp>
          <p:nvSpPr>
            <p:cNvPr id="195" name="正方形/長方形 194"/>
            <p:cNvSpPr/>
            <p:nvPr/>
          </p:nvSpPr>
          <p:spPr>
            <a:xfrm>
              <a:off x="3607867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ln w="1778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フ</a:t>
              </a:r>
              <a:endParaRPr lang="ja-JP" altLang="en-US" sz="4400" dirty="0">
                <a:ln w="1778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  <p:sp>
          <p:nvSpPr>
            <p:cNvPr id="198" name="正方形/長方形 197"/>
            <p:cNvSpPr/>
            <p:nvPr/>
          </p:nvSpPr>
          <p:spPr>
            <a:xfrm>
              <a:off x="3958893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ln w="1778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ェ</a:t>
              </a:r>
              <a:endParaRPr lang="ja-JP" altLang="en-US" sz="4400" dirty="0">
                <a:ln w="1778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  <p:sp>
          <p:nvSpPr>
            <p:cNvPr id="199" name="正方形/長方形 198"/>
            <p:cNvSpPr/>
            <p:nvPr/>
          </p:nvSpPr>
          <p:spPr>
            <a:xfrm>
              <a:off x="4320521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ln w="1778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ア</a:t>
              </a:r>
              <a:endParaRPr lang="ja-JP" altLang="en-US" sz="4400" dirty="0">
                <a:ln w="1778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</p:grpSp>
      <p:sp>
        <p:nvSpPr>
          <p:cNvPr id="200" name="正方形/長方形 199"/>
          <p:cNvSpPr/>
          <p:nvPr/>
        </p:nvSpPr>
        <p:spPr>
          <a:xfrm>
            <a:off x="1044829" y="303156"/>
            <a:ext cx="3090228" cy="6534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ja-JP" altLang="en-US" sz="4400" dirty="0" smtClean="0"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イタリアン</a:t>
            </a:r>
            <a:endParaRPr lang="ja-JP" altLang="en-US" sz="4400" dirty="0">
              <a:solidFill>
                <a:srgbClr val="007A28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grpSp>
        <p:nvGrpSpPr>
          <p:cNvPr id="201" name="グループ化 200"/>
          <p:cNvGrpSpPr/>
          <p:nvPr/>
        </p:nvGrpSpPr>
        <p:grpSpPr>
          <a:xfrm>
            <a:off x="4110353" y="303156"/>
            <a:ext cx="1590774" cy="653479"/>
            <a:chOff x="3607867" y="270584"/>
            <a:chExt cx="1590774" cy="653479"/>
          </a:xfrm>
        </p:grpSpPr>
        <p:sp>
          <p:nvSpPr>
            <p:cNvPr id="202" name="正方形/長方形 201"/>
            <p:cNvSpPr/>
            <p:nvPr/>
          </p:nvSpPr>
          <p:spPr>
            <a:xfrm>
              <a:off x="3607867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solidFill>
                    <a:srgbClr val="007A28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フ</a:t>
              </a:r>
              <a:endParaRPr lang="ja-JP" altLang="en-US" sz="4400" dirty="0"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  <p:sp>
          <p:nvSpPr>
            <p:cNvPr id="203" name="正方形/長方形 202"/>
            <p:cNvSpPr/>
            <p:nvPr/>
          </p:nvSpPr>
          <p:spPr>
            <a:xfrm>
              <a:off x="3958893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solidFill>
                    <a:srgbClr val="007A28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ェ</a:t>
              </a:r>
              <a:endParaRPr lang="ja-JP" altLang="en-US" sz="4400" dirty="0"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  <p:sp>
          <p:nvSpPr>
            <p:cNvPr id="204" name="正方形/長方形 203"/>
            <p:cNvSpPr/>
            <p:nvPr/>
          </p:nvSpPr>
          <p:spPr>
            <a:xfrm>
              <a:off x="4320521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4400" dirty="0" smtClean="0">
                  <a:solidFill>
                    <a:srgbClr val="007A28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ア</a:t>
              </a:r>
              <a:endParaRPr lang="ja-JP" altLang="en-US" sz="4400" dirty="0">
                <a:solidFill>
                  <a:srgbClr val="007A28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</p:grpSp>
      <p:sp>
        <p:nvSpPr>
          <p:cNvPr id="207" name="テキスト ボックス 206"/>
          <p:cNvSpPr txBox="1"/>
          <p:nvPr/>
        </p:nvSpPr>
        <p:spPr>
          <a:xfrm>
            <a:off x="3939115" y="4177485"/>
            <a:ext cx="244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ミラノ風</a:t>
            </a:r>
            <a:r>
              <a:rPr lang="ja-JP" altLang="en-US" sz="1800" b="1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チキンカツレツ</a:t>
            </a:r>
            <a:endParaRPr lang="en-US" altLang="ja-JP" sz="1800" b="1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3939115" y="4177870"/>
            <a:ext cx="244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ミラノ風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チキンカツレツ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9" name="正方形/長方形 46"/>
          <p:cNvSpPr>
            <a:spLocks noChangeArrowheads="1"/>
          </p:cNvSpPr>
          <p:nvPr/>
        </p:nvSpPr>
        <p:spPr bwMode="auto">
          <a:xfrm>
            <a:off x="1601891" y="1334775"/>
            <a:ext cx="3877258" cy="5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イタリアで開催される冬季世界スポーツ大会</a:t>
            </a:r>
            <a:endParaRPr lang="en-US" altLang="ja-JP" sz="1000" dirty="0" smtClean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イタリア気分を味わいながら、大会を盛り上げましょう～！</a:t>
            </a:r>
            <a:endParaRPr lang="en-US" altLang="ja-JP" sz="1000" dirty="0" smtClean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211" name="Picture 4" descr="コロッセオ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438">
            <a:off x="447657" y="481327"/>
            <a:ext cx="1148063" cy="9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角丸四角形 211"/>
          <p:cNvSpPr/>
          <p:nvPr/>
        </p:nvSpPr>
        <p:spPr>
          <a:xfrm>
            <a:off x="107089" y="1758688"/>
            <a:ext cx="2533560" cy="384532"/>
          </a:xfrm>
          <a:prstGeom prst="roundRect">
            <a:avLst>
              <a:gd name="adj" fmla="val 5335"/>
            </a:avLst>
          </a:prstGeom>
          <a:solidFill>
            <a:srgbClr val="EEE8D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3" name="図 212" descr="カレンダ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6F66F65-3F5F-E860-6231-B12F18F62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2" t="19817" r="34897" b="50749"/>
          <a:stretch/>
        </p:blipFill>
        <p:spPr>
          <a:xfrm>
            <a:off x="91323" y="1340477"/>
            <a:ext cx="1358701" cy="447675"/>
          </a:xfrm>
          <a:prstGeom prst="rect">
            <a:avLst/>
          </a:prstGeom>
        </p:spPr>
      </p:pic>
      <p:pic>
        <p:nvPicPr>
          <p:cNvPr id="214" name="図 2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7" t="55458" r="44488" b="24425"/>
          <a:stretch>
            <a:fillRect/>
          </a:stretch>
        </p:blipFill>
        <p:spPr>
          <a:xfrm>
            <a:off x="5775722" y="1209640"/>
            <a:ext cx="860992" cy="666575"/>
          </a:xfrm>
          <a:custGeom>
            <a:avLst/>
            <a:gdLst>
              <a:gd name="connsiteX0" fmla="*/ 0 w 950410"/>
              <a:gd name="connsiteY0" fmla="*/ 367900 h 735802"/>
              <a:gd name="connsiteX1" fmla="*/ 0 w 950410"/>
              <a:gd name="connsiteY1" fmla="*/ 367901 h 735802"/>
              <a:gd name="connsiteX2" fmla="*/ 0 w 950410"/>
              <a:gd name="connsiteY2" fmla="*/ 367901 h 735802"/>
              <a:gd name="connsiteX3" fmla="*/ 367901 w 950410"/>
              <a:gd name="connsiteY3" fmla="*/ 0 h 735802"/>
              <a:gd name="connsiteX4" fmla="*/ 582509 w 950410"/>
              <a:gd name="connsiteY4" fmla="*/ 0 h 735802"/>
              <a:gd name="connsiteX5" fmla="*/ 950410 w 950410"/>
              <a:gd name="connsiteY5" fmla="*/ 367901 h 735802"/>
              <a:gd name="connsiteX6" fmla="*/ 950409 w 950410"/>
              <a:gd name="connsiteY6" fmla="*/ 367901 h 735802"/>
              <a:gd name="connsiteX7" fmla="*/ 582508 w 950410"/>
              <a:gd name="connsiteY7" fmla="*/ 735802 h 735802"/>
              <a:gd name="connsiteX8" fmla="*/ 367901 w 950410"/>
              <a:gd name="connsiteY8" fmla="*/ 735801 h 735802"/>
              <a:gd name="connsiteX9" fmla="*/ 7475 w 950410"/>
              <a:gd name="connsiteY9" fmla="*/ 442045 h 735802"/>
              <a:gd name="connsiteX10" fmla="*/ 0 w 950410"/>
              <a:gd name="connsiteY10" fmla="*/ 367901 h 735802"/>
              <a:gd name="connsiteX11" fmla="*/ 7475 w 950410"/>
              <a:gd name="connsiteY11" fmla="*/ 293756 h 735802"/>
              <a:gd name="connsiteX12" fmla="*/ 367901 w 950410"/>
              <a:gd name="connsiteY12" fmla="*/ 0 h 73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0410" h="735802">
                <a:moveTo>
                  <a:pt x="0" y="367900"/>
                </a:moveTo>
                <a:lnTo>
                  <a:pt x="0" y="367901"/>
                </a:lnTo>
                <a:lnTo>
                  <a:pt x="0" y="367901"/>
                </a:lnTo>
                <a:close/>
                <a:moveTo>
                  <a:pt x="367901" y="0"/>
                </a:moveTo>
                <a:lnTo>
                  <a:pt x="582509" y="0"/>
                </a:lnTo>
                <a:cubicBezTo>
                  <a:pt x="785695" y="0"/>
                  <a:pt x="950410" y="164715"/>
                  <a:pt x="950410" y="367901"/>
                </a:cubicBezTo>
                <a:lnTo>
                  <a:pt x="950409" y="367901"/>
                </a:lnTo>
                <a:cubicBezTo>
                  <a:pt x="950409" y="571087"/>
                  <a:pt x="785694" y="735802"/>
                  <a:pt x="582508" y="735802"/>
                </a:cubicBezTo>
                <a:lnTo>
                  <a:pt x="367901" y="735801"/>
                </a:lnTo>
                <a:cubicBezTo>
                  <a:pt x="190113" y="735801"/>
                  <a:pt x="41780" y="609691"/>
                  <a:pt x="7475" y="442045"/>
                </a:cubicBezTo>
                <a:lnTo>
                  <a:pt x="0" y="367901"/>
                </a:lnTo>
                <a:lnTo>
                  <a:pt x="7475" y="293756"/>
                </a:lnTo>
                <a:cubicBezTo>
                  <a:pt x="41780" y="126110"/>
                  <a:pt x="190113" y="0"/>
                  <a:pt x="367901" y="0"/>
                </a:cubicBezTo>
                <a:close/>
              </a:path>
            </a:pathLst>
          </a:custGeom>
        </p:spPr>
      </p:pic>
      <p:pic>
        <p:nvPicPr>
          <p:cNvPr id="215" name="図 2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0" t="53609" r="2985" b="4984"/>
          <a:stretch/>
        </p:blipFill>
        <p:spPr>
          <a:xfrm rot="14497333">
            <a:off x="5066115" y="508615"/>
            <a:ext cx="504373" cy="1054955"/>
          </a:xfrm>
          <a:prstGeom prst="rect">
            <a:avLst/>
          </a:prstGeom>
        </p:spPr>
      </p:pic>
      <p:pic>
        <p:nvPicPr>
          <p:cNvPr id="216" name="図 2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8" t="46060" r="34249" b="34623"/>
          <a:stretch>
            <a:fillRect/>
          </a:stretch>
        </p:blipFill>
        <p:spPr>
          <a:xfrm>
            <a:off x="6218414" y="1436521"/>
            <a:ext cx="497573" cy="626855"/>
          </a:xfrm>
          <a:custGeom>
            <a:avLst/>
            <a:gdLst>
              <a:gd name="connsiteX0" fmla="*/ 280423 w 560846"/>
              <a:gd name="connsiteY0" fmla="*/ 0 h 706567"/>
              <a:gd name="connsiteX1" fmla="*/ 560846 w 560846"/>
              <a:gd name="connsiteY1" fmla="*/ 280423 h 706567"/>
              <a:gd name="connsiteX2" fmla="*/ 560845 w 560846"/>
              <a:gd name="connsiteY2" fmla="*/ 426144 h 706567"/>
              <a:gd name="connsiteX3" fmla="*/ 280422 w 560846"/>
              <a:gd name="connsiteY3" fmla="*/ 706567 h 706567"/>
              <a:gd name="connsiteX4" fmla="*/ 280423 w 560846"/>
              <a:gd name="connsiteY4" fmla="*/ 706566 h 706567"/>
              <a:gd name="connsiteX5" fmla="*/ 0 w 560846"/>
              <a:gd name="connsiteY5" fmla="*/ 426143 h 706567"/>
              <a:gd name="connsiteX6" fmla="*/ 0 w 560846"/>
              <a:gd name="connsiteY6" fmla="*/ 280423 h 706567"/>
              <a:gd name="connsiteX7" fmla="*/ 280423 w 560846"/>
              <a:gd name="connsiteY7" fmla="*/ 0 h 70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846" h="706567">
                <a:moveTo>
                  <a:pt x="280423" y="0"/>
                </a:moveTo>
                <a:cubicBezTo>
                  <a:pt x="435296" y="0"/>
                  <a:pt x="560846" y="125550"/>
                  <a:pt x="560846" y="280423"/>
                </a:cubicBezTo>
                <a:cubicBezTo>
                  <a:pt x="560846" y="328997"/>
                  <a:pt x="560845" y="377570"/>
                  <a:pt x="560845" y="426144"/>
                </a:cubicBezTo>
                <a:cubicBezTo>
                  <a:pt x="560845" y="581017"/>
                  <a:pt x="435295" y="706567"/>
                  <a:pt x="280422" y="706567"/>
                </a:cubicBezTo>
                <a:lnTo>
                  <a:pt x="280423" y="706566"/>
                </a:lnTo>
                <a:cubicBezTo>
                  <a:pt x="125550" y="706566"/>
                  <a:pt x="0" y="581016"/>
                  <a:pt x="0" y="426143"/>
                </a:cubicBezTo>
                <a:lnTo>
                  <a:pt x="0" y="280423"/>
                </a:lnTo>
                <a:cubicBezTo>
                  <a:pt x="0" y="125550"/>
                  <a:pt x="125550" y="0"/>
                  <a:pt x="280423" y="0"/>
                </a:cubicBezTo>
                <a:close/>
              </a:path>
            </a:pathLst>
          </a:custGeom>
        </p:spPr>
      </p:pic>
      <p:pic>
        <p:nvPicPr>
          <p:cNvPr id="217" name="図 2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26473" r="62787" b="51753"/>
          <a:stretch/>
        </p:blipFill>
        <p:spPr>
          <a:xfrm>
            <a:off x="-85994" y="3750802"/>
            <a:ext cx="766439" cy="716585"/>
          </a:xfrm>
          <a:custGeom>
            <a:avLst/>
            <a:gdLst>
              <a:gd name="connsiteX0" fmla="*/ 232840 w 851826"/>
              <a:gd name="connsiteY0" fmla="*/ 0 h 796418"/>
              <a:gd name="connsiteX1" fmla="*/ 755826 w 851826"/>
              <a:gd name="connsiteY1" fmla="*/ 0 h 796418"/>
              <a:gd name="connsiteX2" fmla="*/ 773834 w 851826"/>
              <a:gd name="connsiteY2" fmla="*/ 18285 h 796418"/>
              <a:gd name="connsiteX3" fmla="*/ 719928 w 851826"/>
              <a:gd name="connsiteY3" fmla="*/ 514986 h 796418"/>
              <a:gd name="connsiteX4" fmla="*/ 466955 w 851826"/>
              <a:gd name="connsiteY4" fmla="*/ 718426 h 796418"/>
              <a:gd name="connsiteX5" fmla="*/ 20467 w 851826"/>
              <a:gd name="connsiteY5" fmla="*/ 715506 h 796418"/>
              <a:gd name="connsiteX6" fmla="*/ 0 w 851826"/>
              <a:gd name="connsiteY6" fmla="*/ 694724 h 796418"/>
              <a:gd name="connsiteX7" fmla="*/ 0 w 851826"/>
              <a:gd name="connsiteY7" fmla="*/ 191613 h 796418"/>
              <a:gd name="connsiteX8" fmla="*/ 24160 w 851826"/>
              <a:gd name="connsiteY8" fmla="*/ 167820 h 7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826" h="796418">
                <a:moveTo>
                  <a:pt x="232840" y="0"/>
                </a:moveTo>
                <a:lnTo>
                  <a:pt x="755826" y="0"/>
                </a:lnTo>
                <a:lnTo>
                  <a:pt x="773834" y="18285"/>
                </a:lnTo>
                <a:cubicBezTo>
                  <a:pt x="896109" y="170331"/>
                  <a:pt x="871974" y="392712"/>
                  <a:pt x="719928" y="514986"/>
                </a:cubicBezTo>
                <a:lnTo>
                  <a:pt x="466955" y="718426"/>
                </a:lnTo>
                <a:cubicBezTo>
                  <a:pt x="333915" y="825417"/>
                  <a:pt x="147025" y="820313"/>
                  <a:pt x="20467" y="715506"/>
                </a:cubicBezTo>
                <a:lnTo>
                  <a:pt x="0" y="694724"/>
                </a:lnTo>
                <a:lnTo>
                  <a:pt x="0" y="191613"/>
                </a:lnTo>
                <a:lnTo>
                  <a:pt x="24160" y="167820"/>
                </a:lnTo>
                <a:close/>
              </a:path>
            </a:pathLst>
          </a:custGeom>
        </p:spPr>
      </p:pic>
      <p:sp>
        <p:nvSpPr>
          <p:cNvPr id="218" name="テキスト ボックス 217"/>
          <p:cNvSpPr txBox="1"/>
          <p:nvPr/>
        </p:nvSpPr>
        <p:spPr>
          <a:xfrm>
            <a:off x="955" y="4202330"/>
            <a:ext cx="35678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豚肉の</a:t>
            </a:r>
            <a:r>
              <a:rPr lang="ja-JP" altLang="en-US" sz="1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スカロッピーネ</a:t>
            </a:r>
            <a:endParaRPr lang="en-US" altLang="ja-JP" sz="1800" b="1" dirty="0" smtClean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レモンバターソース</a:t>
            </a:r>
            <a:endParaRPr lang="en-US" altLang="ja-JP" sz="1100" b="1" dirty="0" smtClean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2364" y="4229072"/>
            <a:ext cx="318056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豚肉の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スカロッピーネ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レモンバターソース</a:t>
            </a:r>
            <a:endParaRPr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0" name="図 2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2" t="40645" r="56586" b="42311"/>
          <a:stretch>
            <a:fillRect/>
          </a:stretch>
        </p:blipFill>
        <p:spPr>
          <a:xfrm rot="21051712">
            <a:off x="2947844" y="4266110"/>
            <a:ext cx="458109" cy="451382"/>
          </a:xfrm>
          <a:custGeom>
            <a:avLst/>
            <a:gdLst>
              <a:gd name="connsiteX0" fmla="*/ 311709 w 632709"/>
              <a:gd name="connsiteY0" fmla="*/ 0 h 623418"/>
              <a:gd name="connsiteX1" fmla="*/ 321000 w 632709"/>
              <a:gd name="connsiteY1" fmla="*/ 0 h 623418"/>
              <a:gd name="connsiteX2" fmla="*/ 632709 w 632709"/>
              <a:gd name="connsiteY2" fmla="*/ 311709 h 623418"/>
              <a:gd name="connsiteX3" fmla="*/ 321000 w 632709"/>
              <a:gd name="connsiteY3" fmla="*/ 623418 h 623418"/>
              <a:gd name="connsiteX4" fmla="*/ 311709 w 632709"/>
              <a:gd name="connsiteY4" fmla="*/ 623418 h 623418"/>
              <a:gd name="connsiteX5" fmla="*/ 0 w 632709"/>
              <a:gd name="connsiteY5" fmla="*/ 311709 h 623418"/>
              <a:gd name="connsiteX6" fmla="*/ 311709 w 632709"/>
              <a:gd name="connsiteY6" fmla="*/ 0 h 62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709" h="623418">
                <a:moveTo>
                  <a:pt x="311709" y="0"/>
                </a:moveTo>
                <a:lnTo>
                  <a:pt x="321000" y="0"/>
                </a:lnTo>
                <a:cubicBezTo>
                  <a:pt x="493152" y="0"/>
                  <a:pt x="632709" y="139557"/>
                  <a:pt x="632709" y="311709"/>
                </a:cubicBezTo>
                <a:cubicBezTo>
                  <a:pt x="632709" y="483861"/>
                  <a:pt x="493152" y="623418"/>
                  <a:pt x="321000" y="623418"/>
                </a:cubicBezTo>
                <a:lnTo>
                  <a:pt x="311709" y="623418"/>
                </a:lnTo>
                <a:cubicBezTo>
                  <a:pt x="139557" y="623418"/>
                  <a:pt x="0" y="483861"/>
                  <a:pt x="0" y="311709"/>
                </a:cubicBezTo>
                <a:cubicBezTo>
                  <a:pt x="0" y="139557"/>
                  <a:pt x="139557" y="0"/>
                  <a:pt x="311709" y="0"/>
                </a:cubicBezTo>
                <a:close/>
              </a:path>
            </a:pathLst>
          </a:custGeom>
        </p:spPr>
      </p:pic>
      <p:pic>
        <p:nvPicPr>
          <p:cNvPr id="221" name="図 2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2" t="40645" r="56586" b="42311"/>
          <a:stretch>
            <a:fillRect/>
          </a:stretch>
        </p:blipFill>
        <p:spPr>
          <a:xfrm rot="540081">
            <a:off x="3109610" y="4256092"/>
            <a:ext cx="567255" cy="558925"/>
          </a:xfrm>
          <a:custGeom>
            <a:avLst/>
            <a:gdLst>
              <a:gd name="connsiteX0" fmla="*/ 311709 w 632709"/>
              <a:gd name="connsiteY0" fmla="*/ 0 h 623418"/>
              <a:gd name="connsiteX1" fmla="*/ 321000 w 632709"/>
              <a:gd name="connsiteY1" fmla="*/ 0 h 623418"/>
              <a:gd name="connsiteX2" fmla="*/ 632709 w 632709"/>
              <a:gd name="connsiteY2" fmla="*/ 311709 h 623418"/>
              <a:gd name="connsiteX3" fmla="*/ 321000 w 632709"/>
              <a:gd name="connsiteY3" fmla="*/ 623418 h 623418"/>
              <a:gd name="connsiteX4" fmla="*/ 311709 w 632709"/>
              <a:gd name="connsiteY4" fmla="*/ 623418 h 623418"/>
              <a:gd name="connsiteX5" fmla="*/ 0 w 632709"/>
              <a:gd name="connsiteY5" fmla="*/ 311709 h 623418"/>
              <a:gd name="connsiteX6" fmla="*/ 311709 w 632709"/>
              <a:gd name="connsiteY6" fmla="*/ 0 h 62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709" h="623418">
                <a:moveTo>
                  <a:pt x="311709" y="0"/>
                </a:moveTo>
                <a:lnTo>
                  <a:pt x="321000" y="0"/>
                </a:lnTo>
                <a:cubicBezTo>
                  <a:pt x="493152" y="0"/>
                  <a:pt x="632709" y="139557"/>
                  <a:pt x="632709" y="311709"/>
                </a:cubicBezTo>
                <a:cubicBezTo>
                  <a:pt x="632709" y="483861"/>
                  <a:pt x="493152" y="623418"/>
                  <a:pt x="321000" y="623418"/>
                </a:cubicBezTo>
                <a:lnTo>
                  <a:pt x="311709" y="623418"/>
                </a:lnTo>
                <a:cubicBezTo>
                  <a:pt x="139557" y="623418"/>
                  <a:pt x="0" y="483861"/>
                  <a:pt x="0" y="311709"/>
                </a:cubicBezTo>
                <a:cubicBezTo>
                  <a:pt x="0" y="139557"/>
                  <a:pt x="139557" y="0"/>
                  <a:pt x="311709" y="0"/>
                </a:cubicBezTo>
                <a:close/>
              </a:path>
            </a:pathLst>
          </a:custGeom>
        </p:spPr>
      </p:pic>
      <p:sp>
        <p:nvSpPr>
          <p:cNvPr id="222" name="正方形/長方形 46"/>
          <p:cNvSpPr>
            <a:spLocks noChangeArrowheads="1"/>
          </p:cNvSpPr>
          <p:nvPr/>
        </p:nvSpPr>
        <p:spPr bwMode="auto">
          <a:xfrm>
            <a:off x="2314" y="4726042"/>
            <a:ext cx="3738856" cy="5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1200" dirty="0" smtClean="0">
                <a:latin typeface="+mn-lt"/>
              </a:rPr>
              <a:t>豚肉とマッシュルームを</a:t>
            </a:r>
            <a:r>
              <a:rPr lang="ja-JP" altLang="en-US" sz="1200" dirty="0">
                <a:latin typeface="+mn-lt"/>
              </a:rPr>
              <a:t>レモンバターソースで軽やかに。イタリア生まれのスカロッピーネでおいしく勝ち飯。</a:t>
            </a:r>
            <a:endParaRPr lang="ja-JP" altLang="en-US" sz="1100" dirty="0">
              <a:latin typeface="+mn-lt"/>
              <a:ea typeface="メイリオ" panose="020B0604030504040204" pitchFamily="50" charset="-128"/>
            </a:endParaRPr>
          </a:p>
        </p:txBody>
      </p:sp>
      <p:grpSp>
        <p:nvGrpSpPr>
          <p:cNvPr id="223" name="グループ化 222"/>
          <p:cNvGrpSpPr/>
          <p:nvPr/>
        </p:nvGrpSpPr>
        <p:grpSpPr>
          <a:xfrm>
            <a:off x="43295" y="1760572"/>
            <a:ext cx="2797324" cy="415498"/>
            <a:chOff x="43295" y="1750684"/>
            <a:chExt cx="2797324" cy="415498"/>
          </a:xfrm>
        </p:grpSpPr>
        <p:sp>
          <p:nvSpPr>
            <p:cNvPr id="224" name="テキスト ボックス 223"/>
            <p:cNvSpPr txBox="1"/>
            <p:nvPr/>
          </p:nvSpPr>
          <p:spPr>
            <a:xfrm>
              <a:off x="47519" y="1750684"/>
              <a:ext cx="27931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700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　　　　　　　  なりたいカラダ・コンディションを</a:t>
              </a:r>
              <a:endParaRPr lang="en-US" altLang="ja-JP" sz="7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  <a:p>
              <a:r>
                <a:rPr lang="ja-JP" altLang="en-US" sz="700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バランスの良い三度の食事</a:t>
              </a:r>
              <a:r>
                <a:rPr lang="ja-JP" altLang="en-US" sz="700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と補食</a:t>
              </a:r>
              <a:r>
                <a:rPr lang="ja-JP" altLang="en-US" sz="700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で実現する味の素（株）の</a:t>
              </a:r>
              <a:endParaRPr lang="en-US" altLang="ja-JP" sz="7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  <a:p>
              <a:r>
                <a:rPr lang="ja-JP" altLang="en-US" sz="700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長年の食とアミノ酸研究を活かしたプログラムです。</a:t>
              </a:r>
              <a:endParaRPr lang="ja-JP" altLang="en-US" sz="7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225" name="テキスト ボックス 224"/>
            <p:cNvSpPr txBox="1"/>
            <p:nvPr/>
          </p:nvSpPr>
          <p:spPr>
            <a:xfrm>
              <a:off x="43295" y="1765887"/>
              <a:ext cx="954552" cy="19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ja-JP" altLang="en-US" sz="800" b="1" dirty="0"/>
                <a:t>「</a:t>
              </a:r>
              <a:r>
                <a:rPr lang="ja-JP" altLang="en-US" sz="800" b="1" dirty="0" smtClean="0"/>
                <a:t>勝ち飯  」</a:t>
              </a:r>
              <a:r>
                <a:rPr lang="ja-JP" altLang="en-US" sz="800" b="1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と</a:t>
              </a:r>
              <a:r>
                <a:rPr lang="ja-JP" altLang="en-US" sz="800" b="1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は</a:t>
              </a:r>
              <a:endParaRPr lang="en-US" altLang="ja-JP" sz="800" b="1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226" name="テキスト ボックス 225"/>
            <p:cNvSpPr txBox="1"/>
            <p:nvPr/>
          </p:nvSpPr>
          <p:spPr>
            <a:xfrm>
              <a:off x="394315" y="1792722"/>
              <a:ext cx="238486" cy="19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ja-JP" sz="800" b="1" baseline="30000" dirty="0" smtClean="0"/>
                <a:t>®</a:t>
              </a:r>
              <a:endParaRPr lang="en-US" altLang="ja-JP" sz="800" b="1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</p:grpSp>
      <p:sp>
        <p:nvSpPr>
          <p:cNvPr id="135" name="フローチャート: 処理 134"/>
          <p:cNvSpPr/>
          <p:nvPr/>
        </p:nvSpPr>
        <p:spPr>
          <a:xfrm>
            <a:off x="-10408" y="5463151"/>
            <a:ext cx="6882609" cy="4440119"/>
          </a:xfrm>
          <a:prstGeom prst="flowChartProcess">
            <a:avLst/>
          </a:prstGeom>
          <a:solidFill>
            <a:srgbClr val="C7B4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734" y="7592681"/>
            <a:ext cx="3408459" cy="1956180"/>
          </a:xfrm>
          <a:prstGeom prst="rect">
            <a:avLst/>
          </a:prstGeom>
          <a:solidFill>
            <a:srgbClr val="F6E7CE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66" t="44773" r="2269" b="14605"/>
          <a:stretch/>
        </p:blipFill>
        <p:spPr>
          <a:xfrm>
            <a:off x="-8486" y="8004175"/>
            <a:ext cx="1805536" cy="1544686"/>
          </a:xfrm>
          <a:prstGeom prst="rect">
            <a:avLst/>
          </a:prstGeom>
        </p:spPr>
      </p:pic>
      <p:sp>
        <p:nvSpPr>
          <p:cNvPr id="190" name="正方形/長方形 189"/>
          <p:cNvSpPr/>
          <p:nvPr/>
        </p:nvSpPr>
        <p:spPr>
          <a:xfrm>
            <a:off x="3431491" y="5345357"/>
            <a:ext cx="3440710" cy="2229928"/>
          </a:xfrm>
          <a:prstGeom prst="rect">
            <a:avLst/>
          </a:prstGeom>
          <a:solidFill>
            <a:srgbClr val="F6E7CE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4" name="正方形/長方形 273"/>
          <p:cNvSpPr/>
          <p:nvPr/>
        </p:nvSpPr>
        <p:spPr>
          <a:xfrm>
            <a:off x="320957" y="5830427"/>
            <a:ext cx="3166145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ウェルネスメニュー</a:t>
            </a:r>
            <a:endParaRPr lang="en-US" altLang="ja-JP" sz="1800" b="1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5" name="正方形/長方形 254"/>
          <p:cNvSpPr/>
          <p:nvPr/>
        </p:nvSpPr>
        <p:spPr>
          <a:xfrm>
            <a:off x="14633" y="5367013"/>
            <a:ext cx="3375886" cy="2180076"/>
          </a:xfrm>
          <a:prstGeom prst="rect">
            <a:avLst/>
          </a:prstGeom>
          <a:solidFill>
            <a:srgbClr val="FFFFFF"/>
          </a:solidFill>
          <a:ln w="38100">
            <a:solidFill>
              <a:srgbClr val="247C5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5" name="正方形/長方形 424"/>
          <p:cNvSpPr/>
          <p:nvPr/>
        </p:nvSpPr>
        <p:spPr>
          <a:xfrm>
            <a:off x="3431334" y="7585467"/>
            <a:ext cx="3440867" cy="1974140"/>
          </a:xfrm>
          <a:prstGeom prst="rect">
            <a:avLst/>
          </a:prstGeom>
          <a:solidFill>
            <a:srgbClr val="F6E7CE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25" name="図 6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79" y="9632571"/>
            <a:ext cx="869021" cy="229833"/>
          </a:xfrm>
          <a:prstGeom prst="rect">
            <a:avLst/>
          </a:prstGeom>
        </p:spPr>
      </p:pic>
      <p:sp>
        <p:nvSpPr>
          <p:cNvPr id="122" name="角丸四角形 121"/>
          <p:cNvSpPr/>
          <p:nvPr/>
        </p:nvSpPr>
        <p:spPr>
          <a:xfrm>
            <a:off x="2111031" y="9600608"/>
            <a:ext cx="1223054" cy="225019"/>
          </a:xfrm>
          <a:prstGeom prst="roundRect">
            <a:avLst/>
          </a:prstGeom>
          <a:solidFill>
            <a:srgbClr val="C07136"/>
          </a:solidFill>
          <a:ln w="38100">
            <a:solidFill>
              <a:srgbClr val="C07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2039059" y="9579273"/>
            <a:ext cx="1130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今月のコロッケ</a:t>
            </a:r>
            <a:endParaRPr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正方形/長方形 46"/>
          <p:cNvSpPr>
            <a:spLocks noChangeArrowheads="1"/>
          </p:cNvSpPr>
          <p:nvPr/>
        </p:nvSpPr>
        <p:spPr bwMode="auto">
          <a:xfrm>
            <a:off x="3400070" y="9600471"/>
            <a:ext cx="2194154" cy="2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八ヶ岳グラタンクリーミーコロッケ</a:t>
            </a:r>
            <a:endParaRPr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6" name="図 1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635">
            <a:off x="3068683" y="9535198"/>
            <a:ext cx="394539" cy="3945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6" name="直線コネクタ 115"/>
          <p:cNvCxnSpPr/>
          <p:nvPr/>
        </p:nvCxnSpPr>
        <p:spPr>
          <a:xfrm>
            <a:off x="88484" y="5728315"/>
            <a:ext cx="3175448" cy="0"/>
          </a:xfrm>
          <a:prstGeom prst="line">
            <a:avLst/>
          </a:prstGeom>
          <a:ln w="57150" cap="rnd">
            <a:solidFill>
              <a:srgbClr val="247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正方形/長方形 46"/>
          <p:cNvSpPr>
            <a:spLocks noChangeArrowheads="1"/>
          </p:cNvSpPr>
          <p:nvPr/>
        </p:nvSpPr>
        <p:spPr bwMode="auto">
          <a:xfrm>
            <a:off x="1561875" y="6062049"/>
            <a:ext cx="1773959" cy="133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dist"/>
            <a:r>
              <a:rPr lang="ja-JP" altLang="en-US" sz="11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モスバーガーで人気のテリヤキバーガー</a:t>
            </a:r>
            <a:r>
              <a:rPr lang="en-US" altLang="ja-JP" sz="11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×</a:t>
            </a:r>
            <a:r>
              <a:rPr lang="ja-JP" altLang="en-US" sz="11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モス野菜バーガーをライスボウルにアレンジ！焦がし醤油の</a:t>
            </a:r>
            <a:r>
              <a:rPr lang="ja-JP" altLang="en-US" sz="1100" dirty="0" err="1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甘じょっぱ</a:t>
            </a:r>
            <a:r>
              <a:rPr lang="ja-JP" altLang="en-US" sz="11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いたれと、オーロラソース、味変のマヨネーズが混然一体となってリッチな味わいです。</a:t>
            </a:r>
            <a:endParaRPr lang="en-US" altLang="ja-JP" sz="1100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1212666" y="5350770"/>
            <a:ext cx="2106993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800" b="1" spc="300" dirty="0" smtClean="0">
                <a:solidFill>
                  <a:srgbClr val="247C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モスコラボ</a:t>
            </a:r>
            <a:endParaRPr lang="ja-JP" altLang="en-US" sz="1800" b="1" spc="300" dirty="0">
              <a:solidFill>
                <a:srgbClr val="247C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正方形/長方形 46"/>
          <p:cNvSpPr>
            <a:spLocks noChangeArrowheads="1"/>
          </p:cNvSpPr>
          <p:nvPr/>
        </p:nvSpPr>
        <p:spPr bwMode="auto">
          <a:xfrm>
            <a:off x="1767623" y="8580979"/>
            <a:ext cx="1615314" cy="79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50" dirty="0"/>
              <a:t>きくらげの食感と旨味を生かした香味</a:t>
            </a:r>
            <a:r>
              <a:rPr lang="ja-JP" altLang="en-US" sz="1050" dirty="0" err="1"/>
              <a:t>あん</a:t>
            </a:r>
            <a:r>
              <a:rPr lang="ja-JP" altLang="en-US" sz="1050" dirty="0"/>
              <a:t>かけ焼きそば</a:t>
            </a:r>
            <a:r>
              <a:rPr lang="ja-JP" altLang="en-US" sz="1050" dirty="0" smtClean="0"/>
              <a:t>。からし酢で</a:t>
            </a:r>
            <a:r>
              <a:rPr lang="ja-JP" altLang="en-US" sz="1050" dirty="0"/>
              <a:t>味変</a:t>
            </a:r>
            <a:r>
              <a:rPr lang="ja-JP" altLang="en-US" sz="1050" dirty="0" smtClean="0"/>
              <a:t>も。</a:t>
            </a:r>
            <a:endParaRPr lang="en-US" altLang="ja-JP" sz="1050" dirty="0" smtClean="0"/>
          </a:p>
          <a:p>
            <a:r>
              <a:rPr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無塩の麺使用で適塩化。</a:t>
            </a:r>
            <a:endParaRPr lang="en-US" altLang="ja-JP" sz="10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34" name="グループ化 133"/>
          <p:cNvGrpSpPr/>
          <p:nvPr/>
        </p:nvGrpSpPr>
        <p:grpSpPr>
          <a:xfrm>
            <a:off x="1134842" y="9205250"/>
            <a:ext cx="915769" cy="381714"/>
            <a:chOff x="6778545" y="5836743"/>
            <a:chExt cx="1001345" cy="417385"/>
          </a:xfrm>
        </p:grpSpPr>
        <p:sp>
          <p:nvSpPr>
            <p:cNvPr id="137" name="正方形/長方形 5"/>
            <p:cNvSpPr/>
            <p:nvPr/>
          </p:nvSpPr>
          <p:spPr>
            <a:xfrm flipH="1">
              <a:off x="6778545" y="5868466"/>
              <a:ext cx="798052" cy="340097"/>
            </a:xfrm>
            <a:custGeom>
              <a:avLst/>
              <a:gdLst>
                <a:gd name="connsiteX0" fmla="*/ 0 w 654379"/>
                <a:gd name="connsiteY0" fmla="*/ 0 h 261720"/>
                <a:gd name="connsiteX1" fmla="*/ 654379 w 654379"/>
                <a:gd name="connsiteY1" fmla="*/ 0 h 261720"/>
                <a:gd name="connsiteX2" fmla="*/ 654379 w 654379"/>
                <a:gd name="connsiteY2" fmla="*/ 261720 h 261720"/>
                <a:gd name="connsiteX3" fmla="*/ 0 w 654379"/>
                <a:gd name="connsiteY3" fmla="*/ 261720 h 261720"/>
                <a:gd name="connsiteX4" fmla="*/ 0 w 654379"/>
                <a:gd name="connsiteY4" fmla="*/ 0 h 261720"/>
                <a:gd name="connsiteX0" fmla="*/ 0 w 654379"/>
                <a:gd name="connsiteY0" fmla="*/ 0 h 261720"/>
                <a:gd name="connsiteX1" fmla="*/ 442924 w 654379"/>
                <a:gd name="connsiteY1" fmla="*/ 1905 h 261720"/>
                <a:gd name="connsiteX2" fmla="*/ 654379 w 654379"/>
                <a:gd name="connsiteY2" fmla="*/ 261720 h 261720"/>
                <a:gd name="connsiteX3" fmla="*/ 0 w 654379"/>
                <a:gd name="connsiteY3" fmla="*/ 261720 h 261720"/>
                <a:gd name="connsiteX4" fmla="*/ 0 w 654379"/>
                <a:gd name="connsiteY4" fmla="*/ 0 h 261720"/>
                <a:gd name="connsiteX0" fmla="*/ 0 w 735659"/>
                <a:gd name="connsiteY0" fmla="*/ 0 h 261720"/>
                <a:gd name="connsiteX1" fmla="*/ 442924 w 735659"/>
                <a:gd name="connsiteY1" fmla="*/ 1905 h 261720"/>
                <a:gd name="connsiteX2" fmla="*/ 735659 w 735659"/>
                <a:gd name="connsiteY2" fmla="*/ 259765 h 261720"/>
                <a:gd name="connsiteX3" fmla="*/ 0 w 735659"/>
                <a:gd name="connsiteY3" fmla="*/ 261720 h 261720"/>
                <a:gd name="connsiteX4" fmla="*/ 0 w 735659"/>
                <a:gd name="connsiteY4" fmla="*/ 0 h 26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659" h="261720">
                  <a:moveTo>
                    <a:pt x="0" y="0"/>
                  </a:moveTo>
                  <a:lnTo>
                    <a:pt x="442924" y="1905"/>
                  </a:lnTo>
                  <a:lnTo>
                    <a:pt x="735659" y="259765"/>
                  </a:lnTo>
                  <a:lnTo>
                    <a:pt x="0" y="261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B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 flipH="1">
              <a:off x="6920090" y="5883936"/>
              <a:ext cx="754703" cy="37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u="sng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1.8g</a:t>
              </a:r>
              <a:endParaRPr lang="ja-JP" altLang="en-US" sz="1200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7025187" y="5836743"/>
              <a:ext cx="75470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食塩</a:t>
              </a:r>
              <a:r>
                <a:rPr lang="ja-JP" altLang="en-US" sz="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相当量</a:t>
              </a:r>
              <a:endParaRPr lang="ja-JP" altLang="en-US" sz="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45" name="直線コネクタ 144"/>
          <p:cNvCxnSpPr/>
          <p:nvPr/>
        </p:nvCxnSpPr>
        <p:spPr>
          <a:xfrm>
            <a:off x="676960" y="8022875"/>
            <a:ext cx="2547357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39"/>
          <p:cNvSpPr>
            <a:spLocks noChangeArrowheads="1"/>
          </p:cNvSpPr>
          <p:nvPr/>
        </p:nvSpPr>
        <p:spPr bwMode="auto">
          <a:xfrm>
            <a:off x="863085" y="7771636"/>
            <a:ext cx="2273287" cy="2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食塩相当量が一皿で</a:t>
            </a:r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1.8</a:t>
            </a:r>
            <a:r>
              <a:rPr lang="en-US" altLang="ja-JP" sz="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g</a:t>
            </a:r>
            <a:r>
              <a:rPr lang="ja-JP" altLang="en-US" sz="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以下</a:t>
            </a:r>
          </a:p>
        </p:txBody>
      </p:sp>
      <p:sp>
        <p:nvSpPr>
          <p:cNvPr id="147" name="正方形/長方形 146"/>
          <p:cNvSpPr/>
          <p:nvPr/>
        </p:nvSpPr>
        <p:spPr>
          <a:xfrm>
            <a:off x="983273" y="7539220"/>
            <a:ext cx="2106993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8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適塩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1691" r="-2844" b="21525"/>
          <a:stretch/>
        </p:blipFill>
        <p:spPr>
          <a:xfrm>
            <a:off x="3433975" y="8025378"/>
            <a:ext cx="1817116" cy="153352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22389" r="10289" b="16234"/>
          <a:stretch/>
        </p:blipFill>
        <p:spPr>
          <a:xfrm>
            <a:off x="3428115" y="5764849"/>
            <a:ext cx="1535828" cy="1810083"/>
          </a:xfrm>
          <a:prstGeom prst="rect">
            <a:avLst/>
          </a:prstGeom>
        </p:spPr>
      </p:pic>
      <p:sp>
        <p:nvSpPr>
          <p:cNvPr id="119" name="正方形/長方形 118"/>
          <p:cNvSpPr/>
          <p:nvPr/>
        </p:nvSpPr>
        <p:spPr>
          <a:xfrm>
            <a:off x="4169228" y="7586802"/>
            <a:ext cx="2106993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特選麺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7" name="直線コネクタ 126"/>
          <p:cNvCxnSpPr/>
          <p:nvPr/>
        </p:nvCxnSpPr>
        <p:spPr>
          <a:xfrm>
            <a:off x="4194209" y="7974751"/>
            <a:ext cx="256612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52"/>
          <p:cNvSpPr txBox="1"/>
          <p:nvPr/>
        </p:nvSpPr>
        <p:spPr>
          <a:xfrm>
            <a:off x="5264745" y="8617776"/>
            <a:ext cx="156694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ja-JP" altLang="en-US" sz="1050" dirty="0" smtClean="0"/>
              <a:t>九州小麦を使用した博多うどんに、ごぼう天を贅沢にのせた逸品です</a:t>
            </a:r>
            <a:r>
              <a:rPr lang="ja-JP" altLang="en-US" sz="1050" dirty="0" smtClean="0">
                <a:latin typeface="+mj-ea"/>
              </a:rPr>
              <a:t>。</a:t>
            </a:r>
            <a:endParaRPr lang="en-US" altLang="ja-JP" sz="1050" dirty="0">
              <a:latin typeface="+mj-ea"/>
            </a:endParaRPr>
          </a:p>
          <a:p>
            <a:pPr eaLnBrk="1" hangingPunct="1"/>
            <a:r>
              <a:rPr lang="ja-JP" altLang="en-US" sz="1050" dirty="0" smtClean="0">
                <a:latin typeface="+mj-ea"/>
              </a:rPr>
              <a:t>日本応援の明太バージョンをご用意いたしました。</a:t>
            </a:r>
            <a:endParaRPr lang="en-US" altLang="ja-JP" sz="1050" dirty="0" smtClean="0">
              <a:latin typeface="+mj-ea"/>
            </a:endParaRPr>
          </a:p>
        </p:txBody>
      </p:sp>
      <p:pic>
        <p:nvPicPr>
          <p:cNvPr id="151" name="図 1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04" y="7494350"/>
            <a:ext cx="1026524" cy="910850"/>
          </a:xfrm>
          <a:prstGeom prst="rect">
            <a:avLst/>
          </a:prstGeom>
        </p:spPr>
      </p:pic>
      <p:sp>
        <p:nvSpPr>
          <p:cNvPr id="154" name="正方形/長方形 153"/>
          <p:cNvSpPr/>
          <p:nvPr/>
        </p:nvSpPr>
        <p:spPr>
          <a:xfrm>
            <a:off x="4537825" y="5360501"/>
            <a:ext cx="2106993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ウェルネスメニュー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4985348" y="7046634"/>
            <a:ext cx="1794590" cy="527801"/>
          </a:xfrm>
          <a:prstGeom prst="rect">
            <a:avLst/>
          </a:prstGeom>
          <a:noFill/>
          <a:ln w="9525">
            <a:solidFill>
              <a:srgbClr val="CD7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TextBox 55"/>
          <p:cNvSpPr txBox="1"/>
          <p:nvPr/>
        </p:nvSpPr>
        <p:spPr>
          <a:xfrm>
            <a:off x="4999788" y="7210620"/>
            <a:ext cx="176054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600" dirty="0">
                <a:latin typeface="Meiryo" panose="020B0604030504040204" pitchFamily="50" charset="-128"/>
                <a:ea typeface="Meiryo" panose="020B0604030504040204" pitchFamily="50" charset="-128"/>
              </a:rPr>
              <a:t>身体の健康だけでなく、心の健康もサポートすることを目的とした食事プランです。身体に必要な栄養素をバランスよく摂取しつつ、日々の食事を楽しみながら健康的</a:t>
            </a:r>
            <a:r>
              <a:rPr lang="ja-JP" altLang="en-US" sz="6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なライフスタイル</a:t>
            </a:r>
            <a:r>
              <a:rPr lang="ja-JP" altLang="en-US" sz="600" dirty="0">
                <a:latin typeface="Meiryo" panose="020B0604030504040204" pitchFamily="50" charset="-128"/>
                <a:ea typeface="Meiryo" panose="020B0604030504040204" pitchFamily="50" charset="-128"/>
              </a:rPr>
              <a:t>をサポートします。</a:t>
            </a:r>
          </a:p>
        </p:txBody>
      </p:sp>
      <p:sp>
        <p:nvSpPr>
          <p:cNvPr id="164" name="正方形/長方形 163"/>
          <p:cNvSpPr/>
          <p:nvPr/>
        </p:nvSpPr>
        <p:spPr>
          <a:xfrm>
            <a:off x="4984682" y="7041605"/>
            <a:ext cx="1795255" cy="133298"/>
          </a:xfrm>
          <a:prstGeom prst="rect">
            <a:avLst/>
          </a:prstGeom>
          <a:solidFill>
            <a:srgbClr val="CD7FAE"/>
          </a:solidFill>
          <a:ln w="9525">
            <a:solidFill>
              <a:srgbClr val="CD7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正方形/長方形 165"/>
          <p:cNvSpPr/>
          <p:nvPr/>
        </p:nvSpPr>
        <p:spPr>
          <a:xfrm>
            <a:off x="5775191" y="7014999"/>
            <a:ext cx="100219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からだも心</a:t>
            </a:r>
            <a:r>
              <a:rPr lang="ja-JP" altLang="en-US" sz="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en-US" altLang="ja-JP" sz="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HAPPY</a:t>
            </a:r>
            <a:r>
              <a:rPr lang="ja-JP" altLang="en-US" sz="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に！</a:t>
            </a:r>
            <a:endParaRPr lang="en-US" altLang="ja-JP" sz="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正方形/長方形 166"/>
          <p:cNvSpPr/>
          <p:nvPr/>
        </p:nvSpPr>
        <p:spPr>
          <a:xfrm>
            <a:off x="4927352" y="7000532"/>
            <a:ext cx="10402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ウェルネスメニュー</a:t>
            </a:r>
            <a:endParaRPr lang="en-US" altLang="ja-JP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6" name="TextBox 54"/>
          <p:cNvSpPr txBox="1"/>
          <p:nvPr/>
        </p:nvSpPr>
        <p:spPr>
          <a:xfrm>
            <a:off x="3198857" y="9397419"/>
            <a:ext cx="292546" cy="11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2"/>
              </a:lnSpc>
            </a:pPr>
            <a:r>
              <a:rPr lang="en-US" sz="800" spc="24" dirty="0" err="1">
                <a:solidFill>
                  <a:srgbClr val="241D18"/>
                </a:solidFill>
                <a:latin typeface="Poppins"/>
                <a:ea typeface="Poppins"/>
                <a:cs typeface="Poppins"/>
                <a:sym typeface="Poppins"/>
              </a:rPr>
              <a:t>監修</a:t>
            </a:r>
            <a:endParaRPr lang="en-US" sz="800" spc="24" dirty="0">
              <a:solidFill>
                <a:srgbClr val="241D1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7" name="図 19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32" y="9353951"/>
            <a:ext cx="1101385" cy="161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1"/>
          <a:srcRect t="4906" r="2326"/>
          <a:stretch/>
        </p:blipFill>
        <p:spPr>
          <a:xfrm>
            <a:off x="32757" y="5362709"/>
            <a:ext cx="1567276" cy="399634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1" y="7577979"/>
            <a:ext cx="712442" cy="712442"/>
          </a:xfrm>
          <a:prstGeom prst="rect">
            <a:avLst/>
          </a:prstGeom>
        </p:spPr>
      </p:pic>
      <p:sp>
        <p:nvSpPr>
          <p:cNvPr id="205" name="正方形/長方形 204"/>
          <p:cNvSpPr/>
          <p:nvPr/>
        </p:nvSpPr>
        <p:spPr>
          <a:xfrm rot="5400000">
            <a:off x="2990719" y="-6291445"/>
            <a:ext cx="1763102" cy="1076697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正方形/長方形 205"/>
          <p:cNvSpPr/>
          <p:nvPr/>
        </p:nvSpPr>
        <p:spPr>
          <a:xfrm>
            <a:off x="6875157" y="-836672"/>
            <a:ext cx="1867482" cy="1076697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209"/>
          <p:cNvSpPr/>
          <p:nvPr/>
        </p:nvSpPr>
        <p:spPr>
          <a:xfrm>
            <a:off x="-1748889" y="-724557"/>
            <a:ext cx="1763102" cy="1076697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349725" y="8063314"/>
            <a:ext cx="726813" cy="526118"/>
          </a:xfrm>
          <a:prstGeom prst="roundRect">
            <a:avLst>
              <a:gd name="adj" fmla="val 5437"/>
            </a:avLst>
          </a:prstGeom>
          <a:solidFill>
            <a:srgbClr val="F6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角丸四角形 226"/>
          <p:cNvSpPr/>
          <p:nvPr/>
        </p:nvSpPr>
        <p:spPr>
          <a:xfrm>
            <a:off x="5029061" y="8012707"/>
            <a:ext cx="910315" cy="586077"/>
          </a:xfrm>
          <a:prstGeom prst="roundRect">
            <a:avLst>
              <a:gd name="adj" fmla="val 5437"/>
            </a:avLst>
          </a:prstGeom>
          <a:solidFill>
            <a:srgbClr val="F6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角丸四角形 231"/>
          <p:cNvSpPr/>
          <p:nvPr/>
        </p:nvSpPr>
        <p:spPr>
          <a:xfrm>
            <a:off x="4169228" y="5779521"/>
            <a:ext cx="1350661" cy="307236"/>
          </a:xfrm>
          <a:prstGeom prst="roundRect">
            <a:avLst>
              <a:gd name="adj" fmla="val 5437"/>
            </a:avLst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正方形/長方形 46"/>
          <p:cNvSpPr>
            <a:spLocks noChangeArrowheads="1"/>
          </p:cNvSpPr>
          <p:nvPr/>
        </p:nvSpPr>
        <p:spPr bwMode="auto">
          <a:xfrm>
            <a:off x="4889754" y="6045034"/>
            <a:ext cx="1941939" cy="106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dist"/>
            <a:r>
              <a:rPr lang="ja-JP" altLang="en-US" sz="1000" dirty="0"/>
              <a:t>ごぼうの食感と香りを活かし、鶏団子や野菜とともに煮込んだ白出しけんちん汁</a:t>
            </a:r>
            <a:r>
              <a:rPr lang="ja-JP" altLang="en-US" sz="1000" dirty="0" smtClean="0"/>
              <a:t>と鶏ごぼうの炊き込み</a:t>
            </a:r>
            <a:r>
              <a:rPr lang="ja-JP" altLang="en-US" sz="1000" dirty="0"/>
              <a:t>ごはんで、集中力アップを</a:t>
            </a:r>
            <a:r>
              <a:rPr lang="ja-JP" altLang="en-US" sz="1000" dirty="0" smtClean="0"/>
              <a:t>サポート。一食で食物繊維</a:t>
            </a:r>
            <a:r>
              <a:rPr lang="en-US" altLang="ja-JP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3.2g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摂れる集中力</a:t>
            </a:r>
            <a:r>
              <a:rPr lang="en-US" altLang="ja-JP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UP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の為の味方めし。</a:t>
            </a:r>
            <a:endParaRPr lang="en-US" altLang="ja-JP" sz="9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4112553" y="5773774"/>
            <a:ext cx="32377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ごぼうが主役</a:t>
            </a:r>
            <a:r>
              <a:rPr lang="ja-JP" altLang="en-US" sz="15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の身体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ご褒美ごはん</a:t>
            </a:r>
          </a:p>
        </p:txBody>
      </p:sp>
      <p:cxnSp>
        <p:nvCxnSpPr>
          <p:cNvPr id="236" name="直線コネクタ 235"/>
          <p:cNvCxnSpPr/>
          <p:nvPr/>
        </p:nvCxnSpPr>
        <p:spPr>
          <a:xfrm>
            <a:off x="4078515" y="5759333"/>
            <a:ext cx="269887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7" name="図 2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34" y="5287125"/>
            <a:ext cx="700772" cy="799632"/>
          </a:xfrm>
          <a:prstGeom prst="rect">
            <a:avLst/>
          </a:prstGeom>
        </p:spPr>
      </p:pic>
      <p:sp>
        <p:nvSpPr>
          <p:cNvPr id="121" name="テキスト ボックス 120"/>
          <p:cNvSpPr txBox="1"/>
          <p:nvPr/>
        </p:nvSpPr>
        <p:spPr>
          <a:xfrm>
            <a:off x="1329035" y="8035547"/>
            <a:ext cx="263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きくらげいっぱい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香味</a:t>
            </a:r>
            <a:r>
              <a:rPr lang="ja-JP" altLang="en-US" sz="16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あん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かけ焼きそば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5010772" y="8030620"/>
            <a:ext cx="256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ごぼう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天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とろろ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明太うどん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4"/>
          <a:srcRect l="1576" t="9330" r="34083"/>
          <a:stretch/>
        </p:blipFill>
        <p:spPr>
          <a:xfrm>
            <a:off x="38734" y="6045199"/>
            <a:ext cx="1552094" cy="1466073"/>
          </a:xfrm>
          <a:prstGeom prst="rect">
            <a:avLst/>
          </a:prstGeom>
        </p:spPr>
      </p:pic>
      <p:sp>
        <p:nvSpPr>
          <p:cNvPr id="149" name="テキスト ボックス 148"/>
          <p:cNvSpPr txBox="1"/>
          <p:nvPr/>
        </p:nvSpPr>
        <p:spPr>
          <a:xfrm>
            <a:off x="414453" y="5767972"/>
            <a:ext cx="33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旨みたっぷりテリヤキバーグボウル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0" name="正方形/長方形 46"/>
          <p:cNvSpPr>
            <a:spLocks noChangeArrowheads="1"/>
          </p:cNvSpPr>
          <p:nvPr/>
        </p:nvSpPr>
        <p:spPr bwMode="auto">
          <a:xfrm>
            <a:off x="1561875" y="6069735"/>
            <a:ext cx="1767296" cy="133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100" dirty="0"/>
              <a:t>モスバーガーで人気のテリヤキバーガー</a:t>
            </a:r>
            <a:r>
              <a:rPr lang="en-US" altLang="ja-JP" sz="1100" dirty="0"/>
              <a:t>×</a:t>
            </a:r>
            <a:r>
              <a:rPr lang="ja-JP" altLang="en-US" sz="1100" dirty="0"/>
              <a:t>モス野菜バーガーをライスボウルにアレンジ！焦がし醤油の</a:t>
            </a:r>
            <a:r>
              <a:rPr lang="ja-JP" altLang="en-US" sz="1100" dirty="0" err="1"/>
              <a:t>甘じょっぱ</a:t>
            </a:r>
            <a:r>
              <a:rPr lang="ja-JP" altLang="en-US" sz="1100" dirty="0"/>
              <a:t>いたれと、オーロラソース、味変のマヨネーズが混然一体となってリッチな味わいです。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5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会社指定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C85ADC12-09E9-4162-BF4B-DA7AAD490AEA}" vid="{B7C32699-F9B0-4000-B132-E7DE21CD53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365</Words>
  <Application>Microsoft Office PowerPoint</Application>
  <PresentationFormat>A4 210 x 297 mm</PresentationFormat>
  <Paragraphs>59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HGSｺﾞｼｯｸM</vt:lpstr>
      <vt:lpstr>HG創英ﾌﾟﾚｾﾞﾝｽEB</vt:lpstr>
      <vt:lpstr>Meiryo UI</vt:lpstr>
      <vt:lpstr>ＭＳ Ｐゴシック</vt:lpstr>
      <vt:lpstr>Poppins</vt:lpstr>
      <vt:lpstr>メイリオ</vt:lpstr>
      <vt:lpstr>メイリオ</vt:lpstr>
      <vt:lpstr>游明朝 Demibold</vt:lpstr>
      <vt:lpstr>Arial</vt:lpstr>
      <vt:lpstr>Calibri</vt:lpstr>
      <vt:lpstr>Calibri Light</vt:lpstr>
      <vt:lpstr>5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2016-07-14T11:01:02Z</dcterms:created>
  <dcterms:modified xsi:type="dcterms:W3CDTF">2025-12-17T10:19:24Z</dcterms:modified>
</cp:coreProperties>
</file>