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
  </p:notesMasterIdLst>
  <p:sldIdLst>
    <p:sldId id="270" r:id="rId2"/>
  </p:sldIdLst>
  <p:sldSz cx="6858000" cy="9906000" type="A4"/>
  <p:notesSz cx="6735763" cy="9866313"/>
  <p:defaultTextStyle>
    <a:defPPr>
      <a:defRPr lang="ja-JP"/>
    </a:defPPr>
    <a:lvl1pPr algn="l" defTabSz="913502" rtl="0" fontAlgn="base">
      <a:spcBef>
        <a:spcPct val="0"/>
      </a:spcBef>
      <a:spcAft>
        <a:spcPct val="0"/>
      </a:spcAft>
      <a:defRPr kumimoji="1" sz="1802" kern="1200">
        <a:solidFill>
          <a:schemeClr val="tx1"/>
        </a:solidFill>
        <a:latin typeface="Arial" charset="0"/>
        <a:ea typeface="ＭＳ Ｐゴシック" charset="-128"/>
        <a:cs typeface="+mn-cs"/>
      </a:defRPr>
    </a:lvl1pPr>
    <a:lvl2pPr marL="456496" indent="-309436" algn="l" defTabSz="913502" rtl="0" fontAlgn="base">
      <a:spcBef>
        <a:spcPct val="0"/>
      </a:spcBef>
      <a:spcAft>
        <a:spcPct val="0"/>
      </a:spcAft>
      <a:defRPr kumimoji="1" sz="1802" kern="1200">
        <a:solidFill>
          <a:schemeClr val="tx1"/>
        </a:solidFill>
        <a:latin typeface="Arial" charset="0"/>
        <a:ea typeface="ＭＳ Ｐゴシック" charset="-128"/>
        <a:cs typeface="+mn-cs"/>
      </a:defRPr>
    </a:lvl2pPr>
    <a:lvl3pPr marL="913502" indent="-619384" algn="l" defTabSz="913502" rtl="0" fontAlgn="base">
      <a:spcBef>
        <a:spcPct val="0"/>
      </a:spcBef>
      <a:spcAft>
        <a:spcPct val="0"/>
      </a:spcAft>
      <a:defRPr kumimoji="1" sz="1802" kern="1200">
        <a:solidFill>
          <a:schemeClr val="tx1"/>
        </a:solidFill>
        <a:latin typeface="Arial" charset="0"/>
        <a:ea typeface="ＭＳ Ｐゴシック" charset="-128"/>
        <a:cs typeface="+mn-cs"/>
      </a:defRPr>
    </a:lvl3pPr>
    <a:lvl4pPr marL="1370507" indent="-929331" algn="l" defTabSz="913502" rtl="0" fontAlgn="base">
      <a:spcBef>
        <a:spcPct val="0"/>
      </a:spcBef>
      <a:spcAft>
        <a:spcPct val="0"/>
      </a:spcAft>
      <a:defRPr kumimoji="1" sz="1802" kern="1200">
        <a:solidFill>
          <a:schemeClr val="tx1"/>
        </a:solidFill>
        <a:latin typeface="Arial" charset="0"/>
        <a:ea typeface="ＭＳ Ｐゴシック" charset="-128"/>
        <a:cs typeface="+mn-cs"/>
      </a:defRPr>
    </a:lvl4pPr>
    <a:lvl5pPr marL="1827514" indent="-1239278" algn="l" defTabSz="913502" rtl="0" fontAlgn="base">
      <a:spcBef>
        <a:spcPct val="0"/>
      </a:spcBef>
      <a:spcAft>
        <a:spcPct val="0"/>
      </a:spcAft>
      <a:defRPr kumimoji="1" sz="1802" kern="1200">
        <a:solidFill>
          <a:schemeClr val="tx1"/>
        </a:solidFill>
        <a:latin typeface="Arial" charset="0"/>
        <a:ea typeface="ＭＳ Ｐゴシック" charset="-128"/>
        <a:cs typeface="+mn-cs"/>
      </a:defRPr>
    </a:lvl5pPr>
    <a:lvl6pPr marL="735295" algn="l" defTabSz="294117" rtl="0" eaLnBrk="1" latinLnBrk="0" hangingPunct="1">
      <a:defRPr kumimoji="1" sz="1802" kern="1200">
        <a:solidFill>
          <a:schemeClr val="tx1"/>
        </a:solidFill>
        <a:latin typeface="Arial" charset="0"/>
        <a:ea typeface="ＭＳ Ｐゴシック" charset="-128"/>
        <a:cs typeface="+mn-cs"/>
      </a:defRPr>
    </a:lvl6pPr>
    <a:lvl7pPr marL="882353" algn="l" defTabSz="294117" rtl="0" eaLnBrk="1" latinLnBrk="0" hangingPunct="1">
      <a:defRPr kumimoji="1" sz="1802" kern="1200">
        <a:solidFill>
          <a:schemeClr val="tx1"/>
        </a:solidFill>
        <a:latin typeface="Arial" charset="0"/>
        <a:ea typeface="ＭＳ Ｐゴシック" charset="-128"/>
        <a:cs typeface="+mn-cs"/>
      </a:defRPr>
    </a:lvl7pPr>
    <a:lvl8pPr marL="1029412" algn="l" defTabSz="294117" rtl="0" eaLnBrk="1" latinLnBrk="0" hangingPunct="1">
      <a:defRPr kumimoji="1" sz="1802" kern="1200">
        <a:solidFill>
          <a:schemeClr val="tx1"/>
        </a:solidFill>
        <a:latin typeface="Arial" charset="0"/>
        <a:ea typeface="ＭＳ Ｐゴシック" charset="-128"/>
        <a:cs typeface="+mn-cs"/>
      </a:defRPr>
    </a:lvl8pPr>
    <a:lvl9pPr marL="1176471" algn="l" defTabSz="294117" rtl="0" eaLnBrk="1" latinLnBrk="0" hangingPunct="1">
      <a:defRPr kumimoji="1" sz="1802"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6043"/>
    <a:srgbClr val="F1F1F1"/>
    <a:srgbClr val="F16827"/>
    <a:srgbClr val="F2F1DD"/>
    <a:srgbClr val="FAE200"/>
    <a:srgbClr val="F8D890"/>
    <a:srgbClr val="351917"/>
    <a:srgbClr val="F8E0E9"/>
    <a:srgbClr val="000000"/>
    <a:srgbClr val="F0C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34" autoAdjust="0"/>
    <p:restoredTop sz="93728" autoAdjust="0"/>
  </p:normalViewPr>
  <p:slideViewPr>
    <p:cSldViewPr snapToGrid="0">
      <p:cViewPr varScale="1">
        <p:scale>
          <a:sx n="63" d="100"/>
          <a:sy n="63" d="100"/>
        </p:scale>
        <p:origin x="2155" y="77"/>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2870" y="6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2919356" cy="495525"/>
          </a:xfrm>
          <a:prstGeom prst="rect">
            <a:avLst/>
          </a:prstGeom>
        </p:spPr>
        <p:txBody>
          <a:bodyPr vert="horz" lIns="90683" tIns="45341" rIns="90683" bIns="45341" rtlCol="0"/>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ー 2"/>
          <p:cNvSpPr>
            <a:spLocks noGrp="1"/>
          </p:cNvSpPr>
          <p:nvPr>
            <p:ph type="dt" idx="1"/>
          </p:nvPr>
        </p:nvSpPr>
        <p:spPr>
          <a:xfrm>
            <a:off x="3814836" y="5"/>
            <a:ext cx="2919356" cy="495525"/>
          </a:xfrm>
          <a:prstGeom prst="rect">
            <a:avLst/>
          </a:prstGeom>
        </p:spPr>
        <p:txBody>
          <a:bodyPr vert="horz" lIns="90683" tIns="45341" rIns="90683" bIns="45341" rtlCol="0"/>
          <a:lstStyle>
            <a:lvl1pPr algn="r" defTabSz="2817936" fontAlgn="auto">
              <a:spcBef>
                <a:spcPts val="0"/>
              </a:spcBef>
              <a:spcAft>
                <a:spcPts val="0"/>
              </a:spcAft>
              <a:defRPr sz="1200" smtClean="0">
                <a:latin typeface="+mn-lt"/>
                <a:ea typeface="+mn-ea"/>
              </a:defRPr>
            </a:lvl1pPr>
          </a:lstStyle>
          <a:p>
            <a:pPr>
              <a:defRPr/>
            </a:pPr>
            <a:fld id="{F3CA139E-2583-4B26-A050-17747ADD8A08}" type="datetimeFigureOut">
              <a:rPr lang="ja-JP" altLang="en-US"/>
              <a:pPr>
                <a:defRPr/>
              </a:pPr>
              <a:t>2025/6/11</a:t>
            </a:fld>
            <a:endParaRPr lang="ja-JP" altLang="en-US" dirty="0"/>
          </a:p>
        </p:txBody>
      </p:sp>
      <p:sp>
        <p:nvSpPr>
          <p:cNvPr id="4" name="スライド イメージ プレースホルダー 3"/>
          <p:cNvSpPr>
            <a:spLocks noGrp="1" noRot="1" noChangeAspect="1"/>
          </p:cNvSpPr>
          <p:nvPr>
            <p:ph type="sldImg" idx="2"/>
          </p:nvPr>
        </p:nvSpPr>
        <p:spPr>
          <a:xfrm>
            <a:off x="2214563" y="1231900"/>
            <a:ext cx="2306637" cy="3332163"/>
          </a:xfrm>
          <a:prstGeom prst="rect">
            <a:avLst/>
          </a:prstGeom>
          <a:noFill/>
          <a:ln w="12700">
            <a:solidFill>
              <a:prstClr val="black"/>
            </a:solidFill>
          </a:ln>
        </p:spPr>
        <p:txBody>
          <a:bodyPr vert="horz" lIns="90683" tIns="45341" rIns="90683" bIns="45341" rtlCol="0" anchor="ctr"/>
          <a:lstStyle/>
          <a:p>
            <a:pPr lvl="0"/>
            <a:endParaRPr lang="ja-JP" altLang="en-US" noProof="0" dirty="0"/>
          </a:p>
        </p:txBody>
      </p:sp>
      <p:sp>
        <p:nvSpPr>
          <p:cNvPr id="5" name="ノート プレースホルダー 4"/>
          <p:cNvSpPr>
            <a:spLocks noGrp="1"/>
          </p:cNvSpPr>
          <p:nvPr>
            <p:ph type="body" sz="quarter" idx="3"/>
          </p:nvPr>
        </p:nvSpPr>
        <p:spPr>
          <a:xfrm>
            <a:off x="673579" y="4748521"/>
            <a:ext cx="5388609" cy="3885294"/>
          </a:xfrm>
          <a:prstGeom prst="rect">
            <a:avLst/>
          </a:prstGeom>
        </p:spPr>
        <p:txBody>
          <a:bodyPr vert="horz" lIns="90683" tIns="45341" rIns="90683" bIns="4534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2" y="9370793"/>
            <a:ext cx="2919356" cy="495525"/>
          </a:xfrm>
          <a:prstGeom prst="rect">
            <a:avLst/>
          </a:prstGeom>
        </p:spPr>
        <p:txBody>
          <a:bodyPr vert="horz" lIns="90683" tIns="45341" rIns="90683" bIns="45341" rtlCol="0" anchor="b"/>
          <a:lstStyle>
            <a:lvl1pPr algn="l" defTabSz="2817936" fontAlgn="auto">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14836" y="9370793"/>
            <a:ext cx="2919356" cy="495525"/>
          </a:xfrm>
          <a:prstGeom prst="rect">
            <a:avLst/>
          </a:prstGeom>
        </p:spPr>
        <p:txBody>
          <a:bodyPr vert="horz" lIns="90683" tIns="45341" rIns="90683" bIns="45341" rtlCol="0" anchor="b"/>
          <a:lstStyle>
            <a:lvl1pPr algn="r" defTabSz="2817936" fontAlgn="auto">
              <a:spcBef>
                <a:spcPts val="0"/>
              </a:spcBef>
              <a:spcAft>
                <a:spcPts val="0"/>
              </a:spcAft>
              <a:defRPr sz="1200" smtClean="0">
                <a:latin typeface="+mn-lt"/>
                <a:ea typeface="+mn-ea"/>
              </a:defRPr>
            </a:lvl1pPr>
          </a:lstStyle>
          <a:p>
            <a:pPr>
              <a:defRPr/>
            </a:pPr>
            <a:fld id="{F6DF0DD7-F0C1-4171-8C83-683C50B84A60}" type="slidenum">
              <a:rPr lang="ja-JP" altLang="en-US"/>
              <a:pPr>
                <a:defRPr/>
              </a:pPr>
              <a:t>‹#›</a:t>
            </a:fld>
            <a:endParaRPr lang="ja-JP" altLang="en-US" dirty="0"/>
          </a:p>
        </p:txBody>
      </p:sp>
    </p:spTree>
    <p:extLst>
      <p:ext uri="{BB962C8B-B14F-4D97-AF65-F5344CB8AC3E}">
        <p14:creationId xmlns:p14="http://schemas.microsoft.com/office/powerpoint/2010/main" val="3362357426"/>
      </p:ext>
    </p:extLst>
  </p:cSld>
  <p:clrMap bg1="lt1" tx1="dk1" bg2="lt2" tx2="dk2" accent1="accent1" accent2="accent2" accent3="accent3" accent4="accent4" accent5="accent5" accent6="accent6" hlink="hlink" folHlink="folHlink"/>
  <p:notesStyle>
    <a:lvl1pPr algn="l" defTabSz="913502" rtl="0" fontAlgn="base">
      <a:spcBef>
        <a:spcPct val="30000"/>
      </a:spcBef>
      <a:spcAft>
        <a:spcPct val="0"/>
      </a:spcAft>
      <a:defRPr kumimoji="1" sz="1190" kern="1200">
        <a:solidFill>
          <a:schemeClr val="tx1"/>
        </a:solidFill>
        <a:latin typeface="+mn-lt"/>
        <a:ea typeface="+mn-ea"/>
        <a:cs typeface="+mn-cs"/>
      </a:defRPr>
    </a:lvl1pPr>
    <a:lvl2pPr marL="456496" algn="l" defTabSz="913502" rtl="0" fontAlgn="base">
      <a:spcBef>
        <a:spcPct val="30000"/>
      </a:spcBef>
      <a:spcAft>
        <a:spcPct val="0"/>
      </a:spcAft>
      <a:defRPr kumimoji="1" sz="1190" kern="1200">
        <a:solidFill>
          <a:schemeClr val="tx1"/>
        </a:solidFill>
        <a:latin typeface="+mn-lt"/>
        <a:ea typeface="+mn-ea"/>
        <a:cs typeface="+mn-cs"/>
      </a:defRPr>
    </a:lvl2pPr>
    <a:lvl3pPr marL="913502" algn="l" defTabSz="913502" rtl="0" fontAlgn="base">
      <a:spcBef>
        <a:spcPct val="30000"/>
      </a:spcBef>
      <a:spcAft>
        <a:spcPct val="0"/>
      </a:spcAft>
      <a:defRPr kumimoji="1" sz="1190" kern="1200">
        <a:solidFill>
          <a:schemeClr val="tx1"/>
        </a:solidFill>
        <a:latin typeface="+mn-lt"/>
        <a:ea typeface="+mn-ea"/>
        <a:cs typeface="+mn-cs"/>
      </a:defRPr>
    </a:lvl3pPr>
    <a:lvl4pPr marL="1370507" algn="l" defTabSz="913502" rtl="0" fontAlgn="base">
      <a:spcBef>
        <a:spcPct val="30000"/>
      </a:spcBef>
      <a:spcAft>
        <a:spcPct val="0"/>
      </a:spcAft>
      <a:defRPr kumimoji="1" sz="1190" kern="1200">
        <a:solidFill>
          <a:schemeClr val="tx1"/>
        </a:solidFill>
        <a:latin typeface="+mn-lt"/>
        <a:ea typeface="+mn-ea"/>
        <a:cs typeface="+mn-cs"/>
      </a:defRPr>
    </a:lvl4pPr>
    <a:lvl5pPr marL="1827514" algn="l" defTabSz="913502" rtl="0" fontAlgn="base">
      <a:spcBef>
        <a:spcPct val="30000"/>
      </a:spcBef>
      <a:spcAft>
        <a:spcPct val="0"/>
      </a:spcAft>
      <a:defRPr kumimoji="1" sz="1190" kern="1200">
        <a:solidFill>
          <a:schemeClr val="tx1"/>
        </a:solidFill>
        <a:latin typeface="+mn-lt"/>
        <a:ea typeface="+mn-ea"/>
        <a:cs typeface="+mn-cs"/>
      </a:defRPr>
    </a:lvl5pPr>
    <a:lvl6pPr marL="2284931" algn="l" defTabSz="913972" rtl="0" eaLnBrk="1" latinLnBrk="0" hangingPunct="1">
      <a:defRPr kumimoji="1" sz="1190" kern="1200">
        <a:solidFill>
          <a:schemeClr val="tx1"/>
        </a:solidFill>
        <a:latin typeface="+mn-lt"/>
        <a:ea typeface="+mn-ea"/>
        <a:cs typeface="+mn-cs"/>
      </a:defRPr>
    </a:lvl6pPr>
    <a:lvl7pPr marL="2741918" algn="l" defTabSz="913972" rtl="0" eaLnBrk="1" latinLnBrk="0" hangingPunct="1">
      <a:defRPr kumimoji="1" sz="1190" kern="1200">
        <a:solidFill>
          <a:schemeClr val="tx1"/>
        </a:solidFill>
        <a:latin typeface="+mn-lt"/>
        <a:ea typeface="+mn-ea"/>
        <a:cs typeface="+mn-cs"/>
      </a:defRPr>
    </a:lvl7pPr>
    <a:lvl8pPr marL="3198903" algn="l" defTabSz="913972" rtl="0" eaLnBrk="1" latinLnBrk="0" hangingPunct="1">
      <a:defRPr kumimoji="1" sz="1190" kern="1200">
        <a:solidFill>
          <a:schemeClr val="tx1"/>
        </a:solidFill>
        <a:latin typeface="+mn-lt"/>
        <a:ea typeface="+mn-ea"/>
        <a:cs typeface="+mn-cs"/>
      </a:defRPr>
    </a:lvl8pPr>
    <a:lvl9pPr marL="3655889" algn="l" defTabSz="913972" rtl="0" eaLnBrk="1" latinLnBrk="0" hangingPunct="1">
      <a:defRPr kumimoji="1" sz="11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14563" y="1231900"/>
            <a:ext cx="2306637" cy="33321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6DF0DD7-F0C1-4171-8C83-683C50B84A60}" type="slidenum">
              <a:rPr lang="ja-JP" altLang="en-US" smtClean="0"/>
              <a:pPr>
                <a:defRPr/>
              </a:pPr>
              <a:t>1</a:t>
            </a:fld>
            <a:endParaRPr lang="ja-JP" altLang="en-US"/>
          </a:p>
        </p:txBody>
      </p:sp>
    </p:spTree>
    <p:extLst>
      <p:ext uri="{BB962C8B-B14F-4D97-AF65-F5344CB8AC3E}">
        <p14:creationId xmlns:p14="http://schemas.microsoft.com/office/powerpoint/2010/main" val="3477534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0"/>
            <a:ext cx="6858000" cy="9906000"/>
          </a:xfrm>
          <a:prstGeom prst="rect">
            <a:avLst/>
          </a:prstGeom>
          <a:solidFill>
            <a:srgbClr val="F2F1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802"/>
          </a:p>
        </p:txBody>
      </p:sp>
    </p:spTree>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l" defTabSz="2166938" rtl="0" fontAlgn="base">
        <a:lnSpc>
          <a:spcPct val="90000"/>
        </a:lnSpc>
        <a:spcBef>
          <a:spcPct val="0"/>
        </a:spcBef>
        <a:spcAft>
          <a:spcPct val="0"/>
        </a:spcAft>
        <a:defRPr kumimoji="1" sz="10400" kern="1200">
          <a:solidFill>
            <a:schemeClr val="tx1"/>
          </a:solidFill>
          <a:latin typeface="+mj-lt"/>
          <a:ea typeface="+mj-ea"/>
          <a:cs typeface="+mj-cs"/>
        </a:defRPr>
      </a:lvl1pPr>
      <a:lvl2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2pPr>
      <a:lvl3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3pPr>
      <a:lvl4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4pPr>
      <a:lvl5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5pPr>
      <a:lvl6pPr marL="4572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6pPr>
      <a:lvl7pPr marL="9144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7pPr>
      <a:lvl8pPr marL="13716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8pPr>
      <a:lvl9pPr marL="18288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9pPr>
    </p:titleStyle>
    <p:bodyStyle>
      <a:lvl1pPr marL="541338" indent="-541338" algn="l" defTabSz="2166938" rtl="0" fontAlgn="base">
        <a:lnSpc>
          <a:spcPct val="90000"/>
        </a:lnSpc>
        <a:spcBef>
          <a:spcPts val="2375"/>
        </a:spcBef>
        <a:spcAft>
          <a:spcPct val="0"/>
        </a:spcAft>
        <a:buFont typeface="Arial" charset="0"/>
        <a:buChar char="•"/>
        <a:defRPr kumimoji="1" sz="6600" kern="1200">
          <a:solidFill>
            <a:schemeClr val="tx1"/>
          </a:solidFill>
          <a:latin typeface="+mn-lt"/>
          <a:ea typeface="+mn-ea"/>
          <a:cs typeface="+mn-cs"/>
        </a:defRPr>
      </a:lvl1pPr>
      <a:lvl2pPr marL="1625600" indent="-541338" algn="l" defTabSz="2166938" rtl="0" fontAlgn="base">
        <a:lnSpc>
          <a:spcPct val="90000"/>
        </a:lnSpc>
        <a:spcBef>
          <a:spcPts val="1188"/>
        </a:spcBef>
        <a:spcAft>
          <a:spcPct val="0"/>
        </a:spcAft>
        <a:buFont typeface="Arial" charset="0"/>
        <a:buChar char="•"/>
        <a:defRPr kumimoji="1" sz="5700" kern="1200">
          <a:solidFill>
            <a:schemeClr val="tx1"/>
          </a:solidFill>
          <a:latin typeface="+mn-lt"/>
          <a:ea typeface="+mn-ea"/>
          <a:cs typeface="+mn-cs"/>
        </a:defRPr>
      </a:lvl2pPr>
      <a:lvl3pPr marL="2709863" indent="-541338" algn="l" defTabSz="2166938" rtl="0" fontAlgn="base">
        <a:lnSpc>
          <a:spcPct val="90000"/>
        </a:lnSpc>
        <a:spcBef>
          <a:spcPts val="1188"/>
        </a:spcBef>
        <a:spcAft>
          <a:spcPct val="0"/>
        </a:spcAft>
        <a:buFont typeface="Arial" charset="0"/>
        <a:buChar char="•"/>
        <a:defRPr kumimoji="1" sz="4700" kern="1200">
          <a:solidFill>
            <a:schemeClr val="tx1"/>
          </a:solidFill>
          <a:latin typeface="+mn-lt"/>
          <a:ea typeface="+mn-ea"/>
          <a:cs typeface="+mn-cs"/>
        </a:defRPr>
      </a:lvl3pPr>
      <a:lvl4pPr marL="3794125"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4pPr>
      <a:lvl5pPr marL="4876800"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5pPr>
      <a:lvl6pPr marL="596227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6pPr>
      <a:lvl7pPr marL="7046322"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7pPr>
      <a:lvl8pPr marL="8130371"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8pPr>
      <a:lvl9pPr marL="921442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9pPr>
    </p:bodyStyle>
    <p:otherStyle>
      <a:defPPr>
        <a:defRPr lang="en-US"/>
      </a:defPPr>
      <a:lvl1pPr marL="0" algn="l" defTabSz="2168098" rtl="0" eaLnBrk="1" latinLnBrk="0" hangingPunct="1">
        <a:defRPr kumimoji="1" sz="4300" kern="1200">
          <a:solidFill>
            <a:schemeClr val="tx1"/>
          </a:solidFill>
          <a:latin typeface="+mn-lt"/>
          <a:ea typeface="+mn-ea"/>
          <a:cs typeface="+mn-cs"/>
        </a:defRPr>
      </a:lvl1pPr>
      <a:lvl2pPr marL="1084049" algn="l" defTabSz="2168098" rtl="0" eaLnBrk="1" latinLnBrk="0" hangingPunct="1">
        <a:defRPr kumimoji="1" sz="4300" kern="1200">
          <a:solidFill>
            <a:schemeClr val="tx1"/>
          </a:solidFill>
          <a:latin typeface="+mn-lt"/>
          <a:ea typeface="+mn-ea"/>
          <a:cs typeface="+mn-cs"/>
        </a:defRPr>
      </a:lvl2pPr>
      <a:lvl3pPr marL="2168098" algn="l" defTabSz="2168098" rtl="0" eaLnBrk="1" latinLnBrk="0" hangingPunct="1">
        <a:defRPr kumimoji="1" sz="4300" kern="1200">
          <a:solidFill>
            <a:schemeClr val="tx1"/>
          </a:solidFill>
          <a:latin typeface="+mn-lt"/>
          <a:ea typeface="+mn-ea"/>
          <a:cs typeface="+mn-cs"/>
        </a:defRPr>
      </a:lvl3pPr>
      <a:lvl4pPr marL="3252147" algn="l" defTabSz="2168098" rtl="0" eaLnBrk="1" latinLnBrk="0" hangingPunct="1">
        <a:defRPr kumimoji="1" sz="4300" kern="1200">
          <a:solidFill>
            <a:schemeClr val="tx1"/>
          </a:solidFill>
          <a:latin typeface="+mn-lt"/>
          <a:ea typeface="+mn-ea"/>
          <a:cs typeface="+mn-cs"/>
        </a:defRPr>
      </a:lvl4pPr>
      <a:lvl5pPr marL="4336198" algn="l" defTabSz="2168098" rtl="0" eaLnBrk="1" latinLnBrk="0" hangingPunct="1">
        <a:defRPr kumimoji="1" sz="4300" kern="1200">
          <a:solidFill>
            <a:schemeClr val="tx1"/>
          </a:solidFill>
          <a:latin typeface="+mn-lt"/>
          <a:ea typeface="+mn-ea"/>
          <a:cs typeface="+mn-cs"/>
        </a:defRPr>
      </a:lvl5pPr>
      <a:lvl6pPr marL="5420247" algn="l" defTabSz="2168098" rtl="0" eaLnBrk="1" latinLnBrk="0" hangingPunct="1">
        <a:defRPr kumimoji="1" sz="4300" kern="1200">
          <a:solidFill>
            <a:schemeClr val="tx1"/>
          </a:solidFill>
          <a:latin typeface="+mn-lt"/>
          <a:ea typeface="+mn-ea"/>
          <a:cs typeface="+mn-cs"/>
        </a:defRPr>
      </a:lvl6pPr>
      <a:lvl7pPr marL="6504296" algn="l" defTabSz="2168098" rtl="0" eaLnBrk="1" latinLnBrk="0" hangingPunct="1">
        <a:defRPr kumimoji="1" sz="4300" kern="1200">
          <a:solidFill>
            <a:schemeClr val="tx1"/>
          </a:solidFill>
          <a:latin typeface="+mn-lt"/>
          <a:ea typeface="+mn-ea"/>
          <a:cs typeface="+mn-cs"/>
        </a:defRPr>
      </a:lvl7pPr>
      <a:lvl8pPr marL="7588345" algn="l" defTabSz="2168098" rtl="0" eaLnBrk="1" latinLnBrk="0" hangingPunct="1">
        <a:defRPr kumimoji="1" sz="4300" kern="1200">
          <a:solidFill>
            <a:schemeClr val="tx1"/>
          </a:solidFill>
          <a:latin typeface="+mn-lt"/>
          <a:ea typeface="+mn-ea"/>
          <a:cs typeface="+mn-cs"/>
        </a:defRPr>
      </a:lvl8pPr>
      <a:lvl9pPr marL="8672394" algn="l" defTabSz="2168098" rtl="0" eaLnBrk="1" latinLnBrk="0" hangingPunct="1">
        <a:defRPr kumimoji="1"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microsoft.com/office/2007/relationships/hdphoto" Target="../media/hdphoto1.wdp"/><Relationship Id="rId18" Type="http://schemas.microsoft.com/office/2007/relationships/hdphoto" Target="../media/hdphoto2.wdp"/><Relationship Id="rId26" Type="http://schemas.openxmlformats.org/officeDocument/2006/relationships/image" Target="../media/image15.png"/><Relationship Id="rId3" Type="http://schemas.openxmlformats.org/officeDocument/2006/relationships/image" Target="../media/image1.jpeg"/><Relationship Id="rId21" Type="http://schemas.openxmlformats.org/officeDocument/2006/relationships/image" Target="../media/image10.png"/><Relationship Id="rId34" Type="http://schemas.openxmlformats.org/officeDocument/2006/relationships/image" Target="../media/image23.png"/><Relationship Id="rId12" Type="http://schemas.openxmlformats.org/officeDocument/2006/relationships/image" Target="../media/image3.png"/><Relationship Id="rId17" Type="http://schemas.openxmlformats.org/officeDocument/2006/relationships/image" Target="../media/image7.png"/><Relationship Id="rId25" Type="http://schemas.openxmlformats.org/officeDocument/2006/relationships/image" Target="../media/image14.png"/><Relationship Id="rId33" Type="http://schemas.openxmlformats.org/officeDocument/2006/relationships/image" Target="../media/image22.jpg"/><Relationship Id="rId2" Type="http://schemas.openxmlformats.org/officeDocument/2006/relationships/notesSlide" Target="../notesSlides/notesSlide1.xml"/><Relationship Id="rId16" Type="http://schemas.openxmlformats.org/officeDocument/2006/relationships/image" Target="../media/image6.png"/><Relationship Id="rId20" Type="http://schemas.openxmlformats.org/officeDocument/2006/relationships/image" Target="../media/image9.png"/><Relationship Id="rId29" Type="http://schemas.openxmlformats.org/officeDocument/2006/relationships/image" Target="../media/image18.png"/><Relationship Id="rId1" Type="http://schemas.openxmlformats.org/officeDocument/2006/relationships/slideLayout" Target="../slideLayouts/slideLayout1.xml"/><Relationship Id="rId11" Type="http://schemas.openxmlformats.org/officeDocument/2006/relationships/image" Target="../media/image7.svg"/><Relationship Id="rId24" Type="http://schemas.openxmlformats.org/officeDocument/2006/relationships/image" Target="../media/image13.png"/><Relationship Id="rId32" Type="http://schemas.openxmlformats.org/officeDocument/2006/relationships/image" Target="../media/image21.png"/><Relationship Id="rId37" Type="http://schemas.openxmlformats.org/officeDocument/2006/relationships/image" Target="../media/image26.png"/><Relationship Id="rId15" Type="http://schemas.openxmlformats.org/officeDocument/2006/relationships/image" Target="../media/image5.jpg"/><Relationship Id="rId23" Type="http://schemas.openxmlformats.org/officeDocument/2006/relationships/image" Target="../media/image12.png"/><Relationship Id="rId28" Type="http://schemas.openxmlformats.org/officeDocument/2006/relationships/image" Target="../media/image17.png"/><Relationship Id="rId36" Type="http://schemas.openxmlformats.org/officeDocument/2006/relationships/image" Target="../media/image25.png"/><Relationship Id="rId19" Type="http://schemas.openxmlformats.org/officeDocument/2006/relationships/image" Target="../media/image8.png"/><Relationship Id="rId31" Type="http://schemas.openxmlformats.org/officeDocument/2006/relationships/image" Target="../media/image20.png"/><Relationship Id="rId4" Type="http://schemas.openxmlformats.org/officeDocument/2006/relationships/image" Target="../media/image2.png"/><Relationship Id="rId14" Type="http://schemas.openxmlformats.org/officeDocument/2006/relationships/image" Target="../media/image4.jpg"/><Relationship Id="rId22" Type="http://schemas.openxmlformats.org/officeDocument/2006/relationships/image" Target="../media/image11.jpeg"/><Relationship Id="rId27" Type="http://schemas.openxmlformats.org/officeDocument/2006/relationships/image" Target="../media/image16.png"/><Relationship Id="rId30" Type="http://schemas.openxmlformats.org/officeDocument/2006/relationships/image" Target="../media/image19.png"/><Relationship Id="rId3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reeform 2"/>
          <p:cNvSpPr/>
          <p:nvPr/>
        </p:nvSpPr>
        <p:spPr>
          <a:xfrm>
            <a:off x="6016" y="-24647"/>
            <a:ext cx="6851984" cy="9778247"/>
          </a:xfrm>
          <a:custGeom>
            <a:avLst/>
            <a:gdLst/>
            <a:ahLst/>
            <a:cxnLst/>
            <a:rect l="l" t="t" r="r" b="b"/>
            <a:pathLst>
              <a:path w="7560000" h="10692000">
                <a:moveTo>
                  <a:pt x="0" y="0"/>
                </a:moveTo>
                <a:lnTo>
                  <a:pt x="7560000" y="0"/>
                </a:lnTo>
                <a:lnTo>
                  <a:pt x="7560000" y="10692000"/>
                </a:lnTo>
                <a:lnTo>
                  <a:pt x="0" y="10692000"/>
                </a:lnTo>
                <a:lnTo>
                  <a:pt x="0" y="0"/>
                </a:lnTo>
                <a:close/>
              </a:path>
            </a:pathLst>
          </a:custGeom>
          <a:blipFill>
            <a:blip r:embed="rId3"/>
            <a:stretch>
              <a:fillRect l="-77226" t="-1069" r="-77226" b="-1069"/>
            </a:stretch>
          </a:blipFill>
        </p:spPr>
      </p:sp>
      <p:sp>
        <p:nvSpPr>
          <p:cNvPr id="91" name="楕円 90"/>
          <p:cNvSpPr/>
          <p:nvPr/>
        </p:nvSpPr>
        <p:spPr>
          <a:xfrm>
            <a:off x="3721995" y="2907030"/>
            <a:ext cx="2309540" cy="1525062"/>
          </a:xfrm>
          <a:prstGeom prst="ellipse">
            <a:avLst/>
          </a:prstGeom>
          <a:solidFill>
            <a:schemeClr val="tx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2297070" y="1375999"/>
            <a:ext cx="2912028" cy="2587005"/>
          </a:xfrm>
          <a:prstGeom prst="ellipse">
            <a:avLst/>
          </a:prstGeom>
          <a:solidFill>
            <a:schemeClr val="tx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Freeform 12"/>
          <p:cNvSpPr/>
          <p:nvPr/>
        </p:nvSpPr>
        <p:spPr>
          <a:xfrm>
            <a:off x="-1603" y="7356209"/>
            <a:ext cx="6859603" cy="985209"/>
          </a:xfrm>
          <a:custGeom>
            <a:avLst/>
            <a:gdLst/>
            <a:ahLst/>
            <a:cxnLst/>
            <a:rect l="l" t="t" r="r" b="b"/>
            <a:pathLst>
              <a:path w="7906599" h="1077274">
                <a:moveTo>
                  <a:pt x="0" y="0"/>
                </a:moveTo>
                <a:lnTo>
                  <a:pt x="7906598" y="0"/>
                </a:lnTo>
                <a:lnTo>
                  <a:pt x="7906598" y="1077274"/>
                </a:lnTo>
                <a:lnTo>
                  <a:pt x="0" y="1077274"/>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85" name="Freeform 8"/>
          <p:cNvSpPr/>
          <p:nvPr/>
        </p:nvSpPr>
        <p:spPr>
          <a:xfrm>
            <a:off x="-1603" y="5224035"/>
            <a:ext cx="6859603" cy="965428"/>
          </a:xfrm>
          <a:custGeom>
            <a:avLst/>
            <a:gdLst/>
            <a:ahLst/>
            <a:cxnLst/>
            <a:rect l="l" t="t" r="r" b="b"/>
            <a:pathLst>
              <a:path w="7906599" h="1077274">
                <a:moveTo>
                  <a:pt x="0" y="0"/>
                </a:moveTo>
                <a:lnTo>
                  <a:pt x="7906598" y="0"/>
                </a:lnTo>
                <a:lnTo>
                  <a:pt x="7906598" y="1077274"/>
                </a:lnTo>
                <a:lnTo>
                  <a:pt x="0" y="1077274"/>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pic>
        <p:nvPicPr>
          <p:cNvPr id="8" name="図 7"/>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val="0"/>
              </a:ext>
            </a:extLst>
          </a:blip>
          <a:srcRect l="13357" t="34301" r="10235" b="7072"/>
          <a:stretch/>
        </p:blipFill>
        <p:spPr>
          <a:xfrm>
            <a:off x="3538087" y="5270499"/>
            <a:ext cx="1786388" cy="2061149"/>
          </a:xfrm>
          <a:prstGeom prst="rect">
            <a:avLst/>
          </a:prstGeom>
        </p:spPr>
      </p:pic>
      <p:pic>
        <p:nvPicPr>
          <p:cNvPr id="6" name="図 5"/>
          <p:cNvPicPr>
            <a:picLocks noChangeAspect="1"/>
          </p:cNvPicPr>
          <p:nvPr/>
        </p:nvPicPr>
        <p:blipFill rotWithShape="1">
          <a:blip r:embed="rId14">
            <a:extLst>
              <a:ext uri="{28A0092B-C50C-407E-A947-70E740481C1C}">
                <a14:useLocalDpi xmlns:a14="http://schemas.microsoft.com/office/drawing/2010/main" val="0"/>
              </a:ext>
            </a:extLst>
          </a:blip>
          <a:srcRect l="13931" t="27423" r="982" b="772"/>
          <a:stretch/>
        </p:blipFill>
        <p:spPr>
          <a:xfrm>
            <a:off x="-1" y="5245100"/>
            <a:ext cx="1651001" cy="2095198"/>
          </a:xfrm>
          <a:prstGeom prst="rect">
            <a:avLst/>
          </a:prstGeom>
        </p:spPr>
      </p:pic>
      <p:pic>
        <p:nvPicPr>
          <p:cNvPr id="12" name="図 11"/>
          <p:cNvPicPr>
            <a:picLocks noChangeAspect="1"/>
          </p:cNvPicPr>
          <p:nvPr/>
        </p:nvPicPr>
        <p:blipFill rotWithShape="1">
          <a:blip r:embed="rId15">
            <a:extLst>
              <a:ext uri="{28A0092B-C50C-407E-A947-70E740481C1C}">
                <a14:useLocalDpi xmlns:a14="http://schemas.microsoft.com/office/drawing/2010/main" val="0"/>
              </a:ext>
            </a:extLst>
          </a:blip>
          <a:srcRect l="14189" t="32908" r="3972" b="6710"/>
          <a:stretch/>
        </p:blipFill>
        <p:spPr>
          <a:xfrm>
            <a:off x="-15385" y="7366000"/>
            <a:ext cx="1831485" cy="2032000"/>
          </a:xfrm>
          <a:prstGeom prst="rect">
            <a:avLst/>
          </a:prstGeom>
        </p:spPr>
      </p:pic>
      <p:pic>
        <p:nvPicPr>
          <p:cNvPr id="151" name="図 150"/>
          <p:cNvPicPr>
            <a:picLocks noChangeAspect="1"/>
          </p:cNvPicPr>
          <p:nvPr/>
        </p:nvPicPr>
        <p:blipFill rotWithShape="1">
          <a:blip r:embed="rId16">
            <a:extLst>
              <a:ext uri="{28A0092B-C50C-407E-A947-70E740481C1C}">
                <a14:useLocalDpi xmlns:a14="http://schemas.microsoft.com/office/drawing/2010/main" val="0"/>
              </a:ext>
            </a:extLst>
          </a:blip>
          <a:srcRect l="6168" t="45660" r="8955" b="5478"/>
          <a:stretch/>
        </p:blipFill>
        <p:spPr>
          <a:xfrm>
            <a:off x="256224" y="2534431"/>
            <a:ext cx="2293398" cy="1985350"/>
          </a:xfrm>
          <a:custGeom>
            <a:avLst/>
            <a:gdLst>
              <a:gd name="connsiteX0" fmla="*/ 1588772 w 3177544"/>
              <a:gd name="connsiteY0" fmla="*/ 0 h 2750738"/>
              <a:gd name="connsiteX1" fmla="*/ 3177544 w 3177544"/>
              <a:gd name="connsiteY1" fmla="*/ 1375369 h 2750738"/>
              <a:gd name="connsiteX2" fmla="*/ 1588772 w 3177544"/>
              <a:gd name="connsiteY2" fmla="*/ 2750738 h 2750738"/>
              <a:gd name="connsiteX3" fmla="*/ 0 w 3177544"/>
              <a:gd name="connsiteY3" fmla="*/ 1375369 h 2750738"/>
              <a:gd name="connsiteX4" fmla="*/ 1588772 w 3177544"/>
              <a:gd name="connsiteY4" fmla="*/ 0 h 2750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544" h="2750738">
                <a:moveTo>
                  <a:pt x="1588772" y="0"/>
                </a:moveTo>
                <a:cubicBezTo>
                  <a:pt x="2466227" y="0"/>
                  <a:pt x="3177544" y="615774"/>
                  <a:pt x="3177544" y="1375369"/>
                </a:cubicBezTo>
                <a:cubicBezTo>
                  <a:pt x="3177544" y="2134964"/>
                  <a:pt x="2466227" y="2750738"/>
                  <a:pt x="1588772" y="2750738"/>
                </a:cubicBezTo>
                <a:cubicBezTo>
                  <a:pt x="711317" y="2750738"/>
                  <a:pt x="0" y="2134964"/>
                  <a:pt x="0" y="1375369"/>
                </a:cubicBezTo>
                <a:cubicBezTo>
                  <a:pt x="0" y="615774"/>
                  <a:pt x="711317" y="0"/>
                  <a:pt x="1588772" y="0"/>
                </a:cubicBezTo>
                <a:close/>
              </a:path>
            </a:pathLst>
          </a:custGeom>
        </p:spPr>
      </p:pic>
      <p:pic>
        <p:nvPicPr>
          <p:cNvPr id="14" name="図 13"/>
          <p:cNvPicPr>
            <a:picLocks noChangeAspect="1"/>
          </p:cNvPicPr>
          <p:nvPr/>
        </p:nvPicPr>
        <p:blipFill rotWithShape="1">
          <a:blip r:embed="rId17">
            <a:extLst>
              <a:ext uri="{BEBA8EAE-BF5A-486C-A8C5-ECC9F3942E4B}">
                <a14:imgProps xmlns:a14="http://schemas.microsoft.com/office/drawing/2010/main">
                  <a14:imgLayer r:embed="rId18">
                    <a14:imgEffect>
                      <a14:backgroundRemoval t="47250" b="99250" l="1504" r="100000">
                        <a14:foregroundMark x1="96241" y1="74750" x2="96241" y2="74750"/>
                        <a14:foregroundMark x1="3759" y1="68250" x2="3759" y2="68250"/>
                      </a14:backgroundRemoval>
                    </a14:imgEffect>
                  </a14:imgLayer>
                </a14:imgProps>
              </a:ext>
              <a:ext uri="{28A0092B-C50C-407E-A947-70E740481C1C}">
                <a14:useLocalDpi xmlns:a14="http://schemas.microsoft.com/office/drawing/2010/main" val="0"/>
              </a:ext>
            </a:extLst>
          </a:blip>
          <a:srcRect l="1214" t="46936" r="-41" b="2698"/>
          <a:stretch/>
        </p:blipFill>
        <p:spPr>
          <a:xfrm>
            <a:off x="3177933" y="3301629"/>
            <a:ext cx="2483376" cy="1903101"/>
          </a:xfrm>
          <a:prstGeom prst="rect">
            <a:avLst/>
          </a:prstGeom>
        </p:spPr>
      </p:pic>
      <p:pic>
        <p:nvPicPr>
          <p:cNvPr id="136" name="図 135"/>
          <p:cNvPicPr>
            <a:picLocks noChangeAspect="1"/>
          </p:cNvPicPr>
          <p:nvPr/>
        </p:nvPicPr>
        <p:blipFill>
          <a:blip r:embed="rId19">
            <a:extLst>
              <a:ext uri="{28A0092B-C50C-407E-A947-70E740481C1C}">
                <a14:useLocalDpi xmlns:a14="http://schemas.microsoft.com/office/drawing/2010/main" val="0"/>
              </a:ext>
            </a:extLst>
          </a:blip>
          <a:srcRect l="11071" t="52403" r="9946" b="4706"/>
          <a:stretch>
            <a:fillRect/>
          </a:stretch>
        </p:blipFill>
        <p:spPr>
          <a:xfrm>
            <a:off x="2548575" y="1781833"/>
            <a:ext cx="2265196" cy="1849786"/>
          </a:xfrm>
          <a:custGeom>
            <a:avLst/>
            <a:gdLst>
              <a:gd name="connsiteX0" fmla="*/ 1873294 w 3746588"/>
              <a:gd name="connsiteY0" fmla="*/ 0 h 3059508"/>
              <a:gd name="connsiteX1" fmla="*/ 3746588 w 3746588"/>
              <a:gd name="connsiteY1" fmla="*/ 1529754 h 3059508"/>
              <a:gd name="connsiteX2" fmla="*/ 1873294 w 3746588"/>
              <a:gd name="connsiteY2" fmla="*/ 3059508 h 3059508"/>
              <a:gd name="connsiteX3" fmla="*/ 0 w 3746588"/>
              <a:gd name="connsiteY3" fmla="*/ 1529754 h 3059508"/>
              <a:gd name="connsiteX4" fmla="*/ 1873294 w 3746588"/>
              <a:gd name="connsiteY4" fmla="*/ 0 h 3059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6588" h="3059508">
                <a:moveTo>
                  <a:pt x="1873294" y="0"/>
                </a:moveTo>
                <a:cubicBezTo>
                  <a:pt x="2907886" y="0"/>
                  <a:pt x="3746588" y="684894"/>
                  <a:pt x="3746588" y="1529754"/>
                </a:cubicBezTo>
                <a:cubicBezTo>
                  <a:pt x="3746588" y="2374614"/>
                  <a:pt x="2907886" y="3059508"/>
                  <a:pt x="1873294" y="3059508"/>
                </a:cubicBezTo>
                <a:cubicBezTo>
                  <a:pt x="838702" y="3059508"/>
                  <a:pt x="0" y="2374614"/>
                  <a:pt x="0" y="1529754"/>
                </a:cubicBezTo>
                <a:cubicBezTo>
                  <a:pt x="0" y="684894"/>
                  <a:pt x="838702" y="0"/>
                  <a:pt x="1873294" y="0"/>
                </a:cubicBezTo>
                <a:close/>
              </a:path>
            </a:pathLst>
          </a:custGeom>
        </p:spPr>
      </p:pic>
      <p:sp>
        <p:nvSpPr>
          <p:cNvPr id="78" name="Freeform 10"/>
          <p:cNvSpPr/>
          <p:nvPr/>
        </p:nvSpPr>
        <p:spPr>
          <a:xfrm flipH="1">
            <a:off x="-64353" y="-47863"/>
            <a:ext cx="3053637" cy="2519644"/>
          </a:xfrm>
          <a:custGeom>
            <a:avLst/>
            <a:gdLst/>
            <a:ahLst/>
            <a:cxnLst/>
            <a:rect l="l" t="t" r="r" b="b"/>
            <a:pathLst>
              <a:path w="1584967" h="2071852">
                <a:moveTo>
                  <a:pt x="0" y="0"/>
                </a:moveTo>
                <a:lnTo>
                  <a:pt x="1584967" y="0"/>
                </a:lnTo>
                <a:lnTo>
                  <a:pt x="1584967" y="2071852"/>
                </a:lnTo>
                <a:lnTo>
                  <a:pt x="0" y="2071852"/>
                </a:lnTo>
                <a:lnTo>
                  <a:pt x="0" y="0"/>
                </a:lnTo>
                <a:close/>
              </a:path>
            </a:pathLst>
          </a:custGeom>
          <a:blipFill>
            <a:blip r:embed="rId20"/>
            <a:srcRect/>
            <a:stretch>
              <a:fillRect l="22763" t="-10345" b="-12013"/>
            </a:stretch>
          </a:blipFill>
        </p:spPr>
      </p:sp>
      <p:sp>
        <p:nvSpPr>
          <p:cNvPr id="81" name="Freeform 9"/>
          <p:cNvSpPr/>
          <p:nvPr/>
        </p:nvSpPr>
        <p:spPr>
          <a:xfrm>
            <a:off x="2424556" y="4290634"/>
            <a:ext cx="1091147" cy="1095255"/>
          </a:xfrm>
          <a:custGeom>
            <a:avLst/>
            <a:gdLst/>
            <a:ahLst/>
            <a:cxnLst/>
            <a:rect l="l" t="t" r="r" b="b"/>
            <a:pathLst>
              <a:path w="2133466" h="2141497">
                <a:moveTo>
                  <a:pt x="0" y="0"/>
                </a:moveTo>
                <a:lnTo>
                  <a:pt x="2133466" y="0"/>
                </a:lnTo>
                <a:lnTo>
                  <a:pt x="2133466" y="2141497"/>
                </a:lnTo>
                <a:lnTo>
                  <a:pt x="0" y="2141497"/>
                </a:lnTo>
                <a:lnTo>
                  <a:pt x="0" y="0"/>
                </a:lnTo>
                <a:close/>
              </a:path>
            </a:pathLst>
          </a:custGeom>
          <a:blipFill>
            <a:blip r:embed="rId21"/>
            <a:stretch>
              <a:fillRect/>
            </a:stretch>
          </a:blipFill>
        </p:spPr>
      </p:sp>
      <p:sp>
        <p:nvSpPr>
          <p:cNvPr id="88" name="Freeform 11"/>
          <p:cNvSpPr/>
          <p:nvPr/>
        </p:nvSpPr>
        <p:spPr>
          <a:xfrm>
            <a:off x="-30120" y="9743995"/>
            <a:ext cx="6962749" cy="162005"/>
          </a:xfrm>
          <a:custGeom>
            <a:avLst/>
            <a:gdLst/>
            <a:ahLst/>
            <a:cxnLst/>
            <a:rect l="l" t="t" r="r" b="b"/>
            <a:pathLst>
              <a:path w="8371157" h="1140570">
                <a:moveTo>
                  <a:pt x="0" y="0"/>
                </a:moveTo>
                <a:lnTo>
                  <a:pt x="8371157" y="0"/>
                </a:lnTo>
                <a:lnTo>
                  <a:pt x="8371157" y="1140570"/>
                </a:lnTo>
                <a:lnTo>
                  <a:pt x="0" y="1140570"/>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94" name="TextBox 36"/>
          <p:cNvSpPr txBox="1"/>
          <p:nvPr/>
        </p:nvSpPr>
        <p:spPr>
          <a:xfrm>
            <a:off x="4645722" y="2232168"/>
            <a:ext cx="1781700" cy="487313"/>
          </a:xfrm>
          <a:prstGeom prst="rect">
            <a:avLst/>
          </a:prstGeom>
        </p:spPr>
        <p:txBody>
          <a:bodyPr wrap="square" lIns="0" tIns="0" rIns="0" bIns="0" rtlCol="0" anchor="t">
            <a:spAutoFit/>
          </a:bodyPr>
          <a:lstStyle/>
          <a:p>
            <a:pPr>
              <a:lnSpc>
                <a:spcPts val="1852"/>
              </a:lnSpc>
            </a:pPr>
            <a:r>
              <a:rPr lang="en-US" sz="1800" spc="44" dirty="0" err="1">
                <a:solidFill>
                  <a:srgbClr val="241D18"/>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東洋軒監修</a:t>
            </a:r>
            <a:endParaRPr lang="en-US" sz="1800" spc="44" dirty="0">
              <a:solidFill>
                <a:srgbClr val="241D18"/>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endParaRPr>
          </a:p>
          <a:p>
            <a:pPr>
              <a:lnSpc>
                <a:spcPts val="1852"/>
              </a:lnSpc>
            </a:pPr>
            <a:r>
              <a:rPr lang="en-US" sz="1800" spc="44" dirty="0" err="1">
                <a:solidFill>
                  <a:srgbClr val="241D18"/>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ブラックカレ</a:t>
            </a:r>
            <a:r>
              <a:rPr lang="en-US" sz="1800" spc="44" dirty="0">
                <a:solidFill>
                  <a:srgbClr val="241D18"/>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ー</a:t>
            </a:r>
          </a:p>
        </p:txBody>
      </p:sp>
      <p:sp>
        <p:nvSpPr>
          <p:cNvPr id="95" name="TextBox 37"/>
          <p:cNvSpPr txBox="1"/>
          <p:nvPr/>
        </p:nvSpPr>
        <p:spPr>
          <a:xfrm>
            <a:off x="244730" y="4080005"/>
            <a:ext cx="2269632" cy="243656"/>
          </a:xfrm>
          <a:prstGeom prst="rect">
            <a:avLst/>
          </a:prstGeom>
        </p:spPr>
        <p:txBody>
          <a:bodyPr wrap="square" lIns="0" tIns="0" rIns="0" bIns="0" rtlCol="0" anchor="t">
            <a:spAutoFit/>
          </a:bodyPr>
          <a:lstStyle/>
          <a:p>
            <a:pPr>
              <a:lnSpc>
                <a:spcPts val="1852"/>
              </a:lnSpc>
            </a:pPr>
            <a:r>
              <a:rPr lang="en-US" sz="1800" spc="44" dirty="0" err="1">
                <a:ln w="57150">
                  <a:solidFill>
                    <a:schemeClr val="bg1"/>
                  </a:solidFill>
                </a:ln>
                <a:solidFill>
                  <a:schemeClr val="bg1"/>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濃厚キーマカレ</a:t>
            </a:r>
            <a:r>
              <a:rPr lang="en-US" sz="1800" spc="44" dirty="0">
                <a:ln w="57150">
                  <a:solidFill>
                    <a:schemeClr val="bg1"/>
                  </a:solidFill>
                </a:ln>
                <a:solidFill>
                  <a:schemeClr val="bg1"/>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ー</a:t>
            </a:r>
          </a:p>
        </p:txBody>
      </p:sp>
      <p:sp>
        <p:nvSpPr>
          <p:cNvPr id="97" name="TextBox 40"/>
          <p:cNvSpPr txBox="1"/>
          <p:nvPr/>
        </p:nvSpPr>
        <p:spPr>
          <a:xfrm>
            <a:off x="4786119" y="2718937"/>
            <a:ext cx="2102329" cy="553998"/>
          </a:xfrm>
          <a:prstGeom prst="rect">
            <a:avLst/>
          </a:prstGeom>
        </p:spPr>
        <p:txBody>
          <a:bodyPr wrap="square" lIns="0" tIns="0" rIns="0" bIns="0" rtlCol="0" anchor="t">
            <a:spAutoFit/>
          </a:bodyPr>
          <a:lstStyle/>
          <a:p>
            <a:r>
              <a:rPr lang="ja-JP" altLang="en-US" sz="900" dirty="0">
                <a:latin typeface="+mj-lt"/>
              </a:rPr>
              <a:t>牛肉と玉ねぎが</a:t>
            </a:r>
            <a:r>
              <a:rPr lang="ja-JP" altLang="en-US" sz="900" dirty="0" smtClean="0">
                <a:latin typeface="+mj-lt"/>
              </a:rPr>
              <a:t>溶け込んだコク</a:t>
            </a:r>
            <a:r>
              <a:rPr lang="ja-JP" altLang="en-US" sz="900" dirty="0">
                <a:latin typeface="+mj-lt"/>
              </a:rPr>
              <a:t>深く濃厚な味わい</a:t>
            </a:r>
            <a:r>
              <a:rPr lang="ja-JP" altLang="en-US" sz="900" dirty="0" smtClean="0">
                <a:latin typeface="+mj-lt"/>
              </a:rPr>
              <a:t>の黒いカレー。その</a:t>
            </a:r>
            <a:r>
              <a:rPr lang="ja-JP" altLang="en-US" sz="900" dirty="0">
                <a:latin typeface="+mj-lt"/>
              </a:rPr>
              <a:t>見た目からは想像もできないほど上品で、まろやかな口当たりが</a:t>
            </a:r>
            <a:r>
              <a:rPr lang="ja-JP" altLang="en-US" sz="900" dirty="0" smtClean="0">
                <a:latin typeface="+mj-lt"/>
              </a:rPr>
              <a:t>特徴です。</a:t>
            </a:r>
            <a:endParaRPr lang="en-US" sz="800" spc="44" dirty="0">
              <a:solidFill>
                <a:srgbClr val="241D18"/>
              </a:solidFill>
              <a:latin typeface="+mj-lt"/>
              <a:ea typeface="Poppins"/>
              <a:cs typeface="Poppins"/>
              <a:sym typeface="Poppins"/>
            </a:endParaRPr>
          </a:p>
        </p:txBody>
      </p:sp>
      <p:sp>
        <p:nvSpPr>
          <p:cNvPr id="99" name="TextBox 51"/>
          <p:cNvSpPr txBox="1"/>
          <p:nvPr/>
        </p:nvSpPr>
        <p:spPr>
          <a:xfrm>
            <a:off x="1827188" y="8439229"/>
            <a:ext cx="1699378" cy="553998"/>
          </a:xfrm>
          <a:prstGeom prst="rect">
            <a:avLst/>
          </a:prstGeom>
        </p:spPr>
        <p:txBody>
          <a:bodyPr wrap="square" lIns="0" tIns="0" rIns="0" bIns="0" rtlCol="0" anchor="t">
            <a:spAutoFit/>
          </a:bodyPr>
          <a:lstStyle/>
          <a:p>
            <a:r>
              <a:rPr lang="ja-JP" altLang="en-US" sz="900" dirty="0" err="1" smtClean="0">
                <a:solidFill>
                  <a:srgbClr val="241D18"/>
                </a:solidFill>
                <a:latin typeface="+mj-lt"/>
                <a:ea typeface="Meiryo" panose="020B0604030504040204" pitchFamily="50" charset="-128"/>
                <a:cs typeface="Poppins"/>
                <a:sym typeface="Poppins"/>
              </a:rPr>
              <a:t>しそとねぎで</a:t>
            </a:r>
            <a:r>
              <a:rPr lang="ja-JP" altLang="en-US" sz="900" dirty="0" smtClean="0">
                <a:solidFill>
                  <a:srgbClr val="241D18"/>
                </a:solidFill>
                <a:latin typeface="+mj-lt"/>
                <a:ea typeface="Meiryo" panose="020B0604030504040204" pitchFamily="50" charset="-128"/>
                <a:cs typeface="Poppins"/>
                <a:sym typeface="Poppins"/>
              </a:rPr>
              <a:t>風味をプラスして適塩化しました。揚げない唐揚げや彩りのよい野菜と合わせてお召し上がりください。</a:t>
            </a:r>
            <a:endParaRPr lang="en-US" sz="900" dirty="0">
              <a:solidFill>
                <a:srgbClr val="241D18"/>
              </a:solidFill>
              <a:latin typeface="+mj-lt"/>
              <a:ea typeface="Meiryo" panose="020B0604030504040204" pitchFamily="50" charset="-128"/>
              <a:cs typeface="Poppins"/>
              <a:sym typeface="Poppins"/>
            </a:endParaRPr>
          </a:p>
        </p:txBody>
      </p:sp>
      <p:sp>
        <p:nvSpPr>
          <p:cNvPr id="101" name="TextBox 54"/>
          <p:cNvSpPr txBox="1"/>
          <p:nvPr/>
        </p:nvSpPr>
        <p:spPr>
          <a:xfrm>
            <a:off x="3117448" y="9246242"/>
            <a:ext cx="292546" cy="117280"/>
          </a:xfrm>
          <a:prstGeom prst="rect">
            <a:avLst/>
          </a:prstGeom>
        </p:spPr>
        <p:txBody>
          <a:bodyPr lIns="0" tIns="0" rIns="0" bIns="0" rtlCol="0" anchor="t">
            <a:spAutoFit/>
          </a:bodyPr>
          <a:lstStyle/>
          <a:p>
            <a:pPr>
              <a:lnSpc>
                <a:spcPts val="1032"/>
              </a:lnSpc>
            </a:pPr>
            <a:r>
              <a:rPr lang="en-US" sz="800" spc="24" dirty="0" err="1">
                <a:solidFill>
                  <a:srgbClr val="241D18"/>
                </a:solidFill>
                <a:latin typeface="Poppins"/>
                <a:ea typeface="Poppins"/>
                <a:cs typeface="Poppins"/>
                <a:sym typeface="Poppins"/>
              </a:rPr>
              <a:t>監修</a:t>
            </a:r>
            <a:endParaRPr lang="en-US" sz="800" spc="24" dirty="0">
              <a:solidFill>
                <a:srgbClr val="241D18"/>
              </a:solidFill>
              <a:latin typeface="Poppins"/>
              <a:ea typeface="Poppins"/>
              <a:cs typeface="Poppins"/>
              <a:sym typeface="Poppins"/>
            </a:endParaRPr>
          </a:p>
        </p:txBody>
      </p:sp>
      <p:pic>
        <p:nvPicPr>
          <p:cNvPr id="102" name="図 10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206411" y="9536584"/>
            <a:ext cx="652875" cy="183146"/>
          </a:xfrm>
          <a:prstGeom prst="rect">
            <a:avLst/>
          </a:prstGeom>
        </p:spPr>
      </p:pic>
      <p:sp>
        <p:nvSpPr>
          <p:cNvPr id="103" name="角丸四角形 102"/>
          <p:cNvSpPr/>
          <p:nvPr/>
        </p:nvSpPr>
        <p:spPr>
          <a:xfrm>
            <a:off x="2959527" y="9527513"/>
            <a:ext cx="1118530" cy="205789"/>
          </a:xfrm>
          <a:prstGeom prst="roundRect">
            <a:avLst/>
          </a:prstGeom>
          <a:solidFill>
            <a:srgbClr val="C071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 name="テキスト ボックス 103"/>
          <p:cNvSpPr txBox="1"/>
          <p:nvPr/>
        </p:nvSpPr>
        <p:spPr>
          <a:xfrm>
            <a:off x="2927996" y="9509186"/>
            <a:ext cx="1033885" cy="239252"/>
          </a:xfrm>
          <a:prstGeom prst="rect">
            <a:avLst/>
          </a:prstGeom>
          <a:noFill/>
        </p:spPr>
        <p:txBody>
          <a:bodyPr wrap="square" rtlCol="0">
            <a:spAutoFit/>
          </a:bodyPr>
          <a:lstStyle/>
          <a:p>
            <a:r>
              <a:rPr lang="ja-JP" altLang="en-US" sz="1100" b="1" dirty="0">
                <a:solidFill>
                  <a:schemeClr val="bg1"/>
                </a:solidFill>
                <a:latin typeface="Meiryo UI" panose="020B0604030504040204" pitchFamily="50" charset="-128"/>
                <a:ea typeface="Meiryo UI" panose="020B0604030504040204" pitchFamily="50" charset="-128"/>
              </a:rPr>
              <a:t>今月のコロッケ</a:t>
            </a:r>
          </a:p>
        </p:txBody>
      </p:sp>
      <p:pic>
        <p:nvPicPr>
          <p:cNvPr id="105" name="図 10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20954635">
            <a:off x="3878349" y="9451602"/>
            <a:ext cx="337868" cy="337868"/>
          </a:xfrm>
          <a:prstGeom prst="rect">
            <a:avLst/>
          </a:prstGeom>
          <a:effectLst>
            <a:outerShdw blurRad="50800" dist="38100" dir="8100000" algn="tr" rotWithShape="0">
              <a:prstClr val="black">
                <a:alpha val="40000"/>
              </a:prstClr>
            </a:outerShdw>
          </a:effectLst>
        </p:spPr>
      </p:pic>
      <p:sp>
        <p:nvSpPr>
          <p:cNvPr id="106" name="角丸四角形 105"/>
          <p:cNvSpPr/>
          <p:nvPr/>
        </p:nvSpPr>
        <p:spPr>
          <a:xfrm>
            <a:off x="91719" y="9523485"/>
            <a:ext cx="1118530" cy="205789"/>
          </a:xfrm>
          <a:prstGeom prst="roundRect">
            <a:avLst/>
          </a:prstGeom>
          <a:solidFill>
            <a:srgbClr val="C071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 name="テキスト ボックス 106"/>
          <p:cNvSpPr txBox="1"/>
          <p:nvPr/>
        </p:nvSpPr>
        <p:spPr>
          <a:xfrm>
            <a:off x="44652" y="9514039"/>
            <a:ext cx="1033885" cy="239252"/>
          </a:xfrm>
          <a:prstGeom prst="rect">
            <a:avLst/>
          </a:prstGeom>
          <a:noFill/>
        </p:spPr>
        <p:txBody>
          <a:bodyPr wrap="square" rtlCol="0">
            <a:spAutoFit/>
          </a:bodyPr>
          <a:lstStyle/>
          <a:p>
            <a:r>
              <a:rPr lang="ja-JP" altLang="en-US" sz="1100" b="1" dirty="0" smtClean="0">
                <a:solidFill>
                  <a:schemeClr val="bg1"/>
                </a:solidFill>
                <a:latin typeface="Meiryo UI" panose="020B0604030504040204" pitchFamily="50" charset="-128"/>
                <a:ea typeface="Meiryo UI" panose="020B0604030504040204" pitchFamily="50" charset="-128"/>
              </a:rPr>
              <a:t>おすすめごはん</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08" name="正方形/長方形 46"/>
          <p:cNvSpPr>
            <a:spLocks noChangeArrowheads="1"/>
          </p:cNvSpPr>
          <p:nvPr/>
        </p:nvSpPr>
        <p:spPr bwMode="auto">
          <a:xfrm>
            <a:off x="1307043" y="9523310"/>
            <a:ext cx="1545204" cy="220685"/>
          </a:xfrm>
          <a:prstGeom prst="rect">
            <a:avLst/>
          </a:prstGeom>
          <a:noFill/>
          <a:ln w="9525">
            <a:noFill/>
            <a:miter lim="800000"/>
            <a:headEnd/>
            <a:tailEnd/>
          </a:ln>
        </p:spPr>
        <p:txBody>
          <a:bodyPr/>
          <a:lstStyle/>
          <a:p>
            <a:r>
              <a:rPr lang="ja-JP" altLang="en-US" sz="1000" b="1" dirty="0" smtClean="0">
                <a:latin typeface="Meiryo UI" panose="020B0604030504040204" pitchFamily="50" charset="-128"/>
                <a:ea typeface="Meiryo UI" panose="020B0604030504040204" pitchFamily="50" charset="-128"/>
              </a:rPr>
              <a:t>青菜とたくあんのご飯</a:t>
            </a:r>
            <a:endParaRPr lang="ja-JP" altLang="en-US" sz="1000" b="1" dirty="0">
              <a:latin typeface="Meiryo UI" panose="020B0604030504040204" pitchFamily="50" charset="-128"/>
              <a:ea typeface="Meiryo UI" panose="020B0604030504040204" pitchFamily="50" charset="-128"/>
            </a:endParaRPr>
          </a:p>
        </p:txBody>
      </p:sp>
      <p:sp>
        <p:nvSpPr>
          <p:cNvPr id="109" name="正方形/長方形 46"/>
          <p:cNvSpPr>
            <a:spLocks noChangeArrowheads="1"/>
          </p:cNvSpPr>
          <p:nvPr/>
        </p:nvSpPr>
        <p:spPr bwMode="auto">
          <a:xfrm>
            <a:off x="4148426" y="9534463"/>
            <a:ext cx="1866639" cy="185266"/>
          </a:xfrm>
          <a:prstGeom prst="rect">
            <a:avLst/>
          </a:prstGeom>
          <a:noFill/>
          <a:ln w="9525">
            <a:noFill/>
            <a:miter lim="800000"/>
            <a:headEnd/>
            <a:tailEnd/>
          </a:ln>
        </p:spPr>
        <p:txBody>
          <a:bodyPr/>
          <a:lstStyle/>
          <a:p>
            <a:pPr>
              <a:lnSpc>
                <a:spcPct val="90000"/>
              </a:lnSpc>
            </a:pPr>
            <a:r>
              <a:rPr lang="ja-JP" altLang="en-US" sz="1000" b="1" dirty="0">
                <a:solidFill>
                  <a:sysClr val="windowText" lastClr="000000"/>
                </a:solidFill>
                <a:latin typeface="Meiryo UI" panose="020B0604030504040204" pitchFamily="50" charset="-128"/>
                <a:ea typeface="Meiryo UI" panose="020B0604030504040204" pitchFamily="50" charset="-128"/>
              </a:rPr>
              <a:t>北海道コーンたっぷりのコロッケ</a:t>
            </a:r>
          </a:p>
        </p:txBody>
      </p:sp>
      <p:pic>
        <p:nvPicPr>
          <p:cNvPr id="110" name="Picture 2" descr="炊き込みご飯のイラスト | かわいいフリー素材集 いらすとや"/>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09085" y="9484785"/>
            <a:ext cx="319147" cy="289152"/>
          </a:xfrm>
          <a:prstGeom prst="rect">
            <a:avLst/>
          </a:prstGeom>
          <a:noFill/>
          <a:extLst>
            <a:ext uri="{909E8E84-426E-40DD-AFC4-6F175D3DCCD1}">
              <a14:hiddenFill xmlns:a14="http://schemas.microsoft.com/office/drawing/2010/main">
                <a:solidFill>
                  <a:srgbClr val="FFFFFF"/>
                </a:solidFill>
              </a14:hiddenFill>
            </a:ext>
          </a:extLst>
        </p:spPr>
      </p:pic>
      <p:grpSp>
        <p:nvGrpSpPr>
          <p:cNvPr id="111" name="グループ化 110"/>
          <p:cNvGrpSpPr/>
          <p:nvPr/>
        </p:nvGrpSpPr>
        <p:grpSpPr>
          <a:xfrm>
            <a:off x="1209220" y="9051156"/>
            <a:ext cx="915769" cy="352776"/>
            <a:chOff x="6778545" y="5836747"/>
            <a:chExt cx="1001345" cy="385743"/>
          </a:xfrm>
        </p:grpSpPr>
        <p:sp>
          <p:nvSpPr>
            <p:cNvPr id="112" name="正方形/長方形 5"/>
            <p:cNvSpPr/>
            <p:nvPr/>
          </p:nvSpPr>
          <p:spPr>
            <a:xfrm flipH="1">
              <a:off x="6778545" y="5868466"/>
              <a:ext cx="798052" cy="340097"/>
            </a:xfrm>
            <a:custGeom>
              <a:avLst/>
              <a:gdLst>
                <a:gd name="connsiteX0" fmla="*/ 0 w 654379"/>
                <a:gd name="connsiteY0" fmla="*/ 0 h 261720"/>
                <a:gd name="connsiteX1" fmla="*/ 654379 w 654379"/>
                <a:gd name="connsiteY1" fmla="*/ 0 h 261720"/>
                <a:gd name="connsiteX2" fmla="*/ 654379 w 654379"/>
                <a:gd name="connsiteY2" fmla="*/ 261720 h 261720"/>
                <a:gd name="connsiteX3" fmla="*/ 0 w 654379"/>
                <a:gd name="connsiteY3" fmla="*/ 261720 h 261720"/>
                <a:gd name="connsiteX4" fmla="*/ 0 w 654379"/>
                <a:gd name="connsiteY4" fmla="*/ 0 h 261720"/>
                <a:gd name="connsiteX0" fmla="*/ 0 w 654379"/>
                <a:gd name="connsiteY0" fmla="*/ 0 h 261720"/>
                <a:gd name="connsiteX1" fmla="*/ 442924 w 654379"/>
                <a:gd name="connsiteY1" fmla="*/ 1905 h 261720"/>
                <a:gd name="connsiteX2" fmla="*/ 654379 w 654379"/>
                <a:gd name="connsiteY2" fmla="*/ 261720 h 261720"/>
                <a:gd name="connsiteX3" fmla="*/ 0 w 654379"/>
                <a:gd name="connsiteY3" fmla="*/ 261720 h 261720"/>
                <a:gd name="connsiteX4" fmla="*/ 0 w 654379"/>
                <a:gd name="connsiteY4" fmla="*/ 0 h 261720"/>
                <a:gd name="connsiteX0" fmla="*/ 0 w 735659"/>
                <a:gd name="connsiteY0" fmla="*/ 0 h 261720"/>
                <a:gd name="connsiteX1" fmla="*/ 442924 w 735659"/>
                <a:gd name="connsiteY1" fmla="*/ 1905 h 261720"/>
                <a:gd name="connsiteX2" fmla="*/ 735659 w 735659"/>
                <a:gd name="connsiteY2" fmla="*/ 259765 h 261720"/>
                <a:gd name="connsiteX3" fmla="*/ 0 w 735659"/>
                <a:gd name="connsiteY3" fmla="*/ 261720 h 261720"/>
                <a:gd name="connsiteX4" fmla="*/ 0 w 735659"/>
                <a:gd name="connsiteY4" fmla="*/ 0 h 26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659" h="261720">
                  <a:moveTo>
                    <a:pt x="0" y="0"/>
                  </a:moveTo>
                  <a:lnTo>
                    <a:pt x="442924" y="1905"/>
                  </a:lnTo>
                  <a:lnTo>
                    <a:pt x="735659" y="259765"/>
                  </a:lnTo>
                  <a:lnTo>
                    <a:pt x="0" y="261720"/>
                  </a:lnTo>
                  <a:lnTo>
                    <a:pt x="0" y="0"/>
                  </a:lnTo>
                  <a:close/>
                </a:path>
              </a:pathLst>
            </a:custGeom>
            <a:solidFill>
              <a:srgbClr val="C3A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3" name="テキスト ボックス 112"/>
            <p:cNvSpPr txBox="1"/>
            <p:nvPr/>
          </p:nvSpPr>
          <p:spPr>
            <a:xfrm flipH="1">
              <a:off x="6920090" y="5883936"/>
              <a:ext cx="754703" cy="338554"/>
            </a:xfrm>
            <a:prstGeom prst="rect">
              <a:avLst/>
            </a:prstGeom>
            <a:noFill/>
          </p:spPr>
          <p:txBody>
            <a:bodyPr wrap="square" rtlCol="0">
              <a:spAutoFit/>
            </a:bodyPr>
            <a:lstStyle/>
            <a:p>
              <a:r>
                <a:rPr lang="en-US" altLang="ja-JP" sz="1600" b="1" u="sng" dirty="0" smtClean="0">
                  <a:solidFill>
                    <a:schemeClr val="bg1"/>
                  </a:solidFill>
                  <a:latin typeface="Meiryo UI" panose="020B0604030504040204" pitchFamily="50" charset="-128"/>
                  <a:ea typeface="Meiryo UI" panose="020B0604030504040204" pitchFamily="50" charset="-128"/>
                </a:rPr>
                <a:t>1.</a:t>
              </a:r>
              <a:r>
                <a:rPr lang="en-US" altLang="ja-JP" sz="1600" b="1" u="sng" dirty="0">
                  <a:solidFill>
                    <a:schemeClr val="bg1"/>
                  </a:solidFill>
                  <a:latin typeface="Meiryo UI" panose="020B0604030504040204" pitchFamily="50" charset="-128"/>
                  <a:ea typeface="Meiryo UI" panose="020B0604030504040204" pitchFamily="50" charset="-128"/>
                </a:rPr>
                <a:t>7</a:t>
              </a:r>
              <a:r>
                <a:rPr lang="en-US" altLang="ja-JP" sz="1600" b="1" u="sng" dirty="0" smtClean="0">
                  <a:solidFill>
                    <a:schemeClr val="bg1"/>
                  </a:solidFill>
                  <a:latin typeface="Meiryo UI" panose="020B0604030504040204" pitchFamily="50" charset="-128"/>
                  <a:ea typeface="Meiryo UI" panose="020B0604030504040204" pitchFamily="50" charset="-128"/>
                </a:rPr>
                <a:t>g</a:t>
              </a:r>
              <a:endParaRPr lang="ja-JP" altLang="en-US" sz="1200" u="sng" dirty="0">
                <a:solidFill>
                  <a:schemeClr val="bg1"/>
                </a:solidFill>
                <a:latin typeface="Meiryo UI" panose="020B0604030504040204" pitchFamily="50" charset="-128"/>
                <a:ea typeface="Meiryo UI" panose="020B0604030504040204" pitchFamily="50" charset="-128"/>
              </a:endParaRPr>
            </a:p>
          </p:txBody>
        </p:sp>
        <p:sp>
          <p:nvSpPr>
            <p:cNvPr id="114" name="テキスト ボックス 113"/>
            <p:cNvSpPr txBox="1"/>
            <p:nvPr/>
          </p:nvSpPr>
          <p:spPr>
            <a:xfrm>
              <a:off x="7025187" y="5836747"/>
              <a:ext cx="754703" cy="184666"/>
            </a:xfrm>
            <a:prstGeom prst="rect">
              <a:avLst/>
            </a:prstGeom>
            <a:noFill/>
          </p:spPr>
          <p:txBody>
            <a:bodyPr wrap="square" rtlCol="0">
              <a:spAutoFit/>
            </a:bodyPr>
            <a:lstStyle/>
            <a:p>
              <a:r>
                <a:rPr lang="ja-JP" altLang="en-US" sz="600" b="1" dirty="0" smtClean="0">
                  <a:solidFill>
                    <a:schemeClr val="bg1"/>
                  </a:solidFill>
                  <a:latin typeface="Meiryo UI" panose="020B0604030504040204" pitchFamily="50" charset="-128"/>
                  <a:ea typeface="Meiryo UI" panose="020B0604030504040204" pitchFamily="50" charset="-128"/>
                </a:rPr>
                <a:t>食塩</a:t>
              </a:r>
              <a:r>
                <a:rPr lang="ja-JP" altLang="en-US" sz="600" b="1" dirty="0">
                  <a:solidFill>
                    <a:schemeClr val="bg1"/>
                  </a:solidFill>
                  <a:latin typeface="Meiryo UI" panose="020B0604030504040204" pitchFamily="50" charset="-128"/>
                  <a:ea typeface="Meiryo UI" panose="020B0604030504040204" pitchFamily="50" charset="-128"/>
                </a:rPr>
                <a:t>相当量</a:t>
              </a:r>
              <a:endParaRPr lang="ja-JP" altLang="en-US" sz="400" dirty="0">
                <a:solidFill>
                  <a:schemeClr val="bg1"/>
                </a:solidFill>
                <a:latin typeface="Meiryo UI" panose="020B0604030504040204" pitchFamily="50" charset="-128"/>
                <a:ea typeface="Meiryo UI" panose="020B0604030504040204" pitchFamily="50" charset="-128"/>
              </a:endParaRPr>
            </a:p>
          </p:txBody>
        </p:sp>
      </p:grpSp>
      <p:sp>
        <p:nvSpPr>
          <p:cNvPr id="117" name="正方形/長方形 116"/>
          <p:cNvSpPr/>
          <p:nvPr/>
        </p:nvSpPr>
        <p:spPr>
          <a:xfrm>
            <a:off x="5115529" y="7089022"/>
            <a:ext cx="1743758" cy="20751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TextBox 52"/>
          <p:cNvSpPr txBox="1"/>
          <p:nvPr/>
        </p:nvSpPr>
        <p:spPr>
          <a:xfrm>
            <a:off x="5160851" y="7136235"/>
            <a:ext cx="1975065" cy="138499"/>
          </a:xfrm>
          <a:prstGeom prst="rect">
            <a:avLst/>
          </a:prstGeom>
        </p:spPr>
        <p:txBody>
          <a:bodyPr wrap="square" lIns="0" tIns="0" rIns="0" bIns="0" rtlCol="0" anchor="t">
            <a:spAutoFit/>
          </a:bodyPr>
          <a:lstStyle/>
          <a:p>
            <a:r>
              <a:rPr lang="ja-JP" altLang="en-US" sz="900" dirty="0" smtClean="0">
                <a:solidFill>
                  <a:srgbClr val="241D18"/>
                </a:solidFill>
                <a:latin typeface="Meiryo" panose="020B0604030504040204" pitchFamily="50" charset="-128"/>
                <a:ea typeface="Meiryo" panose="020B0604030504040204" pitchFamily="50" charset="-128"/>
                <a:cs typeface="Poppins"/>
                <a:sym typeface="Poppins"/>
              </a:rPr>
              <a:t>土用の丑の日：</a:t>
            </a:r>
            <a:r>
              <a:rPr lang="en-US" altLang="ja-JP" sz="900" dirty="0" smtClean="0">
                <a:solidFill>
                  <a:srgbClr val="241D18"/>
                </a:solidFill>
                <a:latin typeface="Meiryo" panose="020B0604030504040204" pitchFamily="50" charset="-128"/>
                <a:ea typeface="Meiryo" panose="020B0604030504040204" pitchFamily="50" charset="-128"/>
                <a:cs typeface="Poppins"/>
                <a:sym typeface="Poppins"/>
              </a:rPr>
              <a:t>7</a:t>
            </a:r>
            <a:r>
              <a:rPr lang="ja-JP" altLang="en-US" sz="900" dirty="0">
                <a:solidFill>
                  <a:srgbClr val="241D18"/>
                </a:solidFill>
                <a:latin typeface="Meiryo" panose="020B0604030504040204" pitchFamily="50" charset="-128"/>
                <a:ea typeface="Meiryo" panose="020B0604030504040204" pitchFamily="50" charset="-128"/>
                <a:cs typeface="Poppins"/>
                <a:sym typeface="Poppins"/>
              </a:rPr>
              <a:t>月</a:t>
            </a:r>
            <a:r>
              <a:rPr lang="en-US" altLang="ja-JP" sz="900" dirty="0">
                <a:solidFill>
                  <a:srgbClr val="241D18"/>
                </a:solidFill>
                <a:latin typeface="Meiryo" panose="020B0604030504040204" pitchFamily="50" charset="-128"/>
                <a:ea typeface="Meiryo" panose="020B0604030504040204" pitchFamily="50" charset="-128"/>
                <a:cs typeface="Poppins"/>
                <a:sym typeface="Poppins"/>
              </a:rPr>
              <a:t>19</a:t>
            </a:r>
            <a:r>
              <a:rPr lang="ja-JP" altLang="en-US" sz="900" dirty="0">
                <a:solidFill>
                  <a:srgbClr val="241D18"/>
                </a:solidFill>
                <a:latin typeface="Meiryo" panose="020B0604030504040204" pitchFamily="50" charset="-128"/>
                <a:ea typeface="Meiryo" panose="020B0604030504040204" pitchFamily="50" charset="-128"/>
                <a:cs typeface="Poppins"/>
                <a:sym typeface="Poppins"/>
              </a:rPr>
              <a:t>日・</a:t>
            </a:r>
            <a:r>
              <a:rPr lang="en-US" altLang="ja-JP" sz="900" dirty="0">
                <a:solidFill>
                  <a:srgbClr val="241D18"/>
                </a:solidFill>
                <a:latin typeface="Meiryo" panose="020B0604030504040204" pitchFamily="50" charset="-128"/>
                <a:ea typeface="Meiryo" panose="020B0604030504040204" pitchFamily="50" charset="-128"/>
                <a:cs typeface="Poppins"/>
                <a:sym typeface="Poppins"/>
              </a:rPr>
              <a:t>31</a:t>
            </a:r>
            <a:r>
              <a:rPr lang="ja-JP" altLang="en-US" sz="900" dirty="0" smtClean="0">
                <a:solidFill>
                  <a:srgbClr val="241D18"/>
                </a:solidFill>
                <a:latin typeface="Meiryo" panose="020B0604030504040204" pitchFamily="50" charset="-128"/>
                <a:ea typeface="Meiryo" panose="020B0604030504040204" pitchFamily="50" charset="-128"/>
                <a:cs typeface="Poppins"/>
                <a:sym typeface="Poppins"/>
              </a:rPr>
              <a:t>日</a:t>
            </a:r>
            <a:endParaRPr lang="en-US" altLang="ja-JP" sz="900" dirty="0" smtClean="0">
              <a:solidFill>
                <a:srgbClr val="241D18"/>
              </a:solidFill>
              <a:latin typeface="Meiryo" panose="020B0604030504040204" pitchFamily="50" charset="-128"/>
              <a:ea typeface="Meiryo" panose="020B0604030504040204" pitchFamily="50" charset="-128"/>
              <a:cs typeface="Poppins"/>
              <a:sym typeface="Poppins"/>
            </a:endParaRPr>
          </a:p>
        </p:txBody>
      </p:sp>
      <p:sp>
        <p:nvSpPr>
          <p:cNvPr id="125" name="TextBox 40"/>
          <p:cNvSpPr txBox="1"/>
          <p:nvPr/>
        </p:nvSpPr>
        <p:spPr>
          <a:xfrm>
            <a:off x="381000" y="4326341"/>
            <a:ext cx="1943004" cy="692497"/>
          </a:xfrm>
          <a:prstGeom prst="rect">
            <a:avLst/>
          </a:prstGeom>
        </p:spPr>
        <p:txBody>
          <a:bodyPr wrap="square" lIns="0" tIns="0" rIns="0" bIns="0" rtlCol="0" anchor="t">
            <a:spAutoFit/>
          </a:bodyPr>
          <a:lstStyle/>
          <a:p>
            <a:r>
              <a:rPr lang="ja-JP" altLang="en-US" sz="900" dirty="0" smtClean="0">
                <a:ln w="57150">
                  <a:solidFill>
                    <a:schemeClr val="bg1"/>
                  </a:solidFill>
                </a:ln>
                <a:solidFill>
                  <a:schemeClr val="bg1"/>
                </a:solidFill>
                <a:latin typeface="+mj-lt"/>
              </a:rPr>
              <a:t>チーズ</a:t>
            </a:r>
            <a:r>
              <a:rPr lang="ja-JP" altLang="en-US" sz="900" dirty="0">
                <a:ln w="57150">
                  <a:solidFill>
                    <a:schemeClr val="bg1"/>
                  </a:solidFill>
                </a:ln>
                <a:solidFill>
                  <a:schemeClr val="bg1"/>
                </a:solidFill>
                <a:latin typeface="+mj-lt"/>
              </a:rPr>
              <a:t>や</a:t>
            </a:r>
            <a:r>
              <a:rPr lang="ja-JP" altLang="en-US" sz="900" dirty="0" smtClean="0">
                <a:ln w="57150">
                  <a:solidFill>
                    <a:schemeClr val="bg1"/>
                  </a:solidFill>
                </a:ln>
                <a:solidFill>
                  <a:schemeClr val="bg1"/>
                </a:solidFill>
                <a:latin typeface="+mj-lt"/>
              </a:rPr>
              <a:t>ココナッツ、トマトで旨味とコクをだし、</a:t>
            </a:r>
            <a:r>
              <a:rPr lang="en-US" altLang="ja-JP" sz="900" dirty="0" smtClean="0">
                <a:ln w="57150">
                  <a:solidFill>
                    <a:schemeClr val="bg1"/>
                  </a:solidFill>
                </a:ln>
                <a:solidFill>
                  <a:schemeClr val="bg1"/>
                </a:solidFill>
                <a:latin typeface="+mj-lt"/>
              </a:rPr>
              <a:t>20</a:t>
            </a:r>
            <a:r>
              <a:rPr lang="ja-JP" altLang="en-US" sz="900" dirty="0" smtClean="0">
                <a:ln w="57150">
                  <a:solidFill>
                    <a:schemeClr val="bg1"/>
                  </a:solidFill>
                </a:ln>
                <a:solidFill>
                  <a:schemeClr val="bg1"/>
                </a:solidFill>
                <a:latin typeface="+mj-lt"/>
              </a:rPr>
              <a:t>種類以上のスパイスをブレンドした香り豊かなキーマカレーです。</a:t>
            </a:r>
            <a:endParaRPr lang="en-US" altLang="ja-JP" sz="900" dirty="0" smtClean="0">
              <a:ln w="57150">
                <a:solidFill>
                  <a:schemeClr val="bg1"/>
                </a:solidFill>
              </a:ln>
              <a:solidFill>
                <a:schemeClr val="bg1"/>
              </a:solidFill>
              <a:latin typeface="+mj-lt"/>
            </a:endParaRPr>
          </a:p>
          <a:p>
            <a:r>
              <a:rPr lang="ja-JP" altLang="en-US" sz="900" dirty="0" smtClean="0">
                <a:ln w="57150">
                  <a:solidFill>
                    <a:schemeClr val="bg1"/>
                  </a:solidFill>
                </a:ln>
                <a:solidFill>
                  <a:schemeClr val="bg1"/>
                </a:solidFill>
                <a:latin typeface="+mj-lt"/>
              </a:rPr>
              <a:t>ターメリックライスと合わせてお召し上がりください。</a:t>
            </a:r>
            <a:endParaRPr lang="ja-JP" altLang="en-US" sz="900" dirty="0">
              <a:ln w="57150">
                <a:solidFill>
                  <a:schemeClr val="bg1"/>
                </a:solidFill>
              </a:ln>
              <a:solidFill>
                <a:schemeClr val="bg1"/>
              </a:solidFill>
              <a:latin typeface="+mj-lt"/>
            </a:endParaRPr>
          </a:p>
        </p:txBody>
      </p:sp>
      <p:sp>
        <p:nvSpPr>
          <p:cNvPr id="126" name="正方形/長方形 125"/>
          <p:cNvSpPr/>
          <p:nvPr/>
        </p:nvSpPr>
        <p:spPr>
          <a:xfrm>
            <a:off x="1080941" y="-11949"/>
            <a:ext cx="4659908" cy="492443"/>
          </a:xfrm>
          <a:prstGeom prst="rect">
            <a:avLst/>
          </a:prstGeom>
          <a:noFill/>
        </p:spPr>
        <p:txBody>
          <a:bodyPr wrap="square" lIns="0" tIns="0" rIns="0" bIns="0">
            <a:spAutoFit/>
          </a:bodyPr>
          <a:lstStyle/>
          <a:p>
            <a:pPr algn="ctr"/>
            <a:r>
              <a:rPr lang="en-US" altLang="ja-JP" sz="3200" b="1" dirty="0" smtClean="0">
                <a:ln>
                  <a:solidFill>
                    <a:srgbClr val="04316A"/>
                  </a:solidFill>
                  <a:prstDash val="sysDot"/>
                </a:ln>
                <a:solidFill>
                  <a:srgbClr val="694A29"/>
                </a:solidFill>
                <a:latin typeface="Meiryo UI" panose="020B0604030504040204" pitchFamily="50" charset="-128"/>
                <a:ea typeface="Meiryo UI" panose="020B0604030504040204" pitchFamily="50" charset="-128"/>
              </a:rPr>
              <a:t>Fair Menu</a:t>
            </a:r>
            <a:r>
              <a:rPr lang="ja-JP" altLang="en-US" sz="3200" b="1" dirty="0" smtClean="0">
                <a:ln>
                  <a:solidFill>
                    <a:srgbClr val="04316A"/>
                  </a:solidFill>
                  <a:prstDash val="sysDot"/>
                </a:ln>
                <a:solidFill>
                  <a:srgbClr val="694A29"/>
                </a:solidFill>
                <a:latin typeface="Meiryo UI" panose="020B0604030504040204" pitchFamily="50" charset="-128"/>
                <a:ea typeface="Meiryo UI" panose="020B0604030504040204" pitchFamily="50" charset="-128"/>
              </a:rPr>
              <a:t> </a:t>
            </a:r>
            <a:r>
              <a:rPr lang="en-US" altLang="ja-JP" sz="3200" b="1" dirty="0" smtClean="0">
                <a:ln>
                  <a:solidFill>
                    <a:srgbClr val="04316A"/>
                  </a:solidFill>
                  <a:prstDash val="sysDot"/>
                </a:ln>
                <a:solidFill>
                  <a:srgbClr val="694A29"/>
                </a:solidFill>
                <a:latin typeface="Meiryo UI" panose="020B0604030504040204" pitchFamily="50" charset="-128"/>
                <a:ea typeface="Meiryo UI" panose="020B0604030504040204" pitchFamily="50" charset="-128"/>
              </a:rPr>
              <a:t>2025.0</a:t>
            </a:r>
            <a:r>
              <a:rPr lang="en-US" altLang="ja-JP" sz="3200" b="1" dirty="0">
                <a:ln>
                  <a:solidFill>
                    <a:srgbClr val="04316A"/>
                  </a:solidFill>
                  <a:prstDash val="sysDot"/>
                </a:ln>
                <a:solidFill>
                  <a:srgbClr val="694A29"/>
                </a:solidFill>
                <a:latin typeface="Meiryo UI" panose="020B0604030504040204" pitchFamily="50" charset="-128"/>
                <a:ea typeface="Meiryo UI" panose="020B0604030504040204" pitchFamily="50" charset="-128"/>
              </a:rPr>
              <a:t>7</a:t>
            </a:r>
            <a:endParaRPr lang="en-US" altLang="ja-JP" sz="3200" b="1" dirty="0" smtClean="0">
              <a:ln>
                <a:solidFill>
                  <a:srgbClr val="04316A"/>
                </a:solidFill>
                <a:prstDash val="sysDot"/>
              </a:ln>
              <a:solidFill>
                <a:srgbClr val="694A29"/>
              </a:solidFill>
              <a:latin typeface="Meiryo UI" panose="020B0604030504040204" pitchFamily="50" charset="-128"/>
              <a:ea typeface="Meiryo UI" panose="020B0604030504040204" pitchFamily="50" charset="-128"/>
            </a:endParaRPr>
          </a:p>
        </p:txBody>
      </p:sp>
      <p:sp>
        <p:nvSpPr>
          <p:cNvPr id="130" name="正方形/長方形 129"/>
          <p:cNvSpPr/>
          <p:nvPr/>
        </p:nvSpPr>
        <p:spPr>
          <a:xfrm flipV="1">
            <a:off x="0" y="228600"/>
            <a:ext cx="1243435" cy="45719"/>
          </a:xfrm>
          <a:prstGeom prst="rect">
            <a:avLst/>
          </a:prstGeom>
          <a:solidFill>
            <a:srgbClr val="694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flipV="1">
            <a:off x="5689193" y="228600"/>
            <a:ext cx="1243435" cy="45719"/>
          </a:xfrm>
          <a:prstGeom prst="rect">
            <a:avLst/>
          </a:prstGeom>
          <a:solidFill>
            <a:srgbClr val="694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正方形/長方形 138"/>
          <p:cNvSpPr/>
          <p:nvPr/>
        </p:nvSpPr>
        <p:spPr>
          <a:xfrm>
            <a:off x="-6123" y="6899316"/>
            <a:ext cx="3563374" cy="447729"/>
          </a:xfrm>
          <a:prstGeom prst="rect">
            <a:avLst/>
          </a:prstGeom>
          <a:solidFill>
            <a:schemeClr val="bg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Rectangle 64"/>
          <p:cNvSpPr>
            <a:spLocks noChangeArrowheads="1"/>
          </p:cNvSpPr>
          <p:nvPr/>
        </p:nvSpPr>
        <p:spPr bwMode="auto">
          <a:xfrm>
            <a:off x="5473" y="7015660"/>
            <a:ext cx="3412880" cy="451529"/>
          </a:xfrm>
          <a:prstGeom prst="rect">
            <a:avLst/>
          </a:prstGeom>
          <a:noFill/>
          <a:ln w="9525">
            <a:noFill/>
            <a:miter lim="800000"/>
            <a:headEnd/>
            <a:tailEnd/>
          </a:ln>
        </p:spPr>
        <p:txBody>
          <a:bodyPr/>
          <a:lstStyle/>
          <a:p>
            <a:pPr>
              <a:lnSpc>
                <a:spcPct val="80000"/>
              </a:lnSpc>
            </a:pPr>
            <a:r>
              <a:rPr lang="ja-JP" altLang="en-US" sz="550" dirty="0">
                <a:latin typeface="游明朝" panose="02020400000000000000" pitchFamily="18" charset="-128"/>
                <a:ea typeface="游明朝" panose="02020400000000000000" pitchFamily="18" charset="-128"/>
              </a:rPr>
              <a:t>今月</a:t>
            </a:r>
            <a:r>
              <a:rPr lang="ja-JP" altLang="en-US" sz="550" dirty="0" smtClean="0">
                <a:latin typeface="游明朝" panose="02020400000000000000" pitchFamily="18" charset="-128"/>
                <a:ea typeface="游明朝" panose="02020400000000000000" pitchFamily="18" charset="-128"/>
              </a:rPr>
              <a:t>ご提供致します</a:t>
            </a:r>
            <a:r>
              <a:rPr lang="ja-JP" altLang="en-US" sz="550" dirty="0">
                <a:latin typeface="游明朝" panose="02020400000000000000" pitchFamily="18" charset="-128"/>
                <a:ea typeface="游明朝" panose="02020400000000000000" pitchFamily="18" charset="-128"/>
              </a:rPr>
              <a:t>お肉は代替肉の大豆ミートを使用しております。 大豆は、寒冷地から熱帯まで広い地域で栽培でき、わずかな肥料で多くの量を収穫することができます。 また、資源の利用効率が高く、同じたんぱく源である牛肉などと比べ、同量の水やエネルギーではるかに多くの収穫が得られます。 大豆は、サステナブルな食の未来を守るエコな食物です。</a:t>
            </a:r>
          </a:p>
        </p:txBody>
      </p:sp>
      <p:sp>
        <p:nvSpPr>
          <p:cNvPr id="141" name="テキスト ボックス 140"/>
          <p:cNvSpPr txBox="1"/>
          <p:nvPr/>
        </p:nvSpPr>
        <p:spPr>
          <a:xfrm>
            <a:off x="-14578" y="6895474"/>
            <a:ext cx="2842540" cy="200055"/>
          </a:xfrm>
          <a:prstGeom prst="rect">
            <a:avLst/>
          </a:prstGeom>
          <a:noFill/>
        </p:spPr>
        <p:txBody>
          <a:bodyPr wrap="square" rtlCol="0">
            <a:spAutoFit/>
          </a:bodyPr>
          <a:lstStyle/>
          <a:p>
            <a:r>
              <a:rPr lang="ja-JP" altLang="en-US" sz="700" b="1" dirty="0">
                <a:solidFill>
                  <a:srgbClr val="C00000"/>
                </a:solidFill>
                <a:latin typeface="メイリオ" pitchFamily="50" charset="-128"/>
                <a:ea typeface="メイリオ" pitchFamily="50" charset="-128"/>
                <a:cs typeface="メイリオ" pitchFamily="50" charset="-128"/>
              </a:rPr>
              <a:t>サステナブルフード</a:t>
            </a:r>
            <a:r>
              <a:rPr lang="ja-JP" altLang="en-US" sz="700" b="1" dirty="0" smtClean="0">
                <a:solidFill>
                  <a:srgbClr val="C00000"/>
                </a:solidFill>
                <a:latin typeface="メイリオ" pitchFamily="50" charset="-128"/>
                <a:ea typeface="メイリオ" pitchFamily="50" charset="-128"/>
                <a:cs typeface="メイリオ" pitchFamily="50" charset="-128"/>
              </a:rPr>
              <a:t>（大豆ミート）を使用</a:t>
            </a:r>
            <a:endParaRPr lang="ja-JP" altLang="en-US" sz="700" b="1" dirty="0">
              <a:solidFill>
                <a:srgbClr val="C00000"/>
              </a:solidFill>
              <a:latin typeface="メイリオ" pitchFamily="50" charset="-128"/>
              <a:ea typeface="メイリオ" pitchFamily="50" charset="-128"/>
              <a:cs typeface="メイリオ" pitchFamily="50" charset="-128"/>
            </a:endParaRPr>
          </a:p>
        </p:txBody>
      </p:sp>
      <p:sp>
        <p:nvSpPr>
          <p:cNvPr id="152" name="二等辺三角形 151"/>
          <p:cNvSpPr/>
          <p:nvPr/>
        </p:nvSpPr>
        <p:spPr>
          <a:xfrm rot="16200000">
            <a:off x="790760" y="5302976"/>
            <a:ext cx="918203" cy="804901"/>
          </a:xfrm>
          <a:prstGeom prst="triangle">
            <a:avLst>
              <a:gd name="adj" fmla="val 100000"/>
            </a:avLst>
          </a:prstGeom>
          <a:solidFill>
            <a:srgbClr val="786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TextBox 44"/>
          <p:cNvSpPr txBox="1"/>
          <p:nvPr/>
        </p:nvSpPr>
        <p:spPr>
          <a:xfrm>
            <a:off x="1672276" y="5797027"/>
            <a:ext cx="2095488" cy="269304"/>
          </a:xfrm>
          <a:prstGeom prst="rect">
            <a:avLst/>
          </a:prstGeom>
        </p:spPr>
        <p:txBody>
          <a:bodyPr wrap="square" lIns="0" tIns="0" rIns="0" bIns="0" rtlCol="0" anchor="t">
            <a:spAutoFit/>
          </a:bodyPr>
          <a:lstStyle/>
          <a:p>
            <a:pPr>
              <a:lnSpc>
                <a:spcPts val="2063"/>
              </a:lnSpc>
            </a:pPr>
            <a:r>
              <a:rPr lang="en-US" sz="1800" dirty="0" err="1" smtClean="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カラフル麻婆春雨</a:t>
            </a:r>
            <a:endParaRPr lang="en-US" sz="1800" dirty="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endParaRPr>
          </a:p>
        </p:txBody>
      </p:sp>
      <p:sp>
        <p:nvSpPr>
          <p:cNvPr id="163" name="TextBox 43"/>
          <p:cNvSpPr txBox="1"/>
          <p:nvPr/>
        </p:nvSpPr>
        <p:spPr>
          <a:xfrm>
            <a:off x="139091" y="5231071"/>
            <a:ext cx="2489844" cy="487313"/>
          </a:xfrm>
          <a:prstGeom prst="rect">
            <a:avLst/>
          </a:prstGeom>
        </p:spPr>
        <p:txBody>
          <a:bodyPr lIns="0" tIns="0" rIns="0" bIns="0" rtlCol="0" anchor="t">
            <a:spAutoFit/>
          </a:bodyPr>
          <a:lstStyle/>
          <a:p>
            <a:pPr>
              <a:lnSpc>
                <a:spcPts val="1852"/>
              </a:lnSpc>
            </a:pPr>
            <a:r>
              <a:rPr lang="en-US" sz="1400" b="1" spc="44" dirty="0" err="1" smtClean="0">
                <a:ln w="76200">
                  <a:solidFill>
                    <a:srgbClr val="786043"/>
                  </a:solidFill>
                </a:ln>
                <a:solidFill>
                  <a:srgbClr val="786043"/>
                </a:solidFill>
                <a:latin typeface="メイリオ" panose="020B0604030504040204" pitchFamily="50" charset="-128"/>
                <a:ea typeface="メイリオ" panose="020B0604030504040204" pitchFamily="50" charset="-128"/>
                <a:cs typeface="Amazingly Thick 驚くほど厚い"/>
                <a:sym typeface="Amazingly Thick 驚くほど厚い"/>
              </a:rPr>
              <a:t>ウェルネス</a:t>
            </a:r>
            <a:endParaRPr lang="en-US" sz="1400" b="1" spc="44" dirty="0" smtClean="0">
              <a:ln w="76200">
                <a:solidFill>
                  <a:srgbClr val="786043"/>
                </a:solidFill>
              </a:ln>
              <a:solidFill>
                <a:srgbClr val="786043"/>
              </a:solidFill>
              <a:latin typeface="メイリオ" panose="020B0604030504040204" pitchFamily="50" charset="-128"/>
              <a:ea typeface="メイリオ" panose="020B0604030504040204" pitchFamily="50" charset="-128"/>
              <a:cs typeface="Amazingly Thick 驚くほど厚い"/>
              <a:sym typeface="Amazingly Thick 驚くほど厚い"/>
            </a:endParaRPr>
          </a:p>
          <a:p>
            <a:pPr>
              <a:lnSpc>
                <a:spcPts val="1852"/>
              </a:lnSpc>
            </a:pPr>
            <a:r>
              <a:rPr lang="en-US" sz="1400" b="1" spc="44" dirty="0" err="1" smtClean="0">
                <a:ln w="76200">
                  <a:solidFill>
                    <a:srgbClr val="786043"/>
                  </a:solidFill>
                </a:ln>
                <a:solidFill>
                  <a:srgbClr val="786043"/>
                </a:solidFill>
                <a:latin typeface="メイリオ" panose="020B0604030504040204" pitchFamily="50" charset="-128"/>
                <a:ea typeface="メイリオ" panose="020B0604030504040204" pitchFamily="50" charset="-128"/>
                <a:cs typeface="Amazingly Thick 驚くほど厚い"/>
                <a:sym typeface="Amazingly Thick 驚くほど厚い"/>
              </a:rPr>
              <a:t>サステナブル</a:t>
            </a:r>
            <a:endParaRPr lang="en-US" sz="1400" b="1" spc="44" dirty="0">
              <a:ln w="76200">
                <a:solidFill>
                  <a:srgbClr val="786043"/>
                </a:solidFill>
              </a:ln>
              <a:solidFill>
                <a:srgbClr val="786043"/>
              </a:solidFill>
              <a:latin typeface="メイリオ" panose="020B0604030504040204" pitchFamily="50" charset="-128"/>
              <a:ea typeface="メイリオ" panose="020B0604030504040204" pitchFamily="50" charset="-128"/>
              <a:cs typeface="Amazingly Thick 驚くほど厚い"/>
              <a:sym typeface="Amazingly Thick 驚くほど厚い"/>
            </a:endParaRPr>
          </a:p>
        </p:txBody>
      </p:sp>
      <p:sp>
        <p:nvSpPr>
          <p:cNvPr id="164" name="正方形/長方形 163"/>
          <p:cNvSpPr/>
          <p:nvPr/>
        </p:nvSpPr>
        <p:spPr>
          <a:xfrm>
            <a:off x="1332889" y="5250292"/>
            <a:ext cx="2154610" cy="510246"/>
          </a:xfrm>
          <a:prstGeom prst="rect">
            <a:avLst/>
          </a:prstGeom>
          <a:solidFill>
            <a:schemeClr val="bg1"/>
          </a:solidFill>
          <a:ln w="9525">
            <a:solidFill>
              <a:srgbClr val="CD7F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TextBox 55"/>
          <p:cNvSpPr txBox="1"/>
          <p:nvPr/>
        </p:nvSpPr>
        <p:spPr>
          <a:xfrm>
            <a:off x="1362998" y="5386798"/>
            <a:ext cx="2114899" cy="331886"/>
          </a:xfrm>
          <a:prstGeom prst="rect">
            <a:avLst/>
          </a:prstGeom>
        </p:spPr>
        <p:txBody>
          <a:bodyPr wrap="square" lIns="0" tIns="0" rIns="0" bIns="0" rtlCol="0" anchor="t">
            <a:spAutoFit/>
          </a:bodyPr>
          <a:lstStyle/>
          <a:p>
            <a:pPr>
              <a:lnSpc>
                <a:spcPct val="90000"/>
              </a:lnSpc>
            </a:pPr>
            <a:r>
              <a:rPr lang="en-US" sz="599" spc="18" dirty="0" err="1">
                <a:solidFill>
                  <a:srgbClr val="241D18"/>
                </a:solidFill>
                <a:latin typeface="BIZ UD明朝 Medium" panose="02020500000000000000" pitchFamily="17" charset="-128"/>
                <a:ea typeface="BIZ UD明朝 Medium" panose="02020500000000000000" pitchFamily="17" charset="-128"/>
                <a:cs typeface="Poppins"/>
                <a:sym typeface="Poppins"/>
              </a:rPr>
              <a:t>身体の健康だけでなく、心の健康もサポートすることを目的とした食事プランです</a:t>
            </a:r>
            <a:r>
              <a:rPr lang="en-US" sz="599" spc="18" dirty="0" smtClean="0">
                <a:solidFill>
                  <a:srgbClr val="241D18"/>
                </a:solidFill>
                <a:latin typeface="BIZ UD明朝 Medium" panose="02020500000000000000" pitchFamily="17" charset="-128"/>
                <a:ea typeface="BIZ UD明朝 Medium" panose="02020500000000000000" pitchFamily="17" charset="-128"/>
                <a:cs typeface="Poppins"/>
                <a:sym typeface="Poppins"/>
              </a:rPr>
              <a:t>。</a:t>
            </a:r>
            <a:r>
              <a:rPr lang="ja-JP" altLang="en-US" sz="599" spc="18" dirty="0" smtClean="0">
                <a:solidFill>
                  <a:srgbClr val="241D18"/>
                </a:solidFill>
                <a:latin typeface="BIZ UD明朝 Medium" panose="02020500000000000000" pitchFamily="17" charset="-128"/>
                <a:ea typeface="BIZ UD明朝 Medium" panose="02020500000000000000" pitchFamily="17" charset="-128"/>
                <a:cs typeface="Poppins"/>
                <a:sym typeface="Poppins"/>
              </a:rPr>
              <a:t>身体</a:t>
            </a:r>
            <a:r>
              <a:rPr lang="en-US" sz="599" spc="18" dirty="0" err="1" smtClean="0">
                <a:solidFill>
                  <a:srgbClr val="241D18"/>
                </a:solidFill>
                <a:latin typeface="BIZ UD明朝 Medium" panose="02020500000000000000" pitchFamily="17" charset="-128"/>
                <a:ea typeface="BIZ UD明朝 Medium" panose="02020500000000000000" pitchFamily="17" charset="-128"/>
                <a:cs typeface="Poppins"/>
                <a:sym typeface="Poppins"/>
              </a:rPr>
              <a:t>に必要な栄養素をバランスよく摂取しつつ</a:t>
            </a:r>
            <a:r>
              <a:rPr lang="en-US" sz="599" spc="18" dirty="0" err="1">
                <a:solidFill>
                  <a:srgbClr val="241D18"/>
                </a:solidFill>
                <a:latin typeface="BIZ UD明朝 Medium" panose="02020500000000000000" pitchFamily="17" charset="-128"/>
                <a:ea typeface="BIZ UD明朝 Medium" panose="02020500000000000000" pitchFamily="17" charset="-128"/>
                <a:cs typeface="Poppins"/>
                <a:sym typeface="Poppins"/>
              </a:rPr>
              <a:t>、</a:t>
            </a:r>
            <a:r>
              <a:rPr lang="en-US" sz="599" spc="18" dirty="0" err="1" smtClean="0">
                <a:solidFill>
                  <a:srgbClr val="241D18"/>
                </a:solidFill>
                <a:latin typeface="BIZ UD明朝 Medium" panose="02020500000000000000" pitchFamily="17" charset="-128"/>
                <a:ea typeface="BIZ UD明朝 Medium" panose="02020500000000000000" pitchFamily="17" charset="-128"/>
                <a:cs typeface="Poppins"/>
                <a:sym typeface="Poppins"/>
              </a:rPr>
              <a:t>日々の食事を楽しみながら健康的な</a:t>
            </a:r>
            <a:endParaRPr lang="en-US" sz="599" spc="18" dirty="0" smtClean="0">
              <a:solidFill>
                <a:srgbClr val="241D18"/>
              </a:solidFill>
              <a:latin typeface="BIZ UD明朝 Medium" panose="02020500000000000000" pitchFamily="17" charset="-128"/>
              <a:ea typeface="BIZ UD明朝 Medium" panose="02020500000000000000" pitchFamily="17" charset="-128"/>
              <a:cs typeface="Poppins"/>
              <a:sym typeface="Poppins"/>
            </a:endParaRPr>
          </a:p>
          <a:p>
            <a:pPr>
              <a:lnSpc>
                <a:spcPct val="90000"/>
              </a:lnSpc>
            </a:pPr>
            <a:r>
              <a:rPr lang="en-US" sz="599" spc="18" dirty="0" err="1" smtClean="0">
                <a:solidFill>
                  <a:srgbClr val="241D18"/>
                </a:solidFill>
                <a:latin typeface="BIZ UD明朝 Medium" panose="02020500000000000000" pitchFamily="17" charset="-128"/>
                <a:ea typeface="BIZ UD明朝 Medium" panose="02020500000000000000" pitchFamily="17" charset="-128"/>
                <a:cs typeface="Poppins"/>
                <a:sym typeface="Poppins"/>
              </a:rPr>
              <a:t>ライフスタイル</a:t>
            </a:r>
            <a:r>
              <a:rPr lang="ja-JP" altLang="en-US" sz="599" spc="18" dirty="0" smtClean="0">
                <a:solidFill>
                  <a:srgbClr val="241D18"/>
                </a:solidFill>
                <a:latin typeface="BIZ UD明朝 Medium" panose="02020500000000000000" pitchFamily="17" charset="-128"/>
                <a:ea typeface="BIZ UD明朝 Medium" panose="02020500000000000000" pitchFamily="17" charset="-128"/>
                <a:cs typeface="Poppins"/>
                <a:sym typeface="Poppins"/>
              </a:rPr>
              <a:t>を</a:t>
            </a:r>
            <a:r>
              <a:rPr lang="en-US" sz="599" spc="18" dirty="0" err="1" smtClean="0">
                <a:solidFill>
                  <a:srgbClr val="241D18"/>
                </a:solidFill>
                <a:latin typeface="BIZ UD明朝 Medium" panose="02020500000000000000" pitchFamily="17" charset="-128"/>
                <a:ea typeface="BIZ UD明朝 Medium" panose="02020500000000000000" pitchFamily="17" charset="-128"/>
                <a:cs typeface="Poppins"/>
                <a:sym typeface="Poppins"/>
              </a:rPr>
              <a:t>サポートします</a:t>
            </a:r>
            <a:r>
              <a:rPr lang="en-US" sz="599" spc="18" dirty="0" smtClean="0">
                <a:solidFill>
                  <a:srgbClr val="241D18"/>
                </a:solidFill>
                <a:latin typeface="BIZ UD明朝 Medium" panose="02020500000000000000" pitchFamily="17" charset="-128"/>
                <a:ea typeface="BIZ UD明朝 Medium" panose="02020500000000000000" pitchFamily="17" charset="-128"/>
                <a:cs typeface="Poppins"/>
                <a:sym typeface="Poppins"/>
              </a:rPr>
              <a:t>。</a:t>
            </a:r>
            <a:endParaRPr lang="en-US" sz="599" spc="18" dirty="0">
              <a:solidFill>
                <a:srgbClr val="241D18"/>
              </a:solidFill>
              <a:latin typeface="BIZ UD明朝 Medium" panose="02020500000000000000" pitchFamily="17" charset="-128"/>
              <a:ea typeface="BIZ UD明朝 Medium" panose="02020500000000000000" pitchFamily="17" charset="-128"/>
              <a:cs typeface="Poppins"/>
              <a:sym typeface="Poppins"/>
            </a:endParaRPr>
          </a:p>
        </p:txBody>
      </p:sp>
      <p:sp>
        <p:nvSpPr>
          <p:cNvPr id="166" name="正方形/長方形 165"/>
          <p:cNvSpPr/>
          <p:nvPr/>
        </p:nvSpPr>
        <p:spPr>
          <a:xfrm>
            <a:off x="1927892" y="5235312"/>
            <a:ext cx="1002197" cy="184666"/>
          </a:xfrm>
          <a:prstGeom prst="rect">
            <a:avLst/>
          </a:prstGeom>
        </p:spPr>
        <p:txBody>
          <a:bodyPr wrap="none">
            <a:spAutoFit/>
          </a:bodyPr>
          <a:lstStyle/>
          <a:p>
            <a:r>
              <a:rPr lang="ja-JP" altLang="en-US" sz="600" b="1" dirty="0">
                <a:solidFill>
                  <a:srgbClr val="916637"/>
                </a:solidFill>
                <a:latin typeface="Meiryo UI" panose="020B0604030504040204" pitchFamily="50" charset="-128"/>
                <a:ea typeface="Meiryo UI" panose="020B0604030504040204" pitchFamily="50" charset="-128"/>
              </a:rPr>
              <a:t>からだも心も</a:t>
            </a:r>
            <a:r>
              <a:rPr lang="en-US" altLang="ja-JP" sz="600" b="1" dirty="0">
                <a:solidFill>
                  <a:srgbClr val="916637"/>
                </a:solidFill>
                <a:latin typeface="Meiryo UI" panose="020B0604030504040204" pitchFamily="50" charset="-128"/>
                <a:ea typeface="Meiryo UI" panose="020B0604030504040204" pitchFamily="50" charset="-128"/>
              </a:rPr>
              <a:t>HAPPY</a:t>
            </a:r>
            <a:r>
              <a:rPr lang="ja-JP" altLang="en-US" sz="600" b="1" dirty="0">
                <a:solidFill>
                  <a:srgbClr val="916637"/>
                </a:solidFill>
                <a:latin typeface="Meiryo UI" panose="020B0604030504040204" pitchFamily="50" charset="-128"/>
                <a:ea typeface="Meiryo UI" panose="020B0604030504040204" pitchFamily="50" charset="-128"/>
              </a:rPr>
              <a:t>に！</a:t>
            </a:r>
            <a:endParaRPr lang="en-US" altLang="ja-JP" sz="600" b="1" dirty="0">
              <a:solidFill>
                <a:srgbClr val="916637"/>
              </a:solidFill>
              <a:latin typeface="Meiryo UI" panose="020B0604030504040204" pitchFamily="50" charset="-128"/>
              <a:ea typeface="Meiryo UI" panose="020B0604030504040204" pitchFamily="50" charset="-128"/>
            </a:endParaRPr>
          </a:p>
        </p:txBody>
      </p:sp>
      <p:sp>
        <p:nvSpPr>
          <p:cNvPr id="167" name="正方形/長方形 166"/>
          <p:cNvSpPr/>
          <p:nvPr/>
        </p:nvSpPr>
        <p:spPr>
          <a:xfrm>
            <a:off x="1263329" y="5224617"/>
            <a:ext cx="831616" cy="200055"/>
          </a:xfrm>
          <a:prstGeom prst="rect">
            <a:avLst/>
          </a:prstGeom>
        </p:spPr>
        <p:txBody>
          <a:bodyPr wrap="square">
            <a:spAutoFit/>
          </a:bodyPr>
          <a:lstStyle/>
          <a:p>
            <a:r>
              <a:rPr lang="ja-JP" altLang="en-US" sz="700" b="1" dirty="0" smtClean="0">
                <a:solidFill>
                  <a:srgbClr val="CD7FAE"/>
                </a:solidFill>
                <a:latin typeface="Meiryo UI" panose="020B0604030504040204" pitchFamily="50" charset="-128"/>
                <a:ea typeface="Meiryo UI" panose="020B0604030504040204" pitchFamily="50" charset="-128"/>
              </a:rPr>
              <a:t>ウェルネスメニュー</a:t>
            </a:r>
            <a:endParaRPr lang="en-US" altLang="ja-JP" sz="700" b="1" dirty="0">
              <a:solidFill>
                <a:srgbClr val="CD7FAE"/>
              </a:solidFill>
              <a:latin typeface="Meiryo UI" panose="020B0604030504040204" pitchFamily="50" charset="-128"/>
              <a:ea typeface="Meiryo UI" panose="020B0604030504040204" pitchFamily="50" charset="-128"/>
            </a:endParaRPr>
          </a:p>
        </p:txBody>
      </p:sp>
      <p:pic>
        <p:nvPicPr>
          <p:cNvPr id="169" name="図 16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983723" y="9218057"/>
            <a:ext cx="1101385" cy="161772"/>
          </a:xfrm>
          <a:prstGeom prst="rect">
            <a:avLst/>
          </a:prstGeom>
        </p:spPr>
      </p:pic>
      <p:sp>
        <p:nvSpPr>
          <p:cNvPr id="170" name="二等辺三角形 169"/>
          <p:cNvSpPr/>
          <p:nvPr/>
        </p:nvSpPr>
        <p:spPr>
          <a:xfrm rot="16200000">
            <a:off x="856200" y="7349602"/>
            <a:ext cx="918203" cy="1001800"/>
          </a:xfrm>
          <a:prstGeom prst="triangle">
            <a:avLst>
              <a:gd name="adj" fmla="val 100000"/>
            </a:avLst>
          </a:prstGeom>
          <a:solidFill>
            <a:srgbClr val="786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TextBox 45"/>
          <p:cNvSpPr txBox="1"/>
          <p:nvPr/>
        </p:nvSpPr>
        <p:spPr>
          <a:xfrm>
            <a:off x="1376105" y="7405972"/>
            <a:ext cx="1772110" cy="222833"/>
          </a:xfrm>
          <a:prstGeom prst="rect">
            <a:avLst/>
          </a:prstGeom>
        </p:spPr>
        <p:txBody>
          <a:bodyPr lIns="0" tIns="0" rIns="0" bIns="0" rtlCol="0" anchor="t">
            <a:spAutoFit/>
          </a:bodyPr>
          <a:lstStyle/>
          <a:p>
            <a:pPr>
              <a:lnSpc>
                <a:spcPts val="1929"/>
              </a:lnSpc>
              <a:spcBef>
                <a:spcPct val="0"/>
              </a:spcBef>
            </a:pPr>
            <a:r>
              <a:rPr lang="en-US" sz="1400" b="1" dirty="0" err="1">
                <a:solidFill>
                  <a:srgbClr val="FFFFFF"/>
                </a:solidFill>
                <a:latin typeface="メイリオ" panose="020B0604030504040204" pitchFamily="50" charset="-128"/>
                <a:ea typeface="メイリオ" panose="020B0604030504040204" pitchFamily="50" charset="-128"/>
                <a:cs typeface="Amazingly Thick 驚くほど厚い"/>
                <a:sym typeface="Amazingly Thick 驚くほど厚い"/>
              </a:rPr>
              <a:t>適塩</a:t>
            </a:r>
            <a:endParaRPr lang="en-US" sz="1400" b="1" dirty="0">
              <a:solidFill>
                <a:srgbClr val="FFFFFF"/>
              </a:solidFill>
              <a:latin typeface="メイリオ" panose="020B0604030504040204" pitchFamily="50" charset="-128"/>
              <a:ea typeface="メイリオ" panose="020B0604030504040204" pitchFamily="50" charset="-128"/>
              <a:cs typeface="Amazingly Thick 驚くほど厚い"/>
              <a:sym typeface="Amazingly Thick 驚くほど厚い"/>
            </a:endParaRPr>
          </a:p>
        </p:txBody>
      </p:sp>
      <p:sp>
        <p:nvSpPr>
          <p:cNvPr id="172" name="TextBox 47"/>
          <p:cNvSpPr txBox="1"/>
          <p:nvPr/>
        </p:nvSpPr>
        <p:spPr>
          <a:xfrm>
            <a:off x="1630122" y="7739114"/>
            <a:ext cx="1970252" cy="564257"/>
          </a:xfrm>
          <a:prstGeom prst="rect">
            <a:avLst/>
          </a:prstGeom>
        </p:spPr>
        <p:txBody>
          <a:bodyPr wrap="square" lIns="0" tIns="0" rIns="0" bIns="0" rtlCol="0" anchor="t">
            <a:spAutoFit/>
          </a:bodyPr>
          <a:lstStyle/>
          <a:p>
            <a:pPr>
              <a:lnSpc>
                <a:spcPts val="2239"/>
              </a:lnSpc>
              <a:spcBef>
                <a:spcPct val="0"/>
              </a:spcBef>
            </a:pPr>
            <a:r>
              <a:rPr lang="en-US" sz="1800" dirty="0" err="1">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鶏と野菜の唐揚げ</a:t>
            </a:r>
            <a:endParaRPr lang="en-US" sz="1800" dirty="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endParaRPr>
          </a:p>
          <a:p>
            <a:pPr>
              <a:lnSpc>
                <a:spcPts val="2239"/>
              </a:lnSpc>
              <a:spcBef>
                <a:spcPct val="0"/>
              </a:spcBef>
            </a:pPr>
            <a:r>
              <a:rPr lang="en-US" sz="1800" dirty="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　</a:t>
            </a:r>
            <a:r>
              <a:rPr lang="en-US" sz="1800" dirty="0" err="1" smtClean="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しそねぎ塩だれ</a:t>
            </a:r>
            <a:endParaRPr lang="en-US" sz="1800" dirty="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endParaRPr>
          </a:p>
        </p:txBody>
      </p:sp>
      <p:pic>
        <p:nvPicPr>
          <p:cNvPr id="176" name="図 17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122912" y="6672414"/>
            <a:ext cx="453005" cy="447062"/>
          </a:xfrm>
          <a:prstGeom prst="rect">
            <a:avLst/>
          </a:prstGeom>
        </p:spPr>
      </p:pic>
      <p:pic>
        <p:nvPicPr>
          <p:cNvPr id="202" name="図 201"/>
          <p:cNvPicPr>
            <a:picLocks noChangeAspect="1"/>
          </p:cNvPicPr>
          <p:nvPr/>
        </p:nvPicPr>
        <p:blipFill>
          <a:blip r:embed="rId27"/>
          <a:stretch>
            <a:fillRect/>
          </a:stretch>
        </p:blipFill>
        <p:spPr>
          <a:xfrm>
            <a:off x="-486198" y="-100593"/>
            <a:ext cx="8053514" cy="3316511"/>
          </a:xfrm>
          <a:prstGeom prst="rect">
            <a:avLst/>
          </a:prstGeom>
        </p:spPr>
      </p:pic>
      <p:pic>
        <p:nvPicPr>
          <p:cNvPr id="2" name="図 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470180" y="6676706"/>
            <a:ext cx="310919" cy="354782"/>
          </a:xfrm>
          <a:prstGeom prst="rect">
            <a:avLst/>
          </a:prstGeom>
        </p:spPr>
      </p:pic>
      <p:pic>
        <p:nvPicPr>
          <p:cNvPr id="3" name="図 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813686" y="6671235"/>
            <a:ext cx="312888" cy="357028"/>
          </a:xfrm>
          <a:prstGeom prst="rect">
            <a:avLst/>
          </a:prstGeom>
        </p:spPr>
      </p:pic>
      <p:sp>
        <p:nvSpPr>
          <p:cNvPr id="96" name="角丸四角形 95"/>
          <p:cNvSpPr/>
          <p:nvPr/>
        </p:nvSpPr>
        <p:spPr>
          <a:xfrm>
            <a:off x="69652" y="5733588"/>
            <a:ext cx="1198108" cy="126274"/>
          </a:xfrm>
          <a:prstGeom prst="roundRect">
            <a:avLst>
              <a:gd name="adj" fmla="val 50000"/>
            </a:avLst>
          </a:prstGeom>
          <a:solidFill>
            <a:srgbClr val="CD7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46"/>
          <p:cNvSpPr>
            <a:spLocks noChangeArrowheads="1"/>
          </p:cNvSpPr>
          <p:nvPr/>
        </p:nvSpPr>
        <p:spPr bwMode="auto">
          <a:xfrm>
            <a:off x="73079" y="5717490"/>
            <a:ext cx="1286794" cy="205436"/>
          </a:xfrm>
          <a:prstGeom prst="rect">
            <a:avLst/>
          </a:prstGeom>
          <a:noFill/>
          <a:ln w="9525">
            <a:noFill/>
            <a:miter lim="800000"/>
            <a:headEnd/>
            <a:tailEnd/>
          </a:ln>
        </p:spPr>
        <p:txBody>
          <a:bodyPr/>
          <a:lstStyle/>
          <a:p>
            <a:pPr eaLnBrk="1" hangingPunct="1">
              <a:lnSpc>
                <a:spcPct val="90000"/>
              </a:lnSpc>
            </a:pPr>
            <a:r>
              <a:rPr lang="ja-JP" altLang="en-US" sz="500" b="1" dirty="0" smtClean="0">
                <a:solidFill>
                  <a:schemeClr val="bg1"/>
                </a:solidFill>
                <a:latin typeface="Meiryo UI" panose="020B0604030504040204" pitchFamily="50" charset="-128"/>
                <a:ea typeface="Meiryo UI" panose="020B0604030504040204" pitchFamily="50" charset="-128"/>
              </a:rPr>
              <a:t>エイジングケア・心と身体の健康サポート</a:t>
            </a:r>
            <a:endParaRPr lang="en-US" altLang="ja-JP" sz="500" b="1" dirty="0" smtClean="0">
              <a:solidFill>
                <a:schemeClr val="bg1"/>
              </a:solidFill>
              <a:latin typeface="Meiryo UI" panose="020B0604030504040204" pitchFamily="50" charset="-128"/>
              <a:ea typeface="Meiryo UI" panose="020B0604030504040204" pitchFamily="50" charset="-128"/>
            </a:endParaRPr>
          </a:p>
        </p:txBody>
      </p:sp>
      <p:sp>
        <p:nvSpPr>
          <p:cNvPr id="121" name="正方形/長方形 120"/>
          <p:cNvSpPr/>
          <p:nvPr/>
        </p:nvSpPr>
        <p:spPr>
          <a:xfrm>
            <a:off x="5280869" y="6264548"/>
            <a:ext cx="195307" cy="747339"/>
          </a:xfrm>
          <a:prstGeom prst="rect">
            <a:avLst/>
          </a:prstGeom>
          <a:solidFill>
            <a:schemeClr val="bg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TextBox 52"/>
          <p:cNvSpPr txBox="1"/>
          <p:nvPr/>
        </p:nvSpPr>
        <p:spPr>
          <a:xfrm>
            <a:off x="5329428" y="6304300"/>
            <a:ext cx="1558546" cy="692497"/>
          </a:xfrm>
          <a:prstGeom prst="rect">
            <a:avLst/>
          </a:prstGeom>
        </p:spPr>
        <p:txBody>
          <a:bodyPr lIns="0" tIns="0" rIns="0" bIns="0" rtlCol="0" anchor="t">
            <a:spAutoFit/>
          </a:bodyPr>
          <a:lstStyle/>
          <a:p>
            <a:r>
              <a:rPr lang="ja-JP" altLang="en-US" sz="900" spc="44" dirty="0" smtClean="0">
                <a:solidFill>
                  <a:srgbClr val="241D18"/>
                </a:solidFill>
                <a:latin typeface="+mj-lt"/>
                <a:ea typeface="Meiryo" panose="020B0604030504040204" pitchFamily="50" charset="-128"/>
                <a:cs typeface="Poppins"/>
                <a:sym typeface="Poppins"/>
              </a:rPr>
              <a:t>シンプルなチャーハンに</a:t>
            </a:r>
            <a:endParaRPr lang="en-US" altLang="ja-JP" sz="900" spc="44" dirty="0" smtClean="0">
              <a:solidFill>
                <a:srgbClr val="241D18"/>
              </a:solidFill>
              <a:latin typeface="+mj-lt"/>
              <a:ea typeface="Meiryo" panose="020B0604030504040204" pitchFamily="50" charset="-128"/>
              <a:cs typeface="Poppins"/>
              <a:sym typeface="Poppins"/>
            </a:endParaRPr>
          </a:p>
          <a:p>
            <a:r>
              <a:rPr lang="ja-JP" altLang="en-US" sz="900" spc="44" dirty="0" smtClean="0">
                <a:solidFill>
                  <a:srgbClr val="241D18"/>
                </a:solidFill>
                <a:latin typeface="+mj-lt"/>
                <a:ea typeface="Meiryo" panose="020B0604030504040204" pitchFamily="50" charset="-128"/>
                <a:cs typeface="Poppins"/>
                <a:sym typeface="Poppins"/>
              </a:rPr>
              <a:t>鰻とたまごをのせて、甘辛だれをかけました。</a:t>
            </a:r>
            <a:endParaRPr lang="en-US" altLang="ja-JP" sz="900" spc="44" dirty="0" smtClean="0">
              <a:solidFill>
                <a:srgbClr val="241D18"/>
              </a:solidFill>
              <a:latin typeface="+mj-lt"/>
              <a:ea typeface="Meiryo" panose="020B0604030504040204" pitchFamily="50" charset="-128"/>
              <a:cs typeface="Poppins"/>
              <a:sym typeface="Poppins"/>
            </a:endParaRPr>
          </a:p>
          <a:p>
            <a:r>
              <a:rPr lang="ja-JP" altLang="en-US" sz="900" spc="44" dirty="0" smtClean="0">
                <a:solidFill>
                  <a:srgbClr val="241D18"/>
                </a:solidFill>
                <a:latin typeface="+mj-lt"/>
                <a:ea typeface="Meiryo" panose="020B0604030504040204" pitchFamily="50" charset="-128"/>
                <a:cs typeface="Poppins"/>
                <a:sym typeface="Poppins"/>
              </a:rPr>
              <a:t>新しい味わい方で鰻の魅力を再発見。</a:t>
            </a:r>
            <a:endParaRPr lang="en-US" altLang="ja-JP" sz="900" spc="44" dirty="0" smtClean="0">
              <a:solidFill>
                <a:srgbClr val="241D18"/>
              </a:solidFill>
              <a:latin typeface="+mj-lt"/>
              <a:ea typeface="Meiryo" panose="020B0604030504040204" pitchFamily="50" charset="-128"/>
              <a:cs typeface="Poppins"/>
              <a:sym typeface="Poppins"/>
            </a:endParaRPr>
          </a:p>
        </p:txBody>
      </p:sp>
      <p:sp>
        <p:nvSpPr>
          <p:cNvPr id="128" name="正方形/長方形 127"/>
          <p:cNvSpPr/>
          <p:nvPr/>
        </p:nvSpPr>
        <p:spPr>
          <a:xfrm>
            <a:off x="1478773" y="6184563"/>
            <a:ext cx="347043" cy="563648"/>
          </a:xfrm>
          <a:prstGeom prst="rect">
            <a:avLst/>
          </a:prstGeom>
          <a:solidFill>
            <a:schemeClr val="bg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TextBox 49"/>
          <p:cNvSpPr txBox="1"/>
          <p:nvPr/>
        </p:nvSpPr>
        <p:spPr>
          <a:xfrm>
            <a:off x="1503196" y="6234786"/>
            <a:ext cx="1806558" cy="498598"/>
          </a:xfrm>
          <a:prstGeom prst="rect">
            <a:avLst/>
          </a:prstGeom>
        </p:spPr>
        <p:txBody>
          <a:bodyPr wrap="square" lIns="0" tIns="0" rIns="0" bIns="0" rtlCol="0" anchor="t">
            <a:spAutoFit/>
          </a:bodyPr>
          <a:lstStyle/>
          <a:p>
            <a:pPr>
              <a:lnSpc>
                <a:spcPct val="90000"/>
              </a:lnSpc>
            </a:pPr>
            <a:r>
              <a:rPr lang="ja-JP" altLang="en-US" sz="900" dirty="0">
                <a:latin typeface="+mj-lt"/>
                <a:ea typeface="Meiryo" panose="020B0604030504040204" pitchFamily="50" charset="-128"/>
              </a:rPr>
              <a:t>ピーマンと人参</a:t>
            </a:r>
            <a:r>
              <a:rPr lang="ja-JP" altLang="en-US" sz="900" dirty="0" smtClean="0">
                <a:latin typeface="+mj-lt"/>
                <a:ea typeface="Meiryo" panose="020B0604030504040204" pitchFamily="50" charset="-128"/>
              </a:rPr>
              <a:t>がたっぷり</a:t>
            </a:r>
            <a:r>
              <a:rPr lang="ja-JP" altLang="en-US" sz="900" dirty="0">
                <a:latin typeface="+mj-lt"/>
                <a:ea typeface="Meiryo" panose="020B0604030504040204" pitchFamily="50" charset="-128"/>
              </a:rPr>
              <a:t>入ったビタミンがしっかり</a:t>
            </a:r>
            <a:r>
              <a:rPr lang="ja-JP" altLang="en-US" sz="900" dirty="0" smtClean="0">
                <a:latin typeface="+mj-lt"/>
                <a:ea typeface="Meiryo" panose="020B0604030504040204" pitchFamily="50" charset="-128"/>
              </a:rPr>
              <a:t>とれる麻</a:t>
            </a:r>
            <a:r>
              <a:rPr lang="ja-JP" altLang="en-US" sz="900" dirty="0">
                <a:latin typeface="+mj-lt"/>
                <a:ea typeface="Meiryo" panose="020B0604030504040204" pitchFamily="50" charset="-128"/>
              </a:rPr>
              <a:t>婆春雨です。野菜の色で見た</a:t>
            </a:r>
            <a:r>
              <a:rPr lang="ja-JP" altLang="en-US" sz="900" dirty="0" err="1">
                <a:latin typeface="+mj-lt"/>
                <a:ea typeface="Meiryo" panose="020B0604030504040204" pitchFamily="50" charset="-128"/>
              </a:rPr>
              <a:t>も</a:t>
            </a:r>
            <a:r>
              <a:rPr lang="ja-JP" altLang="en-US" sz="900" dirty="0">
                <a:latin typeface="+mj-lt"/>
                <a:ea typeface="Meiryo" panose="020B0604030504040204" pitchFamily="50" charset="-128"/>
              </a:rPr>
              <a:t>カラフルに仕上げました。</a:t>
            </a:r>
            <a:endParaRPr lang="en-US" altLang="ja-JP" sz="900" dirty="0">
              <a:latin typeface="+mj-lt"/>
              <a:ea typeface="Meiryo" panose="020B0604030504040204" pitchFamily="50" charset="-128"/>
            </a:endParaRPr>
          </a:p>
        </p:txBody>
      </p:sp>
      <p:cxnSp>
        <p:nvCxnSpPr>
          <p:cNvPr id="133" name="直線コネクタ 132"/>
          <p:cNvCxnSpPr/>
          <p:nvPr/>
        </p:nvCxnSpPr>
        <p:spPr>
          <a:xfrm>
            <a:off x="1264180" y="7628805"/>
            <a:ext cx="1279373" cy="0"/>
          </a:xfrm>
          <a:prstGeom prst="line">
            <a:avLst/>
          </a:prstGeom>
          <a:ln>
            <a:solidFill>
              <a:srgbClr val="F1F1F1"/>
            </a:solidFill>
          </a:ln>
        </p:spPr>
        <p:style>
          <a:lnRef idx="1">
            <a:schemeClr val="accent1"/>
          </a:lnRef>
          <a:fillRef idx="0">
            <a:schemeClr val="accent1"/>
          </a:fillRef>
          <a:effectRef idx="0">
            <a:schemeClr val="accent1"/>
          </a:effectRef>
          <a:fontRef idx="minor">
            <a:schemeClr val="tx1"/>
          </a:fontRef>
        </p:style>
      </p:cxnSp>
      <p:pic>
        <p:nvPicPr>
          <p:cNvPr id="134" name="図 13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23127" y="7420168"/>
            <a:ext cx="493044" cy="493044"/>
          </a:xfrm>
          <a:prstGeom prst="rect">
            <a:avLst/>
          </a:prstGeom>
        </p:spPr>
      </p:pic>
      <p:sp>
        <p:nvSpPr>
          <p:cNvPr id="21" name="正方形/長方形 20"/>
          <p:cNvSpPr/>
          <p:nvPr/>
        </p:nvSpPr>
        <p:spPr>
          <a:xfrm>
            <a:off x="4691443" y="3787383"/>
            <a:ext cx="2154461" cy="107418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TextBox 35"/>
          <p:cNvSpPr txBox="1"/>
          <p:nvPr/>
        </p:nvSpPr>
        <p:spPr>
          <a:xfrm>
            <a:off x="4728902" y="3847195"/>
            <a:ext cx="2237575" cy="487313"/>
          </a:xfrm>
          <a:prstGeom prst="rect">
            <a:avLst/>
          </a:prstGeom>
        </p:spPr>
        <p:txBody>
          <a:bodyPr wrap="square" lIns="0" tIns="0" rIns="0" bIns="0" rtlCol="0" anchor="t">
            <a:spAutoFit/>
          </a:bodyPr>
          <a:lstStyle/>
          <a:p>
            <a:pPr>
              <a:lnSpc>
                <a:spcPts val="1852"/>
              </a:lnSpc>
            </a:pPr>
            <a:r>
              <a:rPr lang="ja-JP" altLang="en-US" sz="1800" spc="44" dirty="0">
                <a:solidFill>
                  <a:srgbClr val="241D18"/>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札幌和風だ</a:t>
            </a:r>
            <a:r>
              <a:rPr lang="ja-JP" altLang="en-US" sz="1800" spc="44" dirty="0" smtClean="0">
                <a:solidFill>
                  <a:srgbClr val="241D18"/>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し</a:t>
            </a:r>
            <a:endParaRPr lang="en-US" altLang="ja-JP" sz="1800" spc="44" dirty="0" smtClean="0">
              <a:solidFill>
                <a:srgbClr val="241D18"/>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endParaRPr>
          </a:p>
          <a:p>
            <a:pPr>
              <a:lnSpc>
                <a:spcPts val="1852"/>
              </a:lnSpc>
            </a:pPr>
            <a:r>
              <a:rPr lang="ja-JP" altLang="en-US" sz="1800" spc="44" dirty="0">
                <a:solidFill>
                  <a:srgbClr val="241D18"/>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　</a:t>
            </a:r>
            <a:r>
              <a:rPr lang="ja-JP" altLang="en-US" sz="1800" spc="44" dirty="0" smtClean="0">
                <a:solidFill>
                  <a:srgbClr val="241D18"/>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　　スープカレー</a:t>
            </a:r>
            <a:endParaRPr lang="en-US" sz="1800" spc="44" dirty="0">
              <a:solidFill>
                <a:srgbClr val="241D18"/>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endParaRPr>
          </a:p>
        </p:txBody>
      </p:sp>
      <p:sp>
        <p:nvSpPr>
          <p:cNvPr id="138" name="TextBox 40"/>
          <p:cNvSpPr txBox="1"/>
          <p:nvPr/>
        </p:nvSpPr>
        <p:spPr>
          <a:xfrm>
            <a:off x="4776144" y="4339907"/>
            <a:ext cx="2008226" cy="553998"/>
          </a:xfrm>
          <a:prstGeom prst="rect">
            <a:avLst/>
          </a:prstGeom>
        </p:spPr>
        <p:txBody>
          <a:bodyPr wrap="square" lIns="0" tIns="0" rIns="0" bIns="0" rtlCol="0" anchor="t">
            <a:spAutoFit/>
          </a:bodyPr>
          <a:lstStyle/>
          <a:p>
            <a:r>
              <a:rPr lang="ja-JP" altLang="en-US" sz="900" dirty="0" smtClean="0">
                <a:latin typeface="+mj-lt"/>
              </a:rPr>
              <a:t>鮭節、利尻昆布でだしをとり、かつお・ムロアジ、・しいたけの旨味を加えた「和」の香りとうま味が濃厚でリッチ</a:t>
            </a:r>
            <a:r>
              <a:rPr lang="ja-JP" altLang="en-US" sz="900" dirty="0">
                <a:latin typeface="+mj-lt"/>
              </a:rPr>
              <a:t>な味わいのスープカレーです。</a:t>
            </a:r>
          </a:p>
        </p:txBody>
      </p:sp>
      <p:pic>
        <p:nvPicPr>
          <p:cNvPr id="145" name="図 144"/>
          <p:cNvPicPr>
            <a:picLocks noChangeAspect="1"/>
          </p:cNvPicPr>
          <p:nvPr/>
        </p:nvPicPr>
        <p:blipFill rotWithShape="1">
          <a:blip r:embed="rId31"/>
          <a:srcRect b="17745"/>
          <a:stretch/>
        </p:blipFill>
        <p:spPr>
          <a:xfrm>
            <a:off x="6397380" y="3820589"/>
            <a:ext cx="424703" cy="525707"/>
          </a:xfrm>
          <a:prstGeom prst="rect">
            <a:avLst/>
          </a:prstGeom>
        </p:spPr>
      </p:pic>
      <p:sp>
        <p:nvSpPr>
          <p:cNvPr id="146" name="Freeform 4"/>
          <p:cNvSpPr/>
          <p:nvPr/>
        </p:nvSpPr>
        <p:spPr>
          <a:xfrm>
            <a:off x="5549780" y="213404"/>
            <a:ext cx="1643211" cy="889389"/>
          </a:xfrm>
          <a:custGeom>
            <a:avLst/>
            <a:gdLst/>
            <a:ahLst/>
            <a:cxnLst/>
            <a:rect l="l" t="t" r="r" b="b"/>
            <a:pathLst>
              <a:path w="2731342" h="1478339">
                <a:moveTo>
                  <a:pt x="0" y="0"/>
                </a:moveTo>
                <a:lnTo>
                  <a:pt x="2731343" y="0"/>
                </a:lnTo>
                <a:lnTo>
                  <a:pt x="2731343" y="1478339"/>
                </a:lnTo>
                <a:lnTo>
                  <a:pt x="0" y="1478339"/>
                </a:lnTo>
                <a:lnTo>
                  <a:pt x="0" y="0"/>
                </a:lnTo>
                <a:close/>
              </a:path>
            </a:pathLst>
          </a:custGeom>
          <a:blipFill>
            <a:blip r:embed="rId32"/>
            <a:stretch>
              <a:fillRect/>
            </a:stretch>
          </a:blipFill>
        </p:spPr>
      </p:sp>
      <p:sp>
        <p:nvSpPr>
          <p:cNvPr id="147" name="TextBox 37"/>
          <p:cNvSpPr txBox="1"/>
          <p:nvPr/>
        </p:nvSpPr>
        <p:spPr>
          <a:xfrm>
            <a:off x="233441" y="4081236"/>
            <a:ext cx="2269632" cy="243656"/>
          </a:xfrm>
          <a:prstGeom prst="rect">
            <a:avLst/>
          </a:prstGeom>
        </p:spPr>
        <p:txBody>
          <a:bodyPr wrap="square" lIns="0" tIns="0" rIns="0" bIns="0" rtlCol="0" anchor="t">
            <a:spAutoFit/>
          </a:bodyPr>
          <a:lstStyle/>
          <a:p>
            <a:pPr>
              <a:lnSpc>
                <a:spcPts val="1852"/>
              </a:lnSpc>
            </a:pPr>
            <a:r>
              <a:rPr lang="en-US" sz="1800" spc="44" dirty="0" err="1">
                <a:solidFill>
                  <a:srgbClr val="241D18"/>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濃厚キーマカレ</a:t>
            </a:r>
            <a:r>
              <a:rPr lang="en-US" sz="1800" spc="44" dirty="0">
                <a:solidFill>
                  <a:srgbClr val="241D18"/>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ー</a:t>
            </a:r>
          </a:p>
        </p:txBody>
      </p:sp>
      <p:sp>
        <p:nvSpPr>
          <p:cNvPr id="148" name="TextBox 40"/>
          <p:cNvSpPr txBox="1"/>
          <p:nvPr/>
        </p:nvSpPr>
        <p:spPr>
          <a:xfrm>
            <a:off x="369711" y="4327572"/>
            <a:ext cx="1943004" cy="692497"/>
          </a:xfrm>
          <a:prstGeom prst="rect">
            <a:avLst/>
          </a:prstGeom>
        </p:spPr>
        <p:txBody>
          <a:bodyPr wrap="square" lIns="0" tIns="0" rIns="0" bIns="0" rtlCol="0" anchor="t">
            <a:spAutoFit/>
          </a:bodyPr>
          <a:lstStyle/>
          <a:p>
            <a:r>
              <a:rPr lang="ja-JP" altLang="en-US" sz="900" dirty="0" smtClean="0">
                <a:latin typeface="+mj-lt"/>
              </a:rPr>
              <a:t>チーズ</a:t>
            </a:r>
            <a:r>
              <a:rPr lang="ja-JP" altLang="en-US" sz="900" dirty="0">
                <a:latin typeface="+mj-lt"/>
              </a:rPr>
              <a:t>や</a:t>
            </a:r>
            <a:r>
              <a:rPr lang="ja-JP" altLang="en-US" sz="900" dirty="0" smtClean="0">
                <a:latin typeface="+mj-lt"/>
              </a:rPr>
              <a:t>ココナッツ、トマトで旨味とコクをだし、</a:t>
            </a:r>
            <a:r>
              <a:rPr lang="en-US" altLang="ja-JP" sz="900" dirty="0" smtClean="0">
                <a:latin typeface="+mj-lt"/>
              </a:rPr>
              <a:t>20</a:t>
            </a:r>
            <a:r>
              <a:rPr lang="ja-JP" altLang="en-US" sz="900" dirty="0" smtClean="0">
                <a:latin typeface="+mj-lt"/>
              </a:rPr>
              <a:t>種類以上のスパイスをブレンドした香り豊かなキーマカレーです。</a:t>
            </a:r>
            <a:endParaRPr lang="en-US" altLang="ja-JP" sz="900" dirty="0" smtClean="0">
              <a:latin typeface="+mj-lt"/>
            </a:endParaRPr>
          </a:p>
          <a:p>
            <a:r>
              <a:rPr lang="ja-JP" altLang="en-US" sz="900" dirty="0" smtClean="0">
                <a:latin typeface="+mj-lt"/>
              </a:rPr>
              <a:t>ターメリックライスと合わせてお召し上がりください。</a:t>
            </a:r>
            <a:endParaRPr lang="ja-JP" altLang="en-US" sz="900" dirty="0">
              <a:latin typeface="+mj-lt"/>
            </a:endParaRPr>
          </a:p>
        </p:txBody>
      </p:sp>
      <p:pic>
        <p:nvPicPr>
          <p:cNvPr id="156" name="図 155"/>
          <p:cNvPicPr>
            <a:picLocks noChangeAspect="1"/>
          </p:cNvPicPr>
          <p:nvPr/>
        </p:nvPicPr>
        <p:blipFill rotWithShape="1">
          <a:blip r:embed="rId33">
            <a:extLst>
              <a:ext uri="{28A0092B-C50C-407E-A947-70E740481C1C}">
                <a14:useLocalDpi xmlns:a14="http://schemas.microsoft.com/office/drawing/2010/main" val="0"/>
              </a:ext>
            </a:extLst>
          </a:blip>
          <a:srcRect l="8964" t="25469" r="480" b="7238"/>
          <a:stretch/>
        </p:blipFill>
        <p:spPr>
          <a:xfrm>
            <a:off x="3585468" y="7378700"/>
            <a:ext cx="1796157" cy="2007116"/>
          </a:xfrm>
          <a:prstGeom prst="rect">
            <a:avLst/>
          </a:prstGeom>
        </p:spPr>
      </p:pic>
      <p:sp>
        <p:nvSpPr>
          <p:cNvPr id="159" name="二等辺三角形 158"/>
          <p:cNvSpPr/>
          <p:nvPr/>
        </p:nvSpPr>
        <p:spPr>
          <a:xfrm rot="16200000">
            <a:off x="4524071" y="7345797"/>
            <a:ext cx="918203" cy="1001800"/>
          </a:xfrm>
          <a:prstGeom prst="triangle">
            <a:avLst>
              <a:gd name="adj" fmla="val 100000"/>
            </a:avLst>
          </a:prstGeom>
          <a:solidFill>
            <a:srgbClr val="786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TextBox 46"/>
          <p:cNvSpPr txBox="1"/>
          <p:nvPr/>
        </p:nvSpPr>
        <p:spPr>
          <a:xfrm>
            <a:off x="5025081" y="7691138"/>
            <a:ext cx="2018717" cy="564257"/>
          </a:xfrm>
          <a:prstGeom prst="rect">
            <a:avLst/>
          </a:prstGeom>
        </p:spPr>
        <p:txBody>
          <a:bodyPr wrap="square" lIns="0" tIns="0" rIns="0" bIns="0" rtlCol="0" anchor="t">
            <a:spAutoFit/>
          </a:bodyPr>
          <a:lstStyle/>
          <a:p>
            <a:pPr>
              <a:lnSpc>
                <a:spcPts val="2239"/>
              </a:lnSpc>
              <a:spcBef>
                <a:spcPct val="0"/>
              </a:spcBef>
            </a:pPr>
            <a:r>
              <a:rPr lang="en-US" sz="1800" dirty="0" err="1" smtClean="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塩レモンシーザ</a:t>
            </a:r>
            <a:r>
              <a:rPr lang="en-US" sz="1800" dirty="0" smtClean="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ー</a:t>
            </a:r>
          </a:p>
          <a:p>
            <a:pPr>
              <a:lnSpc>
                <a:spcPts val="2239"/>
              </a:lnSpc>
              <a:spcBef>
                <a:spcPct val="0"/>
              </a:spcBef>
            </a:pPr>
            <a:r>
              <a:rPr lang="ja-JP" altLang="en-US" sz="1800" dirty="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　</a:t>
            </a:r>
            <a:r>
              <a:rPr lang="ja-JP" altLang="en-US" sz="1800" dirty="0" smtClean="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　サラダ</a:t>
            </a:r>
            <a:r>
              <a:rPr lang="en-US" sz="1800" dirty="0" err="1" smtClean="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パスタ</a:t>
            </a:r>
            <a:endParaRPr lang="en-US" sz="1800" dirty="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endParaRPr>
          </a:p>
        </p:txBody>
      </p:sp>
      <p:sp>
        <p:nvSpPr>
          <p:cNvPr id="168" name="TextBox 48"/>
          <p:cNvSpPr txBox="1"/>
          <p:nvPr/>
        </p:nvSpPr>
        <p:spPr>
          <a:xfrm>
            <a:off x="4924228" y="7405972"/>
            <a:ext cx="1799694" cy="234561"/>
          </a:xfrm>
          <a:prstGeom prst="rect">
            <a:avLst/>
          </a:prstGeom>
        </p:spPr>
        <p:txBody>
          <a:bodyPr lIns="0" tIns="0" rIns="0" bIns="0" rtlCol="0" anchor="t">
            <a:spAutoFit/>
          </a:bodyPr>
          <a:lstStyle/>
          <a:p>
            <a:pPr>
              <a:lnSpc>
                <a:spcPts val="1960"/>
              </a:lnSpc>
              <a:spcBef>
                <a:spcPct val="0"/>
              </a:spcBef>
            </a:pPr>
            <a:r>
              <a:rPr lang="en-US" sz="1400" b="1" dirty="0" err="1">
                <a:solidFill>
                  <a:srgbClr val="FFFFFF"/>
                </a:solidFill>
                <a:latin typeface="メイリオ" panose="020B0604030504040204" pitchFamily="50" charset="-128"/>
                <a:ea typeface="メイリオ" panose="020B0604030504040204" pitchFamily="50" charset="-128"/>
                <a:cs typeface="Amazingly Thick 驚くほど厚い"/>
                <a:sym typeface="Amazingly Thick 驚くほど厚い"/>
              </a:rPr>
              <a:t>特選麺</a:t>
            </a:r>
            <a:endParaRPr lang="en-US" sz="1400" b="1" dirty="0">
              <a:solidFill>
                <a:srgbClr val="FFFFFF"/>
              </a:solidFill>
              <a:latin typeface="メイリオ" panose="020B0604030504040204" pitchFamily="50" charset="-128"/>
              <a:ea typeface="メイリオ" panose="020B0604030504040204" pitchFamily="50" charset="-128"/>
              <a:cs typeface="Amazingly Thick 驚くほど厚い"/>
              <a:sym typeface="Amazingly Thick 驚くほど厚い"/>
            </a:endParaRPr>
          </a:p>
        </p:txBody>
      </p:sp>
      <p:cxnSp>
        <p:nvCxnSpPr>
          <p:cNvPr id="173" name="直線コネクタ 172"/>
          <p:cNvCxnSpPr/>
          <p:nvPr/>
        </p:nvCxnSpPr>
        <p:spPr>
          <a:xfrm>
            <a:off x="4829328" y="7637024"/>
            <a:ext cx="1279373" cy="0"/>
          </a:xfrm>
          <a:prstGeom prst="line">
            <a:avLst/>
          </a:prstGeom>
          <a:ln>
            <a:solidFill>
              <a:srgbClr val="F1F1F1"/>
            </a:solidFill>
          </a:ln>
        </p:spPr>
        <p:style>
          <a:lnRef idx="1">
            <a:schemeClr val="accent1"/>
          </a:lnRef>
          <a:fillRef idx="0">
            <a:schemeClr val="accent1"/>
          </a:fillRef>
          <a:effectRef idx="0">
            <a:schemeClr val="accent1"/>
          </a:effectRef>
          <a:fontRef idx="minor">
            <a:schemeClr val="tx1"/>
          </a:fontRef>
        </p:style>
      </p:cxnSp>
      <p:sp>
        <p:nvSpPr>
          <p:cNvPr id="174" name="二等辺三角形 173"/>
          <p:cNvSpPr/>
          <p:nvPr/>
        </p:nvSpPr>
        <p:spPr>
          <a:xfrm rot="16200000">
            <a:off x="4523691" y="5190958"/>
            <a:ext cx="918203" cy="1001800"/>
          </a:xfrm>
          <a:prstGeom prst="triangle">
            <a:avLst>
              <a:gd name="adj" fmla="val 100000"/>
            </a:avLst>
          </a:prstGeom>
          <a:solidFill>
            <a:srgbClr val="786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TextBox 33"/>
          <p:cNvSpPr txBox="1"/>
          <p:nvPr/>
        </p:nvSpPr>
        <p:spPr>
          <a:xfrm>
            <a:off x="5212312" y="5603010"/>
            <a:ext cx="1807424" cy="538609"/>
          </a:xfrm>
          <a:prstGeom prst="rect">
            <a:avLst/>
          </a:prstGeom>
        </p:spPr>
        <p:txBody>
          <a:bodyPr lIns="0" tIns="0" rIns="0" bIns="0" rtlCol="0" anchor="t">
            <a:spAutoFit/>
          </a:bodyPr>
          <a:lstStyle/>
          <a:p>
            <a:pPr>
              <a:lnSpc>
                <a:spcPts val="2063"/>
              </a:lnSpc>
            </a:pPr>
            <a:r>
              <a:rPr lang="en-US" sz="1800" dirty="0" err="1">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鰻と温玉の</a:t>
            </a:r>
            <a:endParaRPr lang="en-US" sz="1800" dirty="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endParaRPr>
          </a:p>
          <a:p>
            <a:pPr>
              <a:lnSpc>
                <a:spcPts val="2063"/>
              </a:lnSpc>
            </a:pPr>
            <a:r>
              <a:rPr lang="en-US" sz="1800" dirty="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　</a:t>
            </a:r>
            <a:r>
              <a:rPr lang="ja-JP" altLang="en-US" sz="1800" dirty="0" smtClean="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　</a:t>
            </a:r>
            <a:r>
              <a:rPr lang="en-US" sz="1800" dirty="0" err="1" smtClean="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rPr>
              <a:t>チャーハン</a:t>
            </a:r>
            <a:endParaRPr lang="en-US" sz="1800" dirty="0">
              <a:solidFill>
                <a:srgbClr val="FFFFFF"/>
              </a:solidFill>
              <a:latin typeface="HGP創英角ｺﾞｼｯｸUB" panose="020B0900000000000000" pitchFamily="50" charset="-128"/>
              <a:ea typeface="HGP創英角ｺﾞｼｯｸUB" panose="020B0900000000000000" pitchFamily="50" charset="-128"/>
              <a:cs typeface="Amazingly Thick 驚くほど厚い"/>
              <a:sym typeface="Amazingly Thick 驚くほど厚い"/>
            </a:endParaRPr>
          </a:p>
        </p:txBody>
      </p:sp>
      <p:sp>
        <p:nvSpPr>
          <p:cNvPr id="177" name="TextBox 42"/>
          <p:cNvSpPr txBox="1"/>
          <p:nvPr/>
        </p:nvSpPr>
        <p:spPr>
          <a:xfrm>
            <a:off x="5137863" y="5308916"/>
            <a:ext cx="2274279" cy="252764"/>
          </a:xfrm>
          <a:prstGeom prst="rect">
            <a:avLst/>
          </a:prstGeom>
        </p:spPr>
        <p:txBody>
          <a:bodyPr wrap="square" lIns="0" tIns="0" rIns="0" bIns="0" rtlCol="0" anchor="t">
            <a:spAutoFit/>
          </a:bodyPr>
          <a:lstStyle/>
          <a:p>
            <a:pPr>
              <a:lnSpc>
                <a:spcPts val="1852"/>
              </a:lnSpc>
            </a:pPr>
            <a:r>
              <a:rPr lang="en-US" sz="1400" b="1" spc="44" dirty="0" err="1" smtClean="0">
                <a:solidFill>
                  <a:srgbClr val="FFFFFF"/>
                </a:solidFill>
                <a:latin typeface="メイリオ" panose="020B0604030504040204" pitchFamily="50" charset="-128"/>
                <a:ea typeface="メイリオ" panose="020B0604030504040204" pitchFamily="50" charset="-128"/>
                <a:cs typeface="Amazingly Thick 驚くほど厚い"/>
                <a:sym typeface="Amazingly Thick 驚くほど厚い"/>
              </a:rPr>
              <a:t>こだわり</a:t>
            </a:r>
            <a:r>
              <a:rPr lang="ja-JP" altLang="en-US" sz="1400" b="1" spc="44" dirty="0" smtClean="0">
                <a:solidFill>
                  <a:srgbClr val="FFFFFF"/>
                </a:solidFill>
                <a:latin typeface="メイリオ" panose="020B0604030504040204" pitchFamily="50" charset="-128"/>
                <a:ea typeface="メイリオ" panose="020B0604030504040204" pitchFamily="50" charset="-128"/>
                <a:cs typeface="Amazingly Thick 驚くほど厚い"/>
                <a:sym typeface="Amazingly Thick 驚くほど厚い"/>
              </a:rPr>
              <a:t>メニュー</a:t>
            </a:r>
            <a:endParaRPr lang="en-US" sz="1400" b="1" spc="44" dirty="0">
              <a:solidFill>
                <a:srgbClr val="FFFFFF"/>
              </a:solidFill>
              <a:latin typeface="メイリオ" panose="020B0604030504040204" pitchFamily="50" charset="-128"/>
              <a:ea typeface="メイリオ" panose="020B0604030504040204" pitchFamily="50" charset="-128"/>
              <a:cs typeface="Amazingly Thick 驚くほど厚い"/>
              <a:sym typeface="Amazingly Thick 驚くほど厚い"/>
            </a:endParaRPr>
          </a:p>
        </p:txBody>
      </p:sp>
      <p:cxnSp>
        <p:nvCxnSpPr>
          <p:cNvPr id="178" name="直線コネクタ 177"/>
          <p:cNvCxnSpPr/>
          <p:nvPr/>
        </p:nvCxnSpPr>
        <p:spPr>
          <a:xfrm>
            <a:off x="5062695" y="5552741"/>
            <a:ext cx="1601434" cy="0"/>
          </a:xfrm>
          <a:prstGeom prst="line">
            <a:avLst/>
          </a:prstGeom>
          <a:ln>
            <a:solidFill>
              <a:srgbClr val="F1F1F1"/>
            </a:solidFill>
          </a:ln>
        </p:spPr>
        <p:style>
          <a:lnRef idx="1">
            <a:schemeClr val="accent1"/>
          </a:lnRef>
          <a:fillRef idx="0">
            <a:schemeClr val="accent1"/>
          </a:fillRef>
          <a:effectRef idx="0">
            <a:schemeClr val="accent1"/>
          </a:effectRef>
          <a:fontRef idx="minor">
            <a:schemeClr val="tx1"/>
          </a:fontRef>
        </p:style>
      </p:cxnSp>
      <p:sp>
        <p:nvSpPr>
          <p:cNvPr id="179" name="Freeform 23"/>
          <p:cNvSpPr/>
          <p:nvPr/>
        </p:nvSpPr>
        <p:spPr>
          <a:xfrm>
            <a:off x="4368468" y="5168862"/>
            <a:ext cx="750745" cy="797251"/>
          </a:xfrm>
          <a:custGeom>
            <a:avLst/>
            <a:gdLst/>
            <a:ahLst/>
            <a:cxnLst/>
            <a:rect l="l" t="t" r="r" b="b"/>
            <a:pathLst>
              <a:path w="820900" h="871752">
                <a:moveTo>
                  <a:pt x="0" y="0"/>
                </a:moveTo>
                <a:lnTo>
                  <a:pt x="820900" y="0"/>
                </a:lnTo>
                <a:lnTo>
                  <a:pt x="820900" y="871752"/>
                </a:lnTo>
                <a:lnTo>
                  <a:pt x="0" y="871752"/>
                </a:lnTo>
                <a:lnTo>
                  <a:pt x="0" y="0"/>
                </a:lnTo>
                <a:close/>
              </a:path>
            </a:pathLst>
          </a:custGeom>
          <a:blipFill>
            <a:blip r:embed="rId34"/>
            <a:stretch>
              <a:fillRect/>
            </a:stretch>
          </a:blipFill>
        </p:spPr>
      </p:sp>
      <p:sp>
        <p:nvSpPr>
          <p:cNvPr id="182" name="TextBox 43"/>
          <p:cNvSpPr txBox="1"/>
          <p:nvPr/>
        </p:nvSpPr>
        <p:spPr>
          <a:xfrm>
            <a:off x="129143" y="5211660"/>
            <a:ext cx="2489844" cy="487313"/>
          </a:xfrm>
          <a:prstGeom prst="rect">
            <a:avLst/>
          </a:prstGeom>
        </p:spPr>
        <p:txBody>
          <a:bodyPr lIns="0" tIns="0" rIns="0" bIns="0" rtlCol="0" anchor="t">
            <a:spAutoFit/>
          </a:bodyPr>
          <a:lstStyle/>
          <a:p>
            <a:pPr>
              <a:lnSpc>
                <a:spcPts val="1852"/>
              </a:lnSpc>
            </a:pPr>
            <a:r>
              <a:rPr lang="en-US" sz="1400" b="1" spc="44" dirty="0" err="1" smtClean="0">
                <a:solidFill>
                  <a:srgbClr val="FFFFFF"/>
                </a:solidFill>
                <a:latin typeface="メイリオ" panose="020B0604030504040204" pitchFamily="50" charset="-128"/>
                <a:ea typeface="メイリオ" panose="020B0604030504040204" pitchFamily="50" charset="-128"/>
                <a:cs typeface="Amazingly Thick 驚くほど厚い"/>
                <a:sym typeface="Amazingly Thick 驚くほど厚い"/>
              </a:rPr>
              <a:t>ウェルネス</a:t>
            </a:r>
            <a:endParaRPr lang="en-US" sz="1400" b="1" spc="44" dirty="0" smtClean="0">
              <a:solidFill>
                <a:srgbClr val="FFFFFF"/>
              </a:solidFill>
              <a:latin typeface="メイリオ" panose="020B0604030504040204" pitchFamily="50" charset="-128"/>
              <a:ea typeface="メイリオ" panose="020B0604030504040204" pitchFamily="50" charset="-128"/>
              <a:cs typeface="Amazingly Thick 驚くほど厚い"/>
              <a:sym typeface="Amazingly Thick 驚くほど厚い"/>
            </a:endParaRPr>
          </a:p>
          <a:p>
            <a:pPr>
              <a:lnSpc>
                <a:spcPts val="1852"/>
              </a:lnSpc>
            </a:pPr>
            <a:r>
              <a:rPr lang="en-US" sz="1400" b="1" spc="44" dirty="0" err="1" smtClean="0">
                <a:solidFill>
                  <a:srgbClr val="FFFFFF"/>
                </a:solidFill>
                <a:latin typeface="メイリオ" panose="020B0604030504040204" pitchFamily="50" charset="-128"/>
                <a:ea typeface="メイリオ" panose="020B0604030504040204" pitchFamily="50" charset="-128"/>
                <a:cs typeface="Amazingly Thick 驚くほど厚い"/>
                <a:sym typeface="Amazingly Thick 驚くほど厚い"/>
              </a:rPr>
              <a:t>サステナブル</a:t>
            </a:r>
            <a:endParaRPr lang="en-US" sz="1400" b="1" spc="44" dirty="0">
              <a:solidFill>
                <a:srgbClr val="FFFFFF"/>
              </a:solidFill>
              <a:latin typeface="メイリオ" panose="020B0604030504040204" pitchFamily="50" charset="-128"/>
              <a:ea typeface="メイリオ" panose="020B0604030504040204" pitchFamily="50" charset="-128"/>
              <a:cs typeface="Amazingly Thick 驚くほど厚い"/>
              <a:sym typeface="Amazingly Thick 驚くほど厚い"/>
            </a:endParaRPr>
          </a:p>
        </p:txBody>
      </p:sp>
      <p:pic>
        <p:nvPicPr>
          <p:cNvPr id="183" name="図 182"/>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263379" y="7337310"/>
            <a:ext cx="752155" cy="667398"/>
          </a:xfrm>
          <a:prstGeom prst="rect">
            <a:avLst/>
          </a:prstGeom>
        </p:spPr>
      </p:pic>
      <p:sp>
        <p:nvSpPr>
          <p:cNvPr id="184" name="正方形/長方形 183"/>
          <p:cNvSpPr/>
          <p:nvPr/>
        </p:nvSpPr>
        <p:spPr>
          <a:xfrm>
            <a:off x="5092168" y="8415106"/>
            <a:ext cx="1765832" cy="9932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TextBox 52"/>
          <p:cNvSpPr txBox="1"/>
          <p:nvPr/>
        </p:nvSpPr>
        <p:spPr>
          <a:xfrm>
            <a:off x="5228482" y="8503508"/>
            <a:ext cx="1573165" cy="830997"/>
          </a:xfrm>
          <a:prstGeom prst="rect">
            <a:avLst/>
          </a:prstGeom>
        </p:spPr>
        <p:txBody>
          <a:bodyPr wrap="square" lIns="0" tIns="0" rIns="0" bIns="0" rtlCol="0" anchor="t">
            <a:spAutoFit/>
          </a:bodyPr>
          <a:lstStyle/>
          <a:p>
            <a:r>
              <a:rPr lang="en-US" altLang="ja-JP" sz="900" spc="44" dirty="0" smtClean="0">
                <a:solidFill>
                  <a:srgbClr val="241D18"/>
                </a:solidFill>
                <a:latin typeface="+mj-lt"/>
                <a:ea typeface="Meiryo" panose="020B0604030504040204" pitchFamily="50" charset="-128"/>
                <a:cs typeface="Poppins"/>
                <a:sym typeface="Poppins"/>
              </a:rPr>
              <a:t>8</a:t>
            </a:r>
            <a:r>
              <a:rPr lang="ja-JP" altLang="en-US" sz="900" spc="44" dirty="0" smtClean="0">
                <a:solidFill>
                  <a:srgbClr val="241D18"/>
                </a:solidFill>
                <a:latin typeface="+mj-lt"/>
                <a:ea typeface="Meiryo" panose="020B0604030504040204" pitchFamily="50" charset="-128"/>
                <a:cs typeface="Poppins"/>
                <a:sym typeface="Poppins"/>
              </a:rPr>
              <a:t>種の野菜と蒸し鶏がのったレモンの爽やかな香りが食欲をそそる冷たいパスタです。</a:t>
            </a:r>
            <a:endParaRPr lang="en-US" altLang="ja-JP" sz="900" spc="44" dirty="0" smtClean="0">
              <a:solidFill>
                <a:srgbClr val="241D18"/>
              </a:solidFill>
              <a:latin typeface="+mj-lt"/>
              <a:ea typeface="Meiryo" panose="020B0604030504040204" pitchFamily="50" charset="-128"/>
              <a:cs typeface="Poppins"/>
              <a:sym typeface="Poppins"/>
            </a:endParaRPr>
          </a:p>
          <a:p>
            <a:r>
              <a:rPr lang="ja-JP" altLang="en-US" sz="900" spc="44" dirty="0" smtClean="0">
                <a:solidFill>
                  <a:srgbClr val="241D18"/>
                </a:solidFill>
                <a:latin typeface="+mj-lt"/>
                <a:ea typeface="Meiryo" panose="020B0604030504040204" pitchFamily="50" charset="-128"/>
                <a:cs typeface="Poppins"/>
                <a:sym typeface="Poppins"/>
              </a:rPr>
              <a:t>レモンピューレとシチリアレモンのすっきりとした味わいをお楽しみください。</a:t>
            </a:r>
            <a:endParaRPr lang="en-US" altLang="ja-JP" sz="900" spc="44" dirty="0">
              <a:solidFill>
                <a:srgbClr val="241D18"/>
              </a:solidFill>
              <a:latin typeface="+mj-lt"/>
              <a:ea typeface="Meiryo" panose="020B0604030504040204" pitchFamily="50" charset="-128"/>
              <a:cs typeface="Poppins"/>
              <a:sym typeface="Poppins"/>
            </a:endParaRPr>
          </a:p>
        </p:txBody>
      </p:sp>
      <p:pic>
        <p:nvPicPr>
          <p:cNvPr id="5" name="図 4"/>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889578" y="2035128"/>
            <a:ext cx="462810" cy="143802"/>
          </a:xfrm>
          <a:prstGeom prst="rect">
            <a:avLst/>
          </a:prstGeom>
        </p:spPr>
      </p:pic>
      <p:sp>
        <p:nvSpPr>
          <p:cNvPr id="98" name="TextBox 40"/>
          <p:cNvSpPr txBox="1"/>
          <p:nvPr/>
        </p:nvSpPr>
        <p:spPr>
          <a:xfrm>
            <a:off x="5887966" y="2124828"/>
            <a:ext cx="912218" cy="415498"/>
          </a:xfrm>
          <a:prstGeom prst="rect">
            <a:avLst/>
          </a:prstGeom>
        </p:spPr>
        <p:txBody>
          <a:bodyPr wrap="square" lIns="0" tIns="0" rIns="0" bIns="0" rtlCol="0" anchor="t">
            <a:spAutoFit/>
          </a:bodyPr>
          <a:lstStyle/>
          <a:p>
            <a:pPr>
              <a:lnSpc>
                <a:spcPct val="90000"/>
              </a:lnSpc>
            </a:pPr>
            <a:r>
              <a:rPr lang="ja-JP" altLang="en-US" sz="500" b="1" dirty="0" smtClean="0">
                <a:solidFill>
                  <a:schemeClr val="bg1">
                    <a:lumMod val="50000"/>
                  </a:schemeClr>
                </a:solidFill>
              </a:rPr>
              <a:t>　　　　　　　　　　　　創業</a:t>
            </a:r>
            <a:r>
              <a:rPr lang="en-US" altLang="ja-JP" sz="500" b="1" dirty="0" smtClean="0">
                <a:solidFill>
                  <a:schemeClr val="bg1">
                    <a:lumMod val="50000"/>
                  </a:schemeClr>
                </a:solidFill>
              </a:rPr>
              <a:t>1889</a:t>
            </a:r>
            <a:r>
              <a:rPr lang="ja-JP" altLang="en-US" sz="500" b="1" dirty="0" smtClean="0">
                <a:solidFill>
                  <a:schemeClr val="bg1">
                    <a:lumMod val="50000"/>
                  </a:schemeClr>
                </a:solidFill>
              </a:rPr>
              <a:t>年、日本</a:t>
            </a:r>
            <a:r>
              <a:rPr lang="ja-JP" altLang="en-US" sz="500" b="1" dirty="0">
                <a:solidFill>
                  <a:schemeClr val="bg1">
                    <a:lumMod val="50000"/>
                  </a:schemeClr>
                </a:solidFill>
              </a:rPr>
              <a:t>の西洋料理の草分け的存在で</a:t>
            </a:r>
            <a:r>
              <a:rPr lang="ja-JP" altLang="en-US" sz="500" b="1" dirty="0" smtClean="0">
                <a:solidFill>
                  <a:schemeClr val="bg1">
                    <a:lumMod val="50000"/>
                  </a:schemeClr>
                </a:solidFill>
              </a:rPr>
              <a:t>あり、宮内省</a:t>
            </a:r>
            <a:r>
              <a:rPr lang="ja-JP" altLang="en-US" sz="500" b="1" dirty="0">
                <a:solidFill>
                  <a:schemeClr val="bg1">
                    <a:lumMod val="50000"/>
                  </a:schemeClr>
                </a:solidFill>
              </a:rPr>
              <a:t>御用達で</a:t>
            </a:r>
            <a:r>
              <a:rPr lang="ja-JP" altLang="en-US" sz="500" b="1" dirty="0" smtClean="0">
                <a:solidFill>
                  <a:schemeClr val="bg1">
                    <a:lumMod val="50000"/>
                  </a:schemeClr>
                </a:solidFill>
              </a:rPr>
              <a:t>あった「西洋御料理　東洋軒」。東洋軒の歴史と暖簾を受け継ぎ、東京・三重・愛知でレストランを展開</a:t>
            </a:r>
            <a:r>
              <a:rPr lang="ja-JP" altLang="en-US" sz="500" b="1" dirty="0">
                <a:solidFill>
                  <a:schemeClr val="bg1">
                    <a:lumMod val="50000"/>
                  </a:schemeClr>
                </a:solidFill>
              </a:rPr>
              <a:t>して</a:t>
            </a:r>
            <a:r>
              <a:rPr lang="ja-JP" altLang="en-US" sz="500" b="1" dirty="0" smtClean="0">
                <a:solidFill>
                  <a:schemeClr val="bg1">
                    <a:lumMod val="50000"/>
                  </a:schemeClr>
                </a:solidFill>
              </a:rPr>
              <a:t>います。</a:t>
            </a:r>
            <a:endParaRPr lang="en-US" sz="400" b="1" spc="44" dirty="0">
              <a:solidFill>
                <a:schemeClr val="bg1">
                  <a:lumMod val="50000"/>
                </a:schemeClr>
              </a:solidFill>
              <a:latin typeface="Poppins"/>
              <a:ea typeface="Poppins"/>
              <a:cs typeface="Poppins"/>
              <a:sym typeface="Poppins"/>
            </a:endParaRPr>
          </a:p>
        </p:txBody>
      </p:sp>
      <p:pic>
        <p:nvPicPr>
          <p:cNvPr id="92" name="図 91"/>
          <p:cNvPicPr>
            <a:picLocks noChangeAspect="1"/>
          </p:cNvPicPr>
          <p:nvPr/>
        </p:nvPicPr>
        <p:blipFill rotWithShape="1">
          <a:blip r:embed="rId37"/>
          <a:srcRect b="10862"/>
          <a:stretch/>
        </p:blipFill>
        <p:spPr>
          <a:xfrm>
            <a:off x="206942" y="3805236"/>
            <a:ext cx="261969" cy="236328"/>
          </a:xfrm>
          <a:prstGeom prst="rect">
            <a:avLst/>
          </a:prstGeom>
        </p:spPr>
      </p:pic>
    </p:spTree>
    <p:extLst>
      <p:ext uri="{BB962C8B-B14F-4D97-AF65-F5344CB8AC3E}">
        <p14:creationId xmlns:p14="http://schemas.microsoft.com/office/powerpoint/2010/main" val="2093654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5">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会社指定">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C85ADC12-09E9-4162-BF4B-DA7AAD490AEA}" vid="{B7C32699-F9B0-4000-B132-E7DE21CD53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Template>
  <TotalTime>0</TotalTime>
  <Words>421</Words>
  <Application>Microsoft Office PowerPoint</Application>
  <PresentationFormat>A4 210 x 297 mm</PresentationFormat>
  <Paragraphs>51</Paragraphs>
  <Slides>1</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vt:i4>
      </vt:variant>
    </vt:vector>
  </HeadingPairs>
  <TitlesOfParts>
    <vt:vector size="14" baseType="lpstr">
      <vt:lpstr>Amazingly Thick 驚くほど厚い</vt:lpstr>
      <vt:lpstr>BIZ UD明朝 Medium</vt:lpstr>
      <vt:lpstr>HGP創英角ｺﾞｼｯｸUB</vt:lpstr>
      <vt:lpstr>Meiryo UI</vt:lpstr>
      <vt:lpstr>ＭＳ Ｐゴシック</vt:lpstr>
      <vt:lpstr>Poppins</vt:lpstr>
      <vt:lpstr>Meiryo</vt:lpstr>
      <vt:lpstr>Meiryo</vt:lpstr>
      <vt:lpstr>游明朝</vt:lpstr>
      <vt:lpstr>Arial</vt:lpstr>
      <vt:lpstr>Calibri</vt:lpstr>
      <vt:lpstr>Calibri Light</vt:lpstr>
      <vt:lpstr>5</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2016-07-14T11:01:02Z</dcterms:created>
  <dcterms:modified xsi:type="dcterms:W3CDTF">2025-06-11T01:52:21Z</dcterms:modified>
</cp:coreProperties>
</file>