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6" r:id="rId11"/>
    <p:sldId id="267" r:id="rId1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7" d="100"/>
          <a:sy n="127" d="100"/>
        </p:scale>
        <p:origin x="106"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c:style val="2"/>
  <c:chart>
    <c:title>
      <c:tx>
        <c:rich>
          <a:bodyPr/>
          <a:lstStyle/>
          <a:p>
            <a:pPr>
              <a:defRPr sz="1100" b="0" i="0" u="none" strike="noStrike">
                <a:solidFill>
                  <a:srgbClr val="1A1A1A"/>
                </a:solidFill>
                <a:latin typeface="Arial"/>
              </a:defRPr>
            </a:pPr>
            <a:r>
              <a:rPr lang="ja-JP" altLang="en-US" sz="1100" b="0" i="0" u="none" strike="noStrike">
                <a:solidFill>
                  <a:srgbClr val="1A1A1A"/>
                </a:solidFill>
                <a:latin typeface="Arial"/>
              </a:rPr>
              <a:t>年間値上げ品目数推移（品目）</a:t>
            </a:r>
          </a:p>
        </c:rich>
      </c:tx>
      <c:layout/>
      <c:overlay val="0"/>
    </c:title>
    <c:autoTitleDeleted val="0"/>
    <c:plotArea>
      <c:layout/>
      <c:barChart>
        <c:barDir val="col"/>
        <c:grouping val="clustered"/>
        <c:varyColors val="0"/>
        <c:ser>
          <c:idx val="0"/>
          <c:order val="0"/>
          <c:tx>
            <c:strRef>
              <c:f>Sheet1!$B$1</c:f>
              <c:strCache>
                <c:ptCount val="1"/>
                <c:pt idx="0">
                  <c:v>品目数</c:v>
                </c:pt>
              </c:strCache>
            </c:strRef>
          </c:tx>
          <c:spPr>
            <a:solidFill>
              <a:srgbClr val="336699"/>
            </a:solidFill>
            <a:effectLst/>
          </c:spPr>
          <c:invertIfNegative val="0"/>
          <c:dPt>
            <c:idx val="0"/>
            <c:invertIfNegative val="0"/>
            <c:bubble3D val="0"/>
            <c:extLst>
              <c:ext xmlns:c16="http://schemas.microsoft.com/office/drawing/2014/chart" uri="{C3380CC4-5D6E-409C-BE32-E72D297353CC}">
                <c16:uniqueId val="{00000001-807E-4D36-BD38-ABB98B550C1D}"/>
              </c:ext>
            </c:extLst>
          </c:dPt>
          <c:dPt>
            <c:idx val="1"/>
            <c:invertIfNegative val="0"/>
            <c:bubble3D val="0"/>
            <c:extLst>
              <c:ext xmlns:c16="http://schemas.microsoft.com/office/drawing/2014/chart" uri="{C3380CC4-5D6E-409C-BE32-E72D297353CC}">
                <c16:uniqueId val="{00000003-807E-4D36-BD38-ABB98B550C1D}"/>
              </c:ext>
            </c:extLst>
          </c:dPt>
          <c:dPt>
            <c:idx val="2"/>
            <c:invertIfNegative val="0"/>
            <c:bubble3D val="0"/>
            <c:extLst>
              <c:ext xmlns:c16="http://schemas.microsoft.com/office/drawing/2014/chart" uri="{C3380CC4-5D6E-409C-BE32-E72D297353CC}">
                <c16:uniqueId val="{00000005-807E-4D36-BD38-ABB98B550C1D}"/>
              </c:ext>
            </c:extLst>
          </c:dPt>
          <c:dPt>
            <c:idx val="3"/>
            <c:invertIfNegative val="0"/>
            <c:bubble3D val="0"/>
            <c:extLst>
              <c:ext xmlns:c16="http://schemas.microsoft.com/office/drawing/2014/chart" uri="{C3380CC4-5D6E-409C-BE32-E72D297353CC}">
                <c16:uniqueId val="{00000007-807E-4D36-BD38-ABB98B550C1D}"/>
              </c:ext>
            </c:extLst>
          </c:dPt>
          <c:dPt>
            <c:idx val="4"/>
            <c:invertIfNegative val="0"/>
            <c:bubble3D val="0"/>
            <c:spPr>
              <a:solidFill>
                <a:srgbClr val="C41230"/>
              </a:solidFill>
              <a:effectLst/>
            </c:spPr>
            <c:extLst>
              <c:ext xmlns:c16="http://schemas.microsoft.com/office/drawing/2014/chart" uri="{C3380CC4-5D6E-409C-BE32-E72D297353CC}">
                <c16:uniqueId val="{00000009-807E-4D36-BD38-ABB98B550C1D}"/>
              </c:ext>
            </c:extLst>
          </c:dPt>
          <c:dLbls>
            <c:numFmt formatCode="#,##0" sourceLinked="0"/>
            <c:spPr>
              <a:noFill/>
              <a:ln>
                <a:noFill/>
              </a:ln>
              <a:effectLst/>
            </c:spPr>
            <c:txPr>
              <a:bodyPr/>
              <a:lstStyle/>
              <a:p>
                <a:pPr>
                  <a:defRPr sz="1000" b="0" i="0" u="none" strike="noStrike">
                    <a:solidFill>
                      <a:srgbClr val="1A1A1A"/>
                    </a:solidFill>
                    <a:latin typeface="Arial"/>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2022年</c:v>
                </c:pt>
                <c:pt idx="1">
                  <c:v>2023年</c:v>
                </c:pt>
                <c:pt idx="2">
                  <c:v>2024年</c:v>
                </c:pt>
                <c:pt idx="3">
                  <c:v>2025年</c:v>
                </c:pt>
                <c:pt idx="4">
                  <c:v>2026年
（見込）</c:v>
                </c:pt>
              </c:strCache>
            </c:strRef>
          </c:cat>
          <c:val>
            <c:numRef>
              <c:f>Sheet1!$B$2:$B$6</c:f>
              <c:numCache>
                <c:formatCode>General</c:formatCode>
                <c:ptCount val="5"/>
                <c:pt idx="0">
                  <c:v>25768</c:v>
                </c:pt>
                <c:pt idx="1">
                  <c:v>32396</c:v>
                </c:pt>
                <c:pt idx="2">
                  <c:v>12520</c:v>
                </c:pt>
                <c:pt idx="3">
                  <c:v>20609</c:v>
                </c:pt>
                <c:pt idx="4">
                  <c:v>6290</c:v>
                </c:pt>
              </c:numCache>
            </c:numRef>
          </c:val>
          <c:extLst>
            <c:ext xmlns:c16="http://schemas.microsoft.com/office/drawing/2014/chart" uri="{C3380CC4-5D6E-409C-BE32-E72D297353CC}">
              <c16:uniqueId val="{0000000A-807E-4D36-BD38-ABB98B550C1D}"/>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4A4A4A"/>
                </a:solidFill>
                <a:latin typeface="Arial"/>
              </a:defRPr>
            </a:pPr>
            <a:endParaRPr lang="ja-JP"/>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4A4A4A"/>
                </a:solidFill>
                <a:latin typeface="Arial"/>
              </a:defRPr>
            </a:pPr>
            <a:endParaRPr lang="ja-JP"/>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655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858754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0E8"/>
        </a:solidFill>
        <a:effectLst/>
      </p:bgPr>
    </p:bg>
    <p:spTree>
      <p:nvGrpSpPr>
        <p:cNvPr id="1" name=""/>
        <p:cNvGrpSpPr/>
        <p:nvPr/>
      </p:nvGrpSpPr>
      <p:grpSpPr>
        <a:xfrm>
          <a:off x="0" y="0"/>
          <a:ext cx="0" cy="0"/>
          <a:chOff x="0" y="0"/>
          <a:chExt cx="0" cy="0"/>
        </a:xfrm>
      </p:grpSpPr>
      <p:sp>
        <p:nvSpPr>
          <p:cNvPr id="2" name="Shape 0"/>
          <p:cNvSpPr/>
          <p:nvPr/>
        </p:nvSpPr>
        <p:spPr>
          <a:xfrm>
            <a:off x="0" y="0"/>
            <a:ext cx="9144000" cy="182880"/>
          </a:xfrm>
          <a:prstGeom prst="rect">
            <a:avLst/>
          </a:prstGeom>
          <a:solidFill>
            <a:srgbClr val="C41230"/>
          </a:solidFill>
          <a:ln w="12700">
            <a:solidFill>
              <a:srgbClr val="C41230"/>
            </a:solidFill>
            <a:prstDash val="solid"/>
          </a:ln>
        </p:spPr>
      </p:sp>
      <p:sp>
        <p:nvSpPr>
          <p:cNvPr id="3" name="Shape 1"/>
          <p:cNvSpPr/>
          <p:nvPr/>
        </p:nvSpPr>
        <p:spPr>
          <a:xfrm>
            <a:off x="7498080" y="274320"/>
            <a:ext cx="1463040" cy="548640"/>
          </a:xfrm>
          <a:prstGeom prst="rect">
            <a:avLst/>
          </a:prstGeom>
          <a:solidFill>
            <a:srgbClr val="C41230"/>
          </a:solidFill>
          <a:ln w="12700">
            <a:solidFill>
              <a:srgbClr val="C41230"/>
            </a:solidFill>
            <a:prstDash val="solid"/>
          </a:ln>
        </p:spPr>
      </p:sp>
      <p:sp>
        <p:nvSpPr>
          <p:cNvPr id="4" name="Text 2"/>
          <p:cNvSpPr/>
          <p:nvPr/>
        </p:nvSpPr>
        <p:spPr>
          <a:xfrm>
            <a:off x="7498080" y="274320"/>
            <a:ext cx="1463040" cy="548640"/>
          </a:xfrm>
          <a:prstGeom prst="rect">
            <a:avLst/>
          </a:prstGeom>
          <a:noFill/>
          <a:ln/>
        </p:spPr>
        <p:txBody>
          <a:bodyPr wrap="square" rtlCol="0" anchor="ctr"/>
          <a:lstStyle/>
          <a:p>
            <a:pPr marL="0" indent="0" algn="ctr">
              <a:buNone/>
            </a:pPr>
            <a:r>
              <a:rPr lang="en-US" sz="1100" b="1" dirty="0">
                <a:solidFill>
                  <a:srgbClr val="FFFFFF"/>
                </a:solidFill>
              </a:rPr>
              <a:t>社外秘</a:t>
            </a:r>
            <a:endParaRPr lang="en-US" sz="1100" dirty="0"/>
          </a:p>
          <a:p>
            <a:pPr marL="0" indent="0" algn="ctr">
              <a:buNone/>
            </a:pPr>
            <a:r>
              <a:rPr lang="en-US" sz="900" dirty="0">
                <a:solidFill>
                  <a:srgbClr val="FFFFFF"/>
                </a:solidFill>
              </a:rPr>
              <a:t>Confidential</a:t>
            </a:r>
            <a:endParaRPr lang="en-US" sz="1100" dirty="0"/>
          </a:p>
        </p:txBody>
      </p:sp>
      <p:sp>
        <p:nvSpPr>
          <p:cNvPr id="5" name="Text 3"/>
          <p:cNvSpPr/>
          <p:nvPr/>
        </p:nvSpPr>
        <p:spPr>
          <a:xfrm>
            <a:off x="731520" y="1005840"/>
            <a:ext cx="7680960" cy="1737360"/>
          </a:xfrm>
          <a:prstGeom prst="rect">
            <a:avLst/>
          </a:prstGeom>
          <a:noFill/>
          <a:ln/>
        </p:spPr>
        <p:txBody>
          <a:bodyPr wrap="square" rtlCol="0" anchor="ctr"/>
          <a:lstStyle/>
          <a:p>
            <a:pPr marL="0" indent="0" algn="ctr">
              <a:buNone/>
            </a:pPr>
            <a:r>
              <a:rPr lang="en-US" sz="3400" b="1" dirty="0" err="1" smtClean="0">
                <a:solidFill>
                  <a:srgbClr val="1A1A1A"/>
                </a:solidFill>
                <a:latin typeface="Arial Black" pitchFamily="34" charset="0"/>
                <a:ea typeface="Arial Black" pitchFamily="34" charset="-122"/>
                <a:cs typeface="Arial Black" pitchFamily="34" charset="-120"/>
              </a:rPr>
              <a:t>持続可能な給食提供に向けた</a:t>
            </a:r>
            <a:endParaRPr lang="en-US" sz="3400" dirty="0"/>
          </a:p>
          <a:p>
            <a:pPr marL="0" indent="0" algn="ctr">
              <a:buNone/>
            </a:pPr>
            <a:r>
              <a:rPr lang="en-US" sz="3400" b="1" dirty="0" err="1" smtClean="0">
                <a:solidFill>
                  <a:srgbClr val="1A1A1A"/>
                </a:solidFill>
                <a:latin typeface="Arial Black" pitchFamily="34" charset="0"/>
                <a:ea typeface="Arial Black" pitchFamily="34" charset="-122"/>
                <a:cs typeface="Arial Black" pitchFamily="34" charset="-120"/>
              </a:rPr>
              <a:t>価格改定</a:t>
            </a:r>
            <a:r>
              <a:rPr lang="ja-JP" altLang="en-US" sz="3400" b="1" dirty="0" smtClean="0">
                <a:solidFill>
                  <a:srgbClr val="1A1A1A"/>
                </a:solidFill>
                <a:latin typeface="Arial Black" pitchFamily="34" charset="0"/>
                <a:ea typeface="Arial Black" pitchFamily="34" charset="-122"/>
                <a:cs typeface="Arial Black" pitchFamily="34" charset="-120"/>
              </a:rPr>
              <a:t>について</a:t>
            </a:r>
            <a:endParaRPr lang="en-US" sz="3400" dirty="0"/>
          </a:p>
        </p:txBody>
      </p:sp>
      <p:sp>
        <p:nvSpPr>
          <p:cNvPr id="6" name="Text 4"/>
          <p:cNvSpPr/>
          <p:nvPr/>
        </p:nvSpPr>
        <p:spPr>
          <a:xfrm>
            <a:off x="731520" y="2788920"/>
            <a:ext cx="7680960" cy="822960"/>
          </a:xfrm>
          <a:prstGeom prst="rect">
            <a:avLst/>
          </a:prstGeom>
          <a:noFill/>
          <a:ln/>
        </p:spPr>
        <p:txBody>
          <a:bodyPr wrap="square" rtlCol="0" anchor="ctr"/>
          <a:lstStyle/>
          <a:p>
            <a:pPr marL="0" indent="0" algn="ctr">
              <a:buNone/>
            </a:pPr>
            <a:r>
              <a:rPr lang="en-US" sz="1500" dirty="0">
                <a:solidFill>
                  <a:srgbClr val="1A1A1A"/>
                </a:solidFill>
                <a:latin typeface="Arial" pitchFamily="34" charset="0"/>
                <a:ea typeface="Arial" pitchFamily="34" charset="-122"/>
                <a:cs typeface="Arial" pitchFamily="34" charset="-120"/>
              </a:rPr>
              <a:t>～</a:t>
            </a:r>
            <a:r>
              <a:rPr lang="en-US" sz="1500" dirty="0" err="1">
                <a:solidFill>
                  <a:srgbClr val="1A1A1A"/>
                </a:solidFill>
                <a:latin typeface="Arial" pitchFamily="34" charset="0"/>
                <a:ea typeface="Arial" pitchFamily="34" charset="-122"/>
                <a:cs typeface="Arial" pitchFamily="34" charset="-120"/>
              </a:rPr>
              <a:t>食材費・</a:t>
            </a:r>
            <a:r>
              <a:rPr lang="en-US" sz="1500" dirty="0" err="1" smtClean="0">
                <a:solidFill>
                  <a:srgbClr val="1A1A1A"/>
                </a:solidFill>
                <a:latin typeface="Arial" pitchFamily="34" charset="0"/>
                <a:ea typeface="Arial" pitchFamily="34" charset="-122"/>
                <a:cs typeface="Arial" pitchFamily="34" charset="-120"/>
              </a:rPr>
              <a:t>消耗品費高騰および労働市場の構造変化への対応</a:t>
            </a:r>
            <a:r>
              <a:rPr lang="en-US" sz="1500" dirty="0" smtClean="0">
                <a:solidFill>
                  <a:srgbClr val="1A1A1A"/>
                </a:solidFill>
                <a:latin typeface="Arial" pitchFamily="34" charset="0"/>
                <a:ea typeface="Arial" pitchFamily="34" charset="-122"/>
                <a:cs typeface="Arial" pitchFamily="34" charset="-120"/>
              </a:rPr>
              <a:t>～</a:t>
            </a:r>
            <a:endParaRPr lang="en-US" sz="1500" dirty="0"/>
          </a:p>
          <a:p>
            <a:pPr marL="0" indent="0" algn="ctr">
              <a:buNone/>
            </a:pPr>
            <a:r>
              <a:rPr lang="en-US" sz="1500" dirty="0">
                <a:solidFill>
                  <a:srgbClr val="1A1A1A"/>
                </a:solidFill>
                <a:latin typeface="Arial" pitchFamily="34" charset="0"/>
                <a:ea typeface="Arial" pitchFamily="34" charset="-122"/>
                <a:cs typeface="Arial" pitchFamily="34" charset="-120"/>
              </a:rPr>
              <a:t>（2026年5月 最新動向アップデート版）</a:t>
            </a:r>
            <a:endParaRPr lang="en-US" sz="1500" dirty="0"/>
          </a:p>
        </p:txBody>
      </p:sp>
      <p:sp>
        <p:nvSpPr>
          <p:cNvPr id="11" name="Shape 5"/>
          <p:cNvSpPr/>
          <p:nvPr/>
        </p:nvSpPr>
        <p:spPr>
          <a:xfrm>
            <a:off x="0" y="4114800"/>
            <a:ext cx="9144000" cy="1028700"/>
          </a:xfrm>
          <a:prstGeom prst="rect">
            <a:avLst/>
          </a:prstGeom>
          <a:solidFill>
            <a:srgbClr val="E8E4DC"/>
          </a:solidFill>
          <a:ln w="12700">
            <a:solidFill>
              <a:srgbClr val="E8E4DC"/>
            </a:solidFill>
            <a:prstDash val="solid"/>
          </a:ln>
        </p:spPr>
      </p:sp>
      <p:sp>
        <p:nvSpPr>
          <p:cNvPr id="12" name="Text 6"/>
          <p:cNvSpPr/>
          <p:nvPr/>
        </p:nvSpPr>
        <p:spPr>
          <a:xfrm>
            <a:off x="0" y="4151842"/>
            <a:ext cx="9144000" cy="411480"/>
          </a:xfrm>
          <a:prstGeom prst="rect">
            <a:avLst/>
          </a:prstGeom>
          <a:noFill/>
          <a:ln/>
        </p:spPr>
        <p:txBody>
          <a:bodyPr wrap="square" rtlCol="0" anchor="ctr"/>
          <a:lstStyle/>
          <a:p>
            <a:pPr marL="0" indent="0" algn="ctr">
              <a:buNone/>
            </a:pPr>
            <a:r>
              <a:rPr lang="en-US" sz="1300" dirty="0">
                <a:solidFill>
                  <a:srgbClr val="4A4A4A"/>
                </a:solidFill>
                <a:latin typeface="Arial" pitchFamily="34" charset="0"/>
                <a:ea typeface="Arial" pitchFamily="34" charset="-122"/>
                <a:cs typeface="Arial" pitchFamily="34" charset="-120"/>
              </a:rPr>
              <a:t>シダックスフードサービス株式会社　　　</a:t>
            </a:r>
            <a:endParaRPr lang="en-US" sz="1300" dirty="0" smtClean="0">
              <a:solidFill>
                <a:srgbClr val="4A4A4A"/>
              </a:solidFill>
              <a:latin typeface="Arial" pitchFamily="34" charset="0"/>
              <a:ea typeface="Arial" pitchFamily="34" charset="-122"/>
              <a:cs typeface="Arial" pitchFamily="34" charset="-120"/>
            </a:endParaRPr>
          </a:p>
          <a:p>
            <a:pPr marL="0" indent="0" algn="ctr">
              <a:buNone/>
            </a:pPr>
            <a:r>
              <a:rPr lang="en-US" sz="1300" dirty="0" smtClean="0">
                <a:solidFill>
                  <a:srgbClr val="4A4A4A"/>
                </a:solidFill>
                <a:latin typeface="Arial" pitchFamily="34" charset="0"/>
                <a:ea typeface="Arial" pitchFamily="34" charset="-122"/>
                <a:cs typeface="Arial" pitchFamily="34" charset="-120"/>
              </a:rPr>
              <a:t>2026</a:t>
            </a:r>
            <a:r>
              <a:rPr lang="en-US" sz="1300" dirty="0">
                <a:solidFill>
                  <a:srgbClr val="4A4A4A"/>
                </a:solidFill>
                <a:latin typeface="Arial" pitchFamily="34" charset="0"/>
                <a:ea typeface="Arial" pitchFamily="34" charset="-122"/>
                <a:cs typeface="Arial" pitchFamily="34" charset="-120"/>
              </a:rPr>
              <a:t>年5月</a:t>
            </a:r>
            <a:endParaRPr lang="en-US" sz="1300" dirty="0"/>
          </a:p>
        </p:txBody>
      </p:sp>
      <p:pic>
        <p:nvPicPr>
          <p:cNvPr id="13" name="図 12"/>
          <p:cNvPicPr>
            <a:picLocks noChangeAspect="1"/>
          </p:cNvPicPr>
          <p:nvPr/>
        </p:nvPicPr>
        <p:blipFill>
          <a:blip r:embed="rId3"/>
          <a:stretch>
            <a:fillRect/>
          </a:stretch>
        </p:blipFill>
        <p:spPr>
          <a:xfrm>
            <a:off x="3820624" y="4629150"/>
            <a:ext cx="1685925" cy="381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57141" y="4892040"/>
            <a:ext cx="365760" cy="201168"/>
          </a:xfrm>
          <a:prstGeom prst="rect">
            <a:avLst/>
          </a:prstGeom>
          <a:noFill/>
          <a:ln/>
        </p:spPr>
        <p:txBody>
          <a:bodyPr wrap="square" rtlCol="0" anchor="ctr"/>
          <a:lstStyle/>
          <a:p>
            <a:pPr marL="0" indent="0" algn="ctr">
              <a:buNone/>
            </a:pPr>
            <a:r>
              <a:rPr lang="en-US" sz="1000" dirty="0" smtClean="0">
                <a:solidFill>
                  <a:srgbClr val="4A4A4A"/>
                </a:solidFill>
              </a:rPr>
              <a:t>1</a:t>
            </a:r>
            <a:endParaRPr lang="en-US" sz="1000" dirty="0"/>
          </a:p>
        </p:txBody>
      </p:sp>
      <p:sp>
        <p:nvSpPr>
          <p:cNvPr id="3" name="Text 1"/>
          <p:cNvSpPr/>
          <p:nvPr/>
        </p:nvSpPr>
        <p:spPr>
          <a:xfrm>
            <a:off x="365760" y="182880"/>
            <a:ext cx="8412480" cy="566928"/>
          </a:xfrm>
          <a:prstGeom prst="rect">
            <a:avLst/>
          </a:prstGeom>
          <a:noFill/>
          <a:ln/>
        </p:spPr>
        <p:txBody>
          <a:bodyPr wrap="square" rtlCol="0" anchor="ctr"/>
          <a:lstStyle/>
          <a:p>
            <a:pPr marL="0" indent="0">
              <a:buNone/>
            </a:pPr>
            <a:r>
              <a:rPr lang="en-US" sz="2200" b="1" dirty="0">
                <a:solidFill>
                  <a:srgbClr val="1A1A1A"/>
                </a:solidFill>
                <a:latin typeface="Arial Black" pitchFamily="34" charset="0"/>
                <a:ea typeface="Arial Black" pitchFamily="34" charset="-122"/>
                <a:cs typeface="Arial Black" pitchFamily="34" charset="-120"/>
              </a:rPr>
              <a:t>2026年5月 最新動向：三重苦が継続・悪化</a:t>
            </a:r>
            <a:endParaRPr lang="en-US" sz="2200" dirty="0"/>
          </a:p>
        </p:txBody>
      </p:sp>
      <p:sp>
        <p:nvSpPr>
          <p:cNvPr id="4" name="Shape 2"/>
          <p:cNvSpPr/>
          <p:nvPr/>
        </p:nvSpPr>
        <p:spPr>
          <a:xfrm>
            <a:off x="365760" y="713232"/>
            <a:ext cx="8412480" cy="45720"/>
          </a:xfrm>
          <a:prstGeom prst="rect">
            <a:avLst/>
          </a:prstGeom>
          <a:solidFill>
            <a:srgbClr val="C41230"/>
          </a:solidFill>
          <a:ln w="12700">
            <a:solidFill>
              <a:srgbClr val="C41230"/>
            </a:solidFill>
            <a:prstDash val="solid"/>
          </a:ln>
        </p:spPr>
      </p:sp>
      <p:sp>
        <p:nvSpPr>
          <p:cNvPr id="5" name="Shape 3"/>
          <p:cNvSpPr/>
          <p:nvPr/>
        </p:nvSpPr>
        <p:spPr>
          <a:xfrm>
            <a:off x="274320" y="868680"/>
            <a:ext cx="2743200" cy="3749040"/>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6" name="Shape 4"/>
          <p:cNvSpPr/>
          <p:nvPr/>
        </p:nvSpPr>
        <p:spPr>
          <a:xfrm>
            <a:off x="274320" y="868680"/>
            <a:ext cx="2743200" cy="475488"/>
          </a:xfrm>
          <a:prstGeom prst="rect">
            <a:avLst/>
          </a:prstGeom>
          <a:solidFill>
            <a:srgbClr val="C41230"/>
          </a:solidFill>
          <a:ln w="12700">
            <a:solidFill>
              <a:srgbClr val="C41230"/>
            </a:solidFill>
            <a:prstDash val="solid"/>
          </a:ln>
        </p:spPr>
      </p:sp>
      <p:sp>
        <p:nvSpPr>
          <p:cNvPr id="7" name="Text 5"/>
          <p:cNvSpPr/>
          <p:nvPr/>
        </p:nvSpPr>
        <p:spPr>
          <a:xfrm>
            <a:off x="274320" y="868680"/>
            <a:ext cx="2743200" cy="475488"/>
          </a:xfrm>
          <a:prstGeom prst="rect">
            <a:avLst/>
          </a:prstGeom>
          <a:noFill/>
          <a:ln/>
        </p:spPr>
        <p:txBody>
          <a:bodyPr wrap="square"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① 食材費高騰</a:t>
            </a:r>
            <a:endParaRPr lang="en-US" sz="1300" dirty="0"/>
          </a:p>
        </p:txBody>
      </p:sp>
      <p:sp>
        <p:nvSpPr>
          <p:cNvPr id="8" name="Text 6"/>
          <p:cNvSpPr/>
          <p:nvPr/>
        </p:nvSpPr>
        <p:spPr>
          <a:xfrm>
            <a:off x="365760" y="1389888"/>
            <a:ext cx="2560320" cy="384048"/>
          </a:xfrm>
          <a:prstGeom prst="rect">
            <a:avLst/>
          </a:prstGeom>
          <a:noFill/>
          <a:ln/>
        </p:spPr>
        <p:txBody>
          <a:bodyPr wrap="square" rtlCol="0" anchor="ctr"/>
          <a:lstStyle/>
          <a:p>
            <a:pPr marL="0" indent="0" algn="ctr">
              <a:buNone/>
            </a:pPr>
            <a:r>
              <a:rPr lang="en-US" sz="1150" b="1" dirty="0" err="1">
                <a:solidFill>
                  <a:srgbClr val="C41230"/>
                </a:solidFill>
                <a:latin typeface="Arial" pitchFamily="34" charset="0"/>
                <a:ea typeface="Arial" pitchFamily="34" charset="-122"/>
                <a:cs typeface="Arial" pitchFamily="34" charset="-120"/>
              </a:rPr>
              <a:t>米類</a:t>
            </a:r>
            <a:r>
              <a:rPr lang="en-US" sz="1150" b="1" dirty="0" err="1" smtClean="0">
                <a:solidFill>
                  <a:srgbClr val="C41230"/>
                </a:solidFill>
                <a:latin typeface="Arial" pitchFamily="34" charset="0"/>
                <a:ea typeface="Arial" pitchFamily="34" charset="-122"/>
                <a:cs typeface="Arial" pitchFamily="34" charset="-120"/>
              </a:rPr>
              <a:t>CPI</a:t>
            </a:r>
            <a:r>
              <a:rPr lang="ja-JP" altLang="en-US" sz="1150" b="1" dirty="0" smtClean="0">
                <a:solidFill>
                  <a:srgbClr val="C41230"/>
                </a:solidFill>
                <a:latin typeface="Arial" pitchFamily="34" charset="0"/>
                <a:ea typeface="Arial" pitchFamily="34" charset="-122"/>
                <a:cs typeface="Arial" pitchFamily="34" charset="-120"/>
              </a:rPr>
              <a:t>（消費者物価指数）</a:t>
            </a:r>
            <a:endParaRPr lang="en-US" altLang="ja-JP" sz="1150" b="1" dirty="0" smtClean="0">
              <a:solidFill>
                <a:srgbClr val="C41230"/>
              </a:solidFill>
              <a:latin typeface="Arial" pitchFamily="34" charset="0"/>
              <a:ea typeface="Arial" pitchFamily="34" charset="-122"/>
              <a:cs typeface="Arial" pitchFamily="34" charset="-120"/>
            </a:endParaRPr>
          </a:p>
          <a:p>
            <a:pPr marL="0" indent="0" algn="ctr">
              <a:buNone/>
            </a:pPr>
            <a:r>
              <a:rPr lang="en-US" sz="1150" b="1" dirty="0" smtClean="0">
                <a:solidFill>
                  <a:srgbClr val="C41230"/>
                </a:solidFill>
                <a:latin typeface="Arial" pitchFamily="34" charset="0"/>
                <a:ea typeface="Arial" pitchFamily="34" charset="-122"/>
                <a:cs typeface="Arial" pitchFamily="34" charset="-120"/>
              </a:rPr>
              <a:t> </a:t>
            </a:r>
            <a:r>
              <a:rPr lang="en-US" sz="1150" b="1" dirty="0">
                <a:solidFill>
                  <a:srgbClr val="C41230"/>
                </a:solidFill>
                <a:latin typeface="Arial" pitchFamily="34" charset="0"/>
                <a:ea typeface="Arial" pitchFamily="34" charset="-122"/>
                <a:cs typeface="Arial" pitchFamily="34" charset="-120"/>
              </a:rPr>
              <a:t>+37%（前年同月比）</a:t>
            </a:r>
            <a:endParaRPr lang="en-US" sz="1150" dirty="0"/>
          </a:p>
        </p:txBody>
      </p:sp>
      <p:sp>
        <p:nvSpPr>
          <p:cNvPr id="9" name="Text 7"/>
          <p:cNvSpPr/>
          <p:nvPr/>
        </p:nvSpPr>
        <p:spPr>
          <a:xfrm>
            <a:off x="411480" y="1828800"/>
            <a:ext cx="2468880" cy="2560320"/>
          </a:xfrm>
          <a:prstGeom prst="rect">
            <a:avLst/>
          </a:prstGeom>
          <a:noFill/>
          <a:ln/>
        </p:spPr>
        <p:txBody>
          <a:bodyPr wrap="square" rtlCol="0" anchor="t"/>
          <a:lstStyle/>
          <a:p>
            <a:pPr marL="0" indent="0">
              <a:lnSpc>
                <a:spcPct val="130000"/>
              </a:lnSpc>
              <a:buNone/>
            </a:pPr>
            <a:endParaRPr lang="en-US" sz="11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100" dirty="0" smtClean="0">
                <a:solidFill>
                  <a:srgbClr val="4A4A4A"/>
                </a:solidFill>
                <a:latin typeface="Arial" pitchFamily="34" charset="0"/>
                <a:ea typeface="Arial" pitchFamily="34" charset="-122"/>
                <a:cs typeface="Arial" pitchFamily="34" charset="-120"/>
              </a:rPr>
              <a:t>米類消費者物価指数は</a:t>
            </a:r>
            <a:r>
              <a:rPr lang="en-US" sz="1100" dirty="0">
                <a:solidFill>
                  <a:srgbClr val="4A4A4A"/>
                </a:solidFill>
                <a:latin typeface="Arial" pitchFamily="34" charset="0"/>
                <a:ea typeface="Arial" pitchFamily="34" charset="-122"/>
                <a:cs typeface="Arial" pitchFamily="34" charset="-120"/>
              </a:rPr>
              <a:t>223.4ポイントへ急騰。</a:t>
            </a:r>
            <a:endParaRPr lang="en-US" sz="1100" dirty="0"/>
          </a:p>
          <a:p>
            <a:pPr marL="0" indent="0">
              <a:lnSpc>
                <a:spcPct val="130000"/>
              </a:lnSpc>
              <a:buNone/>
            </a:pPr>
            <a:r>
              <a:rPr lang="en-US" sz="1100" dirty="0">
                <a:solidFill>
                  <a:srgbClr val="4A4A4A"/>
                </a:solidFill>
                <a:latin typeface="Arial" pitchFamily="34" charset="0"/>
                <a:ea typeface="Arial" pitchFamily="34" charset="-122"/>
                <a:cs typeface="Arial" pitchFamily="34" charset="-120"/>
              </a:rPr>
              <a:t>2027年には2020年比+50%超が見込まれ</a:t>
            </a:r>
            <a:r>
              <a:rPr lang="en-US" sz="1100" dirty="0" smtClean="0">
                <a:solidFill>
                  <a:srgbClr val="4A4A4A"/>
                </a:solidFill>
                <a:latin typeface="Arial" pitchFamily="34" charset="0"/>
                <a:ea typeface="Arial" pitchFamily="34" charset="-122"/>
                <a:cs typeface="Arial" pitchFamily="34" charset="-120"/>
              </a:rPr>
              <a:t>、状況は改善していない</a:t>
            </a:r>
            <a:r>
              <a:rPr lang="en-US" sz="1100" dirty="0">
                <a:solidFill>
                  <a:srgbClr val="4A4A4A"/>
                </a:solidFill>
                <a:latin typeface="Arial" pitchFamily="34" charset="0"/>
                <a:ea typeface="Arial" pitchFamily="34" charset="-122"/>
                <a:cs typeface="Arial" pitchFamily="34" charset="-120"/>
              </a:rPr>
              <a:t>。</a:t>
            </a:r>
            <a:endParaRPr lang="en-US" sz="1100" dirty="0"/>
          </a:p>
          <a:p>
            <a:pPr marL="0" indent="0">
              <a:lnSpc>
                <a:spcPct val="130000"/>
              </a:lnSpc>
              <a:buNone/>
            </a:pPr>
            <a:endParaRPr lang="en-US" sz="1100" dirty="0"/>
          </a:p>
          <a:p>
            <a:pPr marL="0" indent="0">
              <a:lnSpc>
                <a:spcPct val="130000"/>
              </a:lnSpc>
              <a:buNone/>
            </a:pPr>
            <a:r>
              <a:rPr lang="en-US" sz="1100" dirty="0">
                <a:solidFill>
                  <a:srgbClr val="4A4A4A"/>
                </a:solidFill>
                <a:latin typeface="Arial" pitchFamily="34" charset="0"/>
                <a:ea typeface="Arial" pitchFamily="34" charset="-122"/>
                <a:cs typeface="Arial" pitchFamily="34" charset="-120"/>
              </a:rPr>
              <a:t>弊社食材調達コスト：2020年比+46%見込み</a:t>
            </a:r>
            <a:endParaRPr lang="en-US" sz="1100" dirty="0"/>
          </a:p>
        </p:txBody>
      </p:sp>
      <p:sp>
        <p:nvSpPr>
          <p:cNvPr id="10" name="Shape 8"/>
          <p:cNvSpPr/>
          <p:nvPr/>
        </p:nvSpPr>
        <p:spPr>
          <a:xfrm>
            <a:off x="3154680" y="868680"/>
            <a:ext cx="2743200" cy="3749040"/>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11" name="Shape 9"/>
          <p:cNvSpPr/>
          <p:nvPr/>
        </p:nvSpPr>
        <p:spPr>
          <a:xfrm>
            <a:off x="3154680" y="868680"/>
            <a:ext cx="2743200" cy="475488"/>
          </a:xfrm>
          <a:prstGeom prst="rect">
            <a:avLst/>
          </a:prstGeom>
          <a:solidFill>
            <a:srgbClr val="D45A00"/>
          </a:solidFill>
          <a:ln w="12700">
            <a:solidFill>
              <a:srgbClr val="D45A00"/>
            </a:solidFill>
            <a:prstDash val="solid"/>
          </a:ln>
        </p:spPr>
      </p:sp>
      <p:sp>
        <p:nvSpPr>
          <p:cNvPr id="12" name="Text 10"/>
          <p:cNvSpPr/>
          <p:nvPr/>
        </p:nvSpPr>
        <p:spPr>
          <a:xfrm>
            <a:off x="3154680" y="868680"/>
            <a:ext cx="2743200" cy="475488"/>
          </a:xfrm>
          <a:prstGeom prst="rect">
            <a:avLst/>
          </a:prstGeom>
          <a:noFill/>
          <a:ln/>
        </p:spPr>
        <p:txBody>
          <a:bodyPr wrap="square"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② 人件費上昇</a:t>
            </a:r>
            <a:endParaRPr lang="en-US" sz="1300" dirty="0"/>
          </a:p>
        </p:txBody>
      </p:sp>
      <p:sp>
        <p:nvSpPr>
          <p:cNvPr id="13" name="Text 11"/>
          <p:cNvSpPr/>
          <p:nvPr/>
        </p:nvSpPr>
        <p:spPr>
          <a:xfrm>
            <a:off x="3246120" y="1389888"/>
            <a:ext cx="2560320" cy="384048"/>
          </a:xfrm>
          <a:prstGeom prst="rect">
            <a:avLst/>
          </a:prstGeom>
          <a:noFill/>
          <a:ln/>
        </p:spPr>
        <p:txBody>
          <a:bodyPr wrap="square" rtlCol="0" anchor="ctr"/>
          <a:lstStyle/>
          <a:p>
            <a:pPr marL="0" indent="0" algn="ctr">
              <a:buNone/>
            </a:pPr>
            <a:r>
              <a:rPr lang="en-US" sz="1150" b="1" dirty="0">
                <a:solidFill>
                  <a:srgbClr val="D45A00"/>
                </a:solidFill>
                <a:latin typeface="Arial" pitchFamily="34" charset="0"/>
                <a:ea typeface="Arial" pitchFamily="34" charset="-122"/>
                <a:cs typeface="Arial" pitchFamily="34" charset="-120"/>
              </a:rPr>
              <a:t>年平均+95円ペースへ急加速</a:t>
            </a:r>
            <a:endParaRPr lang="en-US" sz="1150" dirty="0"/>
          </a:p>
        </p:txBody>
      </p:sp>
      <p:sp>
        <p:nvSpPr>
          <p:cNvPr id="14" name="Text 12"/>
          <p:cNvSpPr/>
          <p:nvPr/>
        </p:nvSpPr>
        <p:spPr>
          <a:xfrm>
            <a:off x="3291840" y="1828800"/>
            <a:ext cx="2468880" cy="2560320"/>
          </a:xfrm>
          <a:prstGeom prst="rect">
            <a:avLst/>
          </a:prstGeom>
          <a:noFill/>
          <a:ln/>
        </p:spPr>
        <p:txBody>
          <a:bodyPr wrap="square" rtlCol="0" anchor="t"/>
          <a:lstStyle/>
          <a:p>
            <a:pPr marL="0" indent="0">
              <a:lnSpc>
                <a:spcPct val="130000"/>
              </a:lnSpc>
              <a:buNone/>
            </a:pPr>
            <a:endParaRPr lang="en-US" sz="11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100" dirty="0" smtClean="0">
                <a:solidFill>
                  <a:srgbClr val="4A4A4A"/>
                </a:solidFill>
                <a:latin typeface="Arial" pitchFamily="34" charset="0"/>
                <a:ea typeface="Arial" pitchFamily="34" charset="-122"/>
                <a:cs typeface="Arial" pitchFamily="34" charset="-120"/>
              </a:rPr>
              <a:t>政府目標の前倒し達成に向け</a:t>
            </a:r>
            <a:r>
              <a:rPr lang="en-US" sz="1100" dirty="0">
                <a:solidFill>
                  <a:srgbClr val="4A4A4A"/>
                </a:solidFill>
                <a:latin typeface="Arial" pitchFamily="34" charset="0"/>
                <a:ea typeface="Arial" pitchFamily="34" charset="-122"/>
                <a:cs typeface="Arial" pitchFamily="34" charset="-120"/>
              </a:rPr>
              <a:t>、</a:t>
            </a:r>
            <a:r>
              <a:rPr lang="en-US" sz="1100" dirty="0" smtClean="0">
                <a:solidFill>
                  <a:srgbClr val="4A4A4A"/>
                </a:solidFill>
                <a:latin typeface="Arial" pitchFamily="34" charset="0"/>
                <a:ea typeface="Arial" pitchFamily="34" charset="-122"/>
                <a:cs typeface="Arial" pitchFamily="34" charset="-120"/>
              </a:rPr>
              <a:t>これまでの年平均</a:t>
            </a:r>
            <a:r>
              <a:rPr lang="en-US" sz="1100" dirty="0">
                <a:solidFill>
                  <a:srgbClr val="4A4A4A"/>
                </a:solidFill>
                <a:latin typeface="Arial" pitchFamily="34" charset="0"/>
                <a:ea typeface="Arial" pitchFamily="34" charset="-122"/>
                <a:cs typeface="Arial" pitchFamily="34" charset="-120"/>
              </a:rPr>
              <a:t>+36.5円から年+95円ペースへ。</a:t>
            </a:r>
            <a:endParaRPr lang="en-US" sz="1100" dirty="0"/>
          </a:p>
          <a:p>
            <a:pPr marL="0" indent="0">
              <a:lnSpc>
                <a:spcPct val="130000"/>
              </a:lnSpc>
              <a:buNone/>
            </a:pPr>
            <a:r>
              <a:rPr lang="en-US" sz="1100" dirty="0">
                <a:solidFill>
                  <a:srgbClr val="4A4A4A"/>
                </a:solidFill>
                <a:latin typeface="Arial" pitchFamily="34" charset="0"/>
                <a:ea typeface="Arial" pitchFamily="34" charset="-122"/>
                <a:cs typeface="Arial" pitchFamily="34" charset="-120"/>
              </a:rPr>
              <a:t>2026年最低賃金：1,216円（全国加重平均）</a:t>
            </a:r>
            <a:endParaRPr lang="en-US" sz="1100" dirty="0"/>
          </a:p>
          <a:p>
            <a:pPr marL="0" indent="0">
              <a:lnSpc>
                <a:spcPct val="130000"/>
              </a:lnSpc>
              <a:buNone/>
            </a:pPr>
            <a:endParaRPr lang="en-US" sz="1100" dirty="0"/>
          </a:p>
          <a:p>
            <a:pPr marL="0" indent="0">
              <a:lnSpc>
                <a:spcPct val="130000"/>
              </a:lnSpc>
              <a:buNone/>
            </a:pPr>
            <a:r>
              <a:rPr lang="en-US" sz="1100" dirty="0">
                <a:solidFill>
                  <a:srgbClr val="4A4A4A"/>
                </a:solidFill>
                <a:latin typeface="Arial" pitchFamily="34" charset="0"/>
                <a:ea typeface="Arial" pitchFamily="34" charset="-122"/>
                <a:cs typeface="Arial" pitchFamily="34" charset="-120"/>
              </a:rPr>
              <a:t>調理従事者有効求人倍率：2.47倍</a:t>
            </a:r>
            <a:endParaRPr lang="en-US" sz="1100" dirty="0"/>
          </a:p>
        </p:txBody>
      </p:sp>
      <p:sp>
        <p:nvSpPr>
          <p:cNvPr id="15" name="Shape 13"/>
          <p:cNvSpPr/>
          <p:nvPr/>
        </p:nvSpPr>
        <p:spPr>
          <a:xfrm>
            <a:off x="6100689" y="868680"/>
            <a:ext cx="2743200" cy="3749040"/>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16" name="Shape 14"/>
          <p:cNvSpPr/>
          <p:nvPr/>
        </p:nvSpPr>
        <p:spPr>
          <a:xfrm>
            <a:off x="6089184" y="868680"/>
            <a:ext cx="2743200" cy="475488"/>
          </a:xfrm>
          <a:prstGeom prst="rect">
            <a:avLst/>
          </a:prstGeom>
          <a:solidFill>
            <a:srgbClr val="8B0000"/>
          </a:solidFill>
          <a:ln w="12700">
            <a:solidFill>
              <a:srgbClr val="8B0000"/>
            </a:solidFill>
            <a:prstDash val="solid"/>
          </a:ln>
        </p:spPr>
      </p:sp>
      <p:sp>
        <p:nvSpPr>
          <p:cNvPr id="17" name="Text 15"/>
          <p:cNvSpPr/>
          <p:nvPr/>
        </p:nvSpPr>
        <p:spPr>
          <a:xfrm>
            <a:off x="6035040" y="868680"/>
            <a:ext cx="2743200" cy="475488"/>
          </a:xfrm>
          <a:prstGeom prst="rect">
            <a:avLst/>
          </a:prstGeom>
          <a:noFill/>
          <a:ln/>
        </p:spPr>
        <p:txBody>
          <a:bodyPr wrap="square"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③ 消耗品高騰【新】</a:t>
            </a:r>
            <a:endParaRPr lang="en-US" sz="1300" dirty="0"/>
          </a:p>
        </p:txBody>
      </p:sp>
      <p:sp>
        <p:nvSpPr>
          <p:cNvPr id="18" name="Text 16"/>
          <p:cNvSpPr/>
          <p:nvPr/>
        </p:nvSpPr>
        <p:spPr>
          <a:xfrm>
            <a:off x="6126480" y="1389888"/>
            <a:ext cx="2560320" cy="384048"/>
          </a:xfrm>
          <a:prstGeom prst="rect">
            <a:avLst/>
          </a:prstGeom>
          <a:noFill/>
          <a:ln/>
        </p:spPr>
        <p:txBody>
          <a:bodyPr wrap="square" rtlCol="0" anchor="ctr"/>
          <a:lstStyle/>
          <a:p>
            <a:pPr marL="0" indent="0" algn="ctr">
              <a:buNone/>
            </a:pPr>
            <a:r>
              <a:rPr lang="en-US" sz="1150" b="1" dirty="0">
                <a:solidFill>
                  <a:srgbClr val="8B0000"/>
                </a:solidFill>
                <a:latin typeface="Arial" pitchFamily="34" charset="0"/>
                <a:ea typeface="Arial" pitchFamily="34" charset="-122"/>
                <a:cs typeface="Arial" pitchFamily="34" charset="-120"/>
              </a:rPr>
              <a:t>中東情勢でナフサ供給不安</a:t>
            </a:r>
            <a:endParaRPr lang="en-US" sz="1150" dirty="0"/>
          </a:p>
        </p:txBody>
      </p:sp>
      <p:sp>
        <p:nvSpPr>
          <p:cNvPr id="19" name="Text 17"/>
          <p:cNvSpPr/>
          <p:nvPr/>
        </p:nvSpPr>
        <p:spPr>
          <a:xfrm>
            <a:off x="6172200" y="1828800"/>
            <a:ext cx="2468880" cy="2560320"/>
          </a:xfrm>
          <a:prstGeom prst="rect">
            <a:avLst/>
          </a:prstGeom>
          <a:noFill/>
          <a:ln/>
        </p:spPr>
        <p:txBody>
          <a:bodyPr wrap="square" rtlCol="0" anchor="t"/>
          <a:lstStyle/>
          <a:p>
            <a:pPr marL="0" indent="0">
              <a:lnSpc>
                <a:spcPct val="130000"/>
              </a:lnSpc>
              <a:buNone/>
            </a:pPr>
            <a:endParaRPr lang="en-US" sz="11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100" dirty="0" err="1" smtClean="0">
                <a:solidFill>
                  <a:srgbClr val="4A4A4A"/>
                </a:solidFill>
                <a:latin typeface="Arial" pitchFamily="34" charset="0"/>
                <a:ea typeface="Arial" pitchFamily="34" charset="-122"/>
                <a:cs typeface="Arial" pitchFamily="34" charset="-120"/>
              </a:rPr>
              <a:t>ホルムズ海峡混乱でナフサ供給不安が拡大</a:t>
            </a:r>
            <a:r>
              <a:rPr lang="en-US" sz="1100" dirty="0">
                <a:solidFill>
                  <a:srgbClr val="4A4A4A"/>
                </a:solidFill>
                <a:latin typeface="Arial" pitchFamily="34" charset="0"/>
                <a:ea typeface="Arial" pitchFamily="34" charset="-122"/>
                <a:cs typeface="Arial" pitchFamily="34" charset="-120"/>
              </a:rPr>
              <a:t>。</a:t>
            </a:r>
            <a:endParaRPr lang="en-US" sz="1100" dirty="0"/>
          </a:p>
          <a:p>
            <a:pPr marL="0" indent="0">
              <a:lnSpc>
                <a:spcPct val="130000"/>
              </a:lnSpc>
              <a:buNone/>
            </a:pPr>
            <a:r>
              <a:rPr lang="en-US" sz="1100" dirty="0" err="1">
                <a:solidFill>
                  <a:srgbClr val="4A4A4A"/>
                </a:solidFill>
                <a:latin typeface="Arial" pitchFamily="34" charset="0"/>
                <a:ea typeface="Arial" pitchFamily="34" charset="-122"/>
                <a:cs typeface="Arial" pitchFamily="34" charset="-120"/>
              </a:rPr>
              <a:t>食品包装・ラップ・</a:t>
            </a:r>
            <a:r>
              <a:rPr lang="en-US" sz="1100" dirty="0" err="1" smtClean="0">
                <a:solidFill>
                  <a:srgbClr val="4A4A4A"/>
                </a:solidFill>
                <a:latin typeface="Arial" pitchFamily="34" charset="0"/>
                <a:ea typeface="Arial" pitchFamily="34" charset="-122"/>
                <a:cs typeface="Arial" pitchFamily="34" charset="-120"/>
              </a:rPr>
              <a:t>使い捨て食器等の包材コストが急激に上昇中</a:t>
            </a:r>
            <a:r>
              <a:rPr lang="en-US" sz="1100" dirty="0">
                <a:solidFill>
                  <a:srgbClr val="4A4A4A"/>
                </a:solidFill>
                <a:latin typeface="Arial" pitchFamily="34" charset="0"/>
                <a:ea typeface="Arial" pitchFamily="34" charset="-122"/>
                <a:cs typeface="Arial" pitchFamily="34" charset="-120"/>
              </a:rPr>
              <a:t>。</a:t>
            </a:r>
            <a:endParaRPr lang="en-US" sz="1100" dirty="0"/>
          </a:p>
          <a:p>
            <a:pPr marL="0" indent="0">
              <a:lnSpc>
                <a:spcPct val="130000"/>
              </a:lnSpc>
              <a:buNone/>
            </a:pPr>
            <a:endParaRPr lang="en-US" sz="1100" dirty="0"/>
          </a:p>
          <a:p>
            <a:pPr marL="0" indent="0">
              <a:lnSpc>
                <a:spcPct val="130000"/>
              </a:lnSpc>
              <a:buNone/>
            </a:pPr>
            <a:r>
              <a:rPr lang="en-US" sz="1100" dirty="0">
                <a:solidFill>
                  <a:srgbClr val="4A4A4A"/>
                </a:solidFill>
                <a:latin typeface="Arial" pitchFamily="34" charset="0"/>
                <a:ea typeface="Arial" pitchFamily="34" charset="-122"/>
                <a:cs typeface="Arial" pitchFamily="34" charset="-120"/>
              </a:rPr>
              <a:t>包材業者から「猶予期間なし」の値上げ通告</a:t>
            </a:r>
            <a:endParaRPr lang="en-US" sz="1100" dirty="0"/>
          </a:p>
        </p:txBody>
      </p:sp>
      <p:sp>
        <p:nvSpPr>
          <p:cNvPr id="20" name="Shape 18"/>
          <p:cNvSpPr/>
          <p:nvPr/>
        </p:nvSpPr>
        <p:spPr>
          <a:xfrm>
            <a:off x="274320" y="4407408"/>
            <a:ext cx="8595360" cy="594360"/>
          </a:xfrm>
          <a:prstGeom prst="rect">
            <a:avLst/>
          </a:prstGeom>
          <a:solidFill>
            <a:srgbClr val="C41230"/>
          </a:solidFill>
          <a:ln w="12700">
            <a:solidFill>
              <a:srgbClr val="C41230"/>
            </a:solidFill>
            <a:prstDash val="solid"/>
          </a:ln>
        </p:spPr>
      </p:sp>
      <p:sp>
        <p:nvSpPr>
          <p:cNvPr id="21" name="Text 19"/>
          <p:cNvSpPr/>
          <p:nvPr/>
        </p:nvSpPr>
        <p:spPr>
          <a:xfrm>
            <a:off x="274320" y="4407408"/>
            <a:ext cx="8595360" cy="594360"/>
          </a:xfrm>
          <a:prstGeom prst="rect">
            <a:avLst/>
          </a:prstGeom>
          <a:noFill/>
          <a:ln/>
        </p:spPr>
        <p:txBody>
          <a:bodyPr wrap="square"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結論：3つのコスト要因が同時に悪化</a:t>
            </a:r>
            <a:r>
              <a:rPr lang="en-US" sz="1600" b="1" dirty="0" smtClean="0">
                <a:solidFill>
                  <a:srgbClr val="FFFFFF"/>
                </a:solidFill>
                <a:latin typeface="Arial" pitchFamily="34" charset="0"/>
                <a:ea typeface="Arial" pitchFamily="34" charset="-122"/>
                <a:cs typeface="Arial" pitchFamily="34" charset="-120"/>
              </a:rPr>
              <a:t>。</a:t>
            </a:r>
          </a:p>
          <a:p>
            <a:pPr marL="0" indent="0" algn="ctr">
              <a:buNone/>
            </a:pPr>
            <a:r>
              <a:rPr lang="en-US" sz="1600" b="1" dirty="0" err="1" smtClean="0">
                <a:solidFill>
                  <a:srgbClr val="FFFFFF"/>
                </a:solidFill>
                <a:latin typeface="Arial" pitchFamily="34" charset="0"/>
                <a:ea typeface="Arial" pitchFamily="34" charset="-122"/>
                <a:cs typeface="Arial" pitchFamily="34" charset="-120"/>
              </a:rPr>
              <a:t>価格改定</a:t>
            </a:r>
            <a:r>
              <a:rPr lang="en-US" sz="1600" b="1" dirty="0" smtClean="0">
                <a:solidFill>
                  <a:srgbClr val="FFFFFF"/>
                </a:solidFill>
                <a:latin typeface="Arial" pitchFamily="34" charset="0"/>
                <a:ea typeface="Arial" pitchFamily="34" charset="-122"/>
                <a:cs typeface="Arial" pitchFamily="34" charset="-120"/>
              </a:rPr>
              <a:t>（</a:t>
            </a:r>
            <a:r>
              <a:rPr lang="ja-JP" altLang="en-US" sz="1600" b="1" dirty="0" smtClean="0">
                <a:solidFill>
                  <a:srgbClr val="FFFFFF"/>
                </a:solidFill>
                <a:latin typeface="Arial" pitchFamily="34" charset="0"/>
                <a:ea typeface="Arial" pitchFamily="34" charset="-122"/>
                <a:cs typeface="Arial" pitchFamily="34" charset="-120"/>
              </a:rPr>
              <a:t>管理費・食単価</a:t>
            </a:r>
            <a:r>
              <a:rPr lang="en-US" sz="1600" b="1" dirty="0" smtClean="0">
                <a:solidFill>
                  <a:srgbClr val="FFFFFF"/>
                </a:solidFill>
                <a:latin typeface="Arial" pitchFamily="34" charset="0"/>
                <a:ea typeface="Arial" pitchFamily="34" charset="-122"/>
                <a:cs typeface="Arial" pitchFamily="34" charset="-120"/>
              </a:rPr>
              <a:t>）</a:t>
            </a:r>
            <a:r>
              <a:rPr lang="ja-JP" altLang="en-US" sz="1600" b="1" dirty="0" smtClean="0">
                <a:solidFill>
                  <a:srgbClr val="FFFFFF"/>
                </a:solidFill>
                <a:latin typeface="Arial" pitchFamily="34" charset="0"/>
                <a:ea typeface="Arial" pitchFamily="34" charset="-122"/>
                <a:cs typeface="Arial" pitchFamily="34" charset="-120"/>
              </a:rPr>
              <a:t>が必要な状況です</a:t>
            </a:r>
            <a:endParaRPr lang="en-US" altLang="ja-JP" sz="1600" b="1" dirty="0" smtClean="0">
              <a:solidFill>
                <a:srgbClr val="FFFFFF"/>
              </a:solidFill>
              <a:latin typeface="Arial" pitchFamily="34" charset="0"/>
              <a:ea typeface="Arial" pitchFamily="34" charset="-122"/>
              <a:cs typeface="Arial" pitchFamily="34"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63002" y="4892040"/>
            <a:ext cx="365760" cy="201168"/>
          </a:xfrm>
          <a:prstGeom prst="rect">
            <a:avLst/>
          </a:prstGeom>
          <a:noFill/>
          <a:ln/>
        </p:spPr>
        <p:txBody>
          <a:bodyPr wrap="square" rtlCol="0" anchor="ctr"/>
          <a:lstStyle/>
          <a:p>
            <a:pPr marL="0" indent="0" algn="ctr">
              <a:buNone/>
            </a:pPr>
            <a:r>
              <a:rPr lang="en-US" altLang="ja-JP" sz="1000" dirty="0" smtClean="0"/>
              <a:t>2</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1900" b="1" dirty="0">
                <a:solidFill>
                  <a:srgbClr val="1A1A1A"/>
                </a:solidFill>
                <a:latin typeface="Arial Black" pitchFamily="34" charset="0"/>
                <a:ea typeface="Arial Black" pitchFamily="34" charset="-122"/>
                <a:cs typeface="Arial Black" pitchFamily="34" charset="-120"/>
              </a:rPr>
              <a:t>食品値上げ動向：2026年は前年比6割減ペースも</a:t>
            </a:r>
            <a:endParaRPr lang="en-US" sz="1900" dirty="0"/>
          </a:p>
          <a:p>
            <a:pPr marL="0" indent="0">
              <a:buNone/>
            </a:pPr>
            <a:r>
              <a:rPr lang="en-US" sz="1900" b="1" dirty="0">
                <a:solidFill>
                  <a:srgbClr val="1A1A1A"/>
                </a:solidFill>
                <a:latin typeface="Arial Black" pitchFamily="34" charset="0"/>
                <a:ea typeface="Arial Black" pitchFamily="34" charset="-122"/>
                <a:cs typeface="Arial Black" pitchFamily="34" charset="-120"/>
              </a:rPr>
              <a:t>ナフサ供給不安で秋以降の急騰リスク</a:t>
            </a:r>
            <a:endParaRPr lang="en-US" sz="19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Text 3"/>
          <p:cNvSpPr/>
          <p:nvPr/>
        </p:nvSpPr>
        <p:spPr>
          <a:xfrm>
            <a:off x="365760" y="905256"/>
            <a:ext cx="8412480" cy="256032"/>
          </a:xfrm>
          <a:prstGeom prst="rect">
            <a:avLst/>
          </a:prstGeom>
          <a:noFill/>
          <a:ln/>
        </p:spPr>
        <p:txBody>
          <a:bodyPr wrap="square" rtlCol="0" anchor="ctr"/>
          <a:lstStyle/>
          <a:p>
            <a:pPr marL="0" indent="0">
              <a:buNone/>
            </a:pPr>
            <a:r>
              <a:rPr lang="en-US" sz="900" dirty="0">
                <a:solidFill>
                  <a:srgbClr val="4A4A4A"/>
                </a:solidFill>
                <a:latin typeface="Arial" pitchFamily="34" charset="0"/>
                <a:ea typeface="Arial" pitchFamily="34" charset="-122"/>
                <a:cs typeface="Arial" pitchFamily="34" charset="-120"/>
              </a:rPr>
              <a:t>出所：帝国データバンク「食品主要195社価格改定動向調査」2026年5月</a:t>
            </a:r>
            <a:endParaRPr lang="en-US" sz="900" dirty="0"/>
          </a:p>
        </p:txBody>
      </p:sp>
      <p:graphicFrame>
        <p:nvGraphicFramePr>
          <p:cNvPr id="6" name="Chart 0"/>
          <p:cNvGraphicFramePr/>
          <p:nvPr/>
        </p:nvGraphicFramePr>
        <p:xfrm>
          <a:off x="365760" y="1188720"/>
          <a:ext cx="512064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5715000" y="1188720"/>
            <a:ext cx="3154680" cy="731520"/>
          </a:xfrm>
          <a:prstGeom prst="rect">
            <a:avLst/>
          </a:prstGeom>
          <a:solidFill>
            <a:srgbClr val="FFFFFF"/>
          </a:solidFill>
          <a:ln w="12700">
            <a:solidFill>
              <a:srgbClr val="CCCCCC"/>
            </a:solidFill>
            <a:prstDash val="solid"/>
          </a:ln>
        </p:spPr>
      </p:sp>
      <p:sp>
        <p:nvSpPr>
          <p:cNvPr id="8" name="Shape 5"/>
          <p:cNvSpPr/>
          <p:nvPr/>
        </p:nvSpPr>
        <p:spPr>
          <a:xfrm>
            <a:off x="5715000" y="1188720"/>
            <a:ext cx="54864" cy="731520"/>
          </a:xfrm>
          <a:prstGeom prst="rect">
            <a:avLst/>
          </a:prstGeom>
          <a:solidFill>
            <a:srgbClr val="C41230"/>
          </a:solidFill>
          <a:ln w="12700">
            <a:solidFill>
              <a:srgbClr val="C41230"/>
            </a:solidFill>
            <a:prstDash val="solid"/>
          </a:ln>
        </p:spPr>
      </p:sp>
      <p:sp>
        <p:nvSpPr>
          <p:cNvPr id="9" name="Text 6"/>
          <p:cNvSpPr/>
          <p:nvPr/>
        </p:nvSpPr>
        <p:spPr>
          <a:xfrm>
            <a:off x="5852160" y="1234440"/>
            <a:ext cx="2926080" cy="347472"/>
          </a:xfrm>
          <a:prstGeom prst="rect">
            <a:avLst/>
          </a:prstGeom>
          <a:noFill/>
          <a:ln/>
        </p:spPr>
        <p:txBody>
          <a:bodyPr wrap="square" rtlCol="0" anchor="ctr"/>
          <a:lstStyle/>
          <a:p>
            <a:pPr marL="0" indent="0">
              <a:buNone/>
            </a:pPr>
            <a:r>
              <a:rPr lang="en-US" sz="1800" b="1" dirty="0">
                <a:solidFill>
                  <a:srgbClr val="C41230"/>
                </a:solidFill>
                <a:latin typeface="Arial Black" pitchFamily="34" charset="0"/>
                <a:ea typeface="Arial Black" pitchFamily="34" charset="-122"/>
                <a:cs typeface="Arial Black" pitchFamily="34" charset="-120"/>
              </a:rPr>
              <a:t>6,290品目</a:t>
            </a:r>
            <a:endParaRPr lang="en-US" sz="1800" dirty="0"/>
          </a:p>
        </p:txBody>
      </p:sp>
      <p:sp>
        <p:nvSpPr>
          <p:cNvPr id="10" name="Text 7"/>
          <p:cNvSpPr/>
          <p:nvPr/>
        </p:nvSpPr>
        <p:spPr>
          <a:xfrm>
            <a:off x="5852160" y="1591056"/>
            <a:ext cx="2926080" cy="310896"/>
          </a:xfrm>
          <a:prstGeom prst="rect">
            <a:avLst/>
          </a:prstGeom>
          <a:noFill/>
          <a:ln/>
        </p:spPr>
        <p:txBody>
          <a:bodyPr wrap="square" rtlCol="0" anchor="ctr"/>
          <a:lstStyle/>
          <a:p>
            <a:pPr marL="0" indent="0">
              <a:buNone/>
            </a:pPr>
            <a:r>
              <a:rPr lang="en-US" sz="900" dirty="0">
                <a:solidFill>
                  <a:srgbClr val="4A4A4A"/>
                </a:solidFill>
                <a:latin typeface="Arial" pitchFamily="34" charset="0"/>
                <a:ea typeface="Arial" pitchFamily="34" charset="-122"/>
                <a:cs typeface="Arial" pitchFamily="34" charset="-120"/>
              </a:rPr>
              <a:t>2026年1〜9月累計</a:t>
            </a:r>
            <a:endParaRPr lang="en-US" sz="900" dirty="0"/>
          </a:p>
          <a:p>
            <a:pPr marL="0" indent="0">
              <a:buNone/>
            </a:pPr>
            <a:r>
              <a:rPr lang="en-US" sz="900" dirty="0">
                <a:solidFill>
                  <a:srgbClr val="4A4A4A"/>
                </a:solidFill>
                <a:latin typeface="Arial" pitchFamily="34" charset="0"/>
                <a:ea typeface="Arial" pitchFamily="34" charset="-122"/>
                <a:cs typeface="Arial" pitchFamily="34" charset="-120"/>
              </a:rPr>
              <a:t>前年比6割減ペース</a:t>
            </a:r>
            <a:endParaRPr lang="en-US" sz="900" dirty="0"/>
          </a:p>
        </p:txBody>
      </p:sp>
      <p:sp>
        <p:nvSpPr>
          <p:cNvPr id="11" name="Shape 8"/>
          <p:cNvSpPr/>
          <p:nvPr/>
        </p:nvSpPr>
        <p:spPr>
          <a:xfrm>
            <a:off x="5715000" y="2011680"/>
            <a:ext cx="3154680" cy="731520"/>
          </a:xfrm>
          <a:prstGeom prst="rect">
            <a:avLst/>
          </a:prstGeom>
          <a:solidFill>
            <a:srgbClr val="FFFFFF"/>
          </a:solidFill>
          <a:ln w="12700">
            <a:solidFill>
              <a:srgbClr val="CCCCCC"/>
            </a:solidFill>
            <a:prstDash val="solid"/>
          </a:ln>
        </p:spPr>
      </p:sp>
      <p:sp>
        <p:nvSpPr>
          <p:cNvPr id="12" name="Shape 9"/>
          <p:cNvSpPr/>
          <p:nvPr/>
        </p:nvSpPr>
        <p:spPr>
          <a:xfrm>
            <a:off x="5715000" y="2011680"/>
            <a:ext cx="54864" cy="731520"/>
          </a:xfrm>
          <a:prstGeom prst="rect">
            <a:avLst/>
          </a:prstGeom>
          <a:solidFill>
            <a:srgbClr val="336699"/>
          </a:solidFill>
          <a:ln w="12700">
            <a:solidFill>
              <a:srgbClr val="336699"/>
            </a:solidFill>
            <a:prstDash val="solid"/>
          </a:ln>
        </p:spPr>
      </p:sp>
      <p:sp>
        <p:nvSpPr>
          <p:cNvPr id="13" name="Text 10"/>
          <p:cNvSpPr/>
          <p:nvPr/>
        </p:nvSpPr>
        <p:spPr>
          <a:xfrm>
            <a:off x="5852160" y="2057400"/>
            <a:ext cx="2926080" cy="347472"/>
          </a:xfrm>
          <a:prstGeom prst="rect">
            <a:avLst/>
          </a:prstGeom>
          <a:noFill/>
          <a:ln/>
        </p:spPr>
        <p:txBody>
          <a:bodyPr wrap="square" rtlCol="0" anchor="ctr"/>
          <a:lstStyle/>
          <a:p>
            <a:pPr marL="0" indent="0">
              <a:buNone/>
            </a:pPr>
            <a:r>
              <a:rPr lang="en-US" sz="1800" b="1" dirty="0">
                <a:solidFill>
                  <a:srgbClr val="336699"/>
                </a:solidFill>
                <a:latin typeface="Arial Black" pitchFamily="34" charset="0"/>
                <a:ea typeface="Arial Black" pitchFamily="34" charset="-122"/>
                <a:cs typeface="Arial Black" pitchFamily="34" charset="-120"/>
              </a:rPr>
              <a:t>15%</a:t>
            </a:r>
            <a:endParaRPr lang="en-US" sz="1800" dirty="0"/>
          </a:p>
        </p:txBody>
      </p:sp>
      <p:sp>
        <p:nvSpPr>
          <p:cNvPr id="14" name="Text 11"/>
          <p:cNvSpPr/>
          <p:nvPr/>
        </p:nvSpPr>
        <p:spPr>
          <a:xfrm>
            <a:off x="5852160" y="2414016"/>
            <a:ext cx="2926080" cy="310896"/>
          </a:xfrm>
          <a:prstGeom prst="rect">
            <a:avLst/>
          </a:prstGeom>
          <a:noFill/>
          <a:ln/>
        </p:spPr>
        <p:txBody>
          <a:bodyPr wrap="square" rtlCol="0" anchor="ctr"/>
          <a:lstStyle/>
          <a:p>
            <a:pPr marL="0" indent="0">
              <a:buNone/>
            </a:pPr>
            <a:r>
              <a:rPr lang="en-US" sz="900" dirty="0">
                <a:solidFill>
                  <a:srgbClr val="4A4A4A"/>
                </a:solidFill>
                <a:latin typeface="Arial" pitchFamily="34" charset="0"/>
                <a:ea typeface="Arial" pitchFamily="34" charset="-122"/>
                <a:cs typeface="Arial" pitchFamily="34" charset="-120"/>
              </a:rPr>
              <a:t>1回当たり平均値上げ率</a:t>
            </a:r>
            <a:endParaRPr lang="en-US" sz="900" dirty="0"/>
          </a:p>
          <a:p>
            <a:pPr marL="0" indent="0">
              <a:buNone/>
            </a:pPr>
            <a:r>
              <a:rPr lang="en-US" sz="900" dirty="0">
                <a:solidFill>
                  <a:srgbClr val="4A4A4A"/>
                </a:solidFill>
                <a:latin typeface="Arial" pitchFamily="34" charset="0"/>
                <a:ea typeface="Arial" pitchFamily="34" charset="-122"/>
                <a:cs typeface="Arial" pitchFamily="34" charset="-120"/>
              </a:rPr>
              <a:t>前年通年と同水準</a:t>
            </a:r>
            <a:endParaRPr lang="en-US" sz="900" dirty="0"/>
          </a:p>
        </p:txBody>
      </p:sp>
      <p:sp>
        <p:nvSpPr>
          <p:cNvPr id="15" name="Shape 12"/>
          <p:cNvSpPr/>
          <p:nvPr/>
        </p:nvSpPr>
        <p:spPr>
          <a:xfrm>
            <a:off x="5715000" y="2834640"/>
            <a:ext cx="3154680" cy="731520"/>
          </a:xfrm>
          <a:prstGeom prst="rect">
            <a:avLst/>
          </a:prstGeom>
          <a:solidFill>
            <a:srgbClr val="FFFFFF"/>
          </a:solidFill>
          <a:ln w="12700">
            <a:solidFill>
              <a:srgbClr val="CCCCCC"/>
            </a:solidFill>
            <a:prstDash val="solid"/>
          </a:ln>
        </p:spPr>
      </p:sp>
      <p:sp>
        <p:nvSpPr>
          <p:cNvPr id="16" name="Shape 13"/>
          <p:cNvSpPr/>
          <p:nvPr/>
        </p:nvSpPr>
        <p:spPr>
          <a:xfrm>
            <a:off x="5715000" y="2834640"/>
            <a:ext cx="54864" cy="731520"/>
          </a:xfrm>
          <a:prstGeom prst="rect">
            <a:avLst/>
          </a:prstGeom>
          <a:solidFill>
            <a:srgbClr val="D45A00"/>
          </a:solidFill>
          <a:ln w="12700">
            <a:solidFill>
              <a:srgbClr val="D45A00"/>
            </a:solidFill>
            <a:prstDash val="solid"/>
          </a:ln>
        </p:spPr>
      </p:sp>
      <p:sp>
        <p:nvSpPr>
          <p:cNvPr id="17" name="Text 14"/>
          <p:cNvSpPr/>
          <p:nvPr/>
        </p:nvSpPr>
        <p:spPr>
          <a:xfrm>
            <a:off x="5852160" y="2880360"/>
            <a:ext cx="2926080" cy="347472"/>
          </a:xfrm>
          <a:prstGeom prst="rect">
            <a:avLst/>
          </a:prstGeom>
          <a:noFill/>
          <a:ln/>
        </p:spPr>
        <p:txBody>
          <a:bodyPr wrap="square" rtlCol="0" anchor="ctr"/>
          <a:lstStyle/>
          <a:p>
            <a:pPr marL="0" indent="0">
              <a:buNone/>
            </a:pPr>
            <a:r>
              <a:rPr lang="en-US" sz="1800" b="1" dirty="0">
                <a:solidFill>
                  <a:srgbClr val="D45A00"/>
                </a:solidFill>
                <a:latin typeface="Arial Black" pitchFamily="34" charset="0"/>
                <a:ea typeface="Arial Black" pitchFamily="34" charset="-122"/>
                <a:cs typeface="Arial Black" pitchFamily="34" charset="-120"/>
              </a:rPr>
              <a:t>99.6%</a:t>
            </a:r>
            <a:endParaRPr lang="en-US" sz="1800" dirty="0"/>
          </a:p>
        </p:txBody>
      </p:sp>
      <p:sp>
        <p:nvSpPr>
          <p:cNvPr id="18" name="Text 15"/>
          <p:cNvSpPr/>
          <p:nvPr/>
        </p:nvSpPr>
        <p:spPr>
          <a:xfrm>
            <a:off x="5852160" y="3236976"/>
            <a:ext cx="2926080" cy="310896"/>
          </a:xfrm>
          <a:prstGeom prst="rect">
            <a:avLst/>
          </a:prstGeom>
          <a:noFill/>
          <a:ln/>
        </p:spPr>
        <p:txBody>
          <a:bodyPr wrap="square" rtlCol="0" anchor="ctr"/>
          <a:lstStyle/>
          <a:p>
            <a:pPr marL="0" indent="0">
              <a:buNone/>
            </a:pPr>
            <a:r>
              <a:rPr lang="en-US" sz="900" dirty="0">
                <a:solidFill>
                  <a:srgbClr val="4A4A4A"/>
                </a:solidFill>
                <a:latin typeface="Arial" pitchFamily="34" charset="0"/>
                <a:ea typeface="Arial" pitchFamily="34" charset="-122"/>
                <a:cs typeface="Arial" pitchFamily="34" charset="-120"/>
              </a:rPr>
              <a:t>原材料高由来の割合</a:t>
            </a:r>
            <a:endParaRPr lang="en-US" sz="900" dirty="0"/>
          </a:p>
          <a:p>
            <a:pPr marL="0" indent="0">
              <a:buNone/>
            </a:pPr>
            <a:r>
              <a:rPr lang="en-US" sz="900" dirty="0">
                <a:solidFill>
                  <a:srgbClr val="4A4A4A"/>
                </a:solidFill>
                <a:latin typeface="Arial" pitchFamily="34" charset="0"/>
                <a:ea typeface="Arial" pitchFamily="34" charset="-122"/>
                <a:cs typeface="Arial" pitchFamily="34" charset="-120"/>
              </a:rPr>
              <a:t>2023年以降で最高水準</a:t>
            </a:r>
            <a:endParaRPr lang="en-US" sz="900" dirty="0"/>
          </a:p>
        </p:txBody>
      </p:sp>
      <p:sp>
        <p:nvSpPr>
          <p:cNvPr id="19" name="Shape 16"/>
          <p:cNvSpPr/>
          <p:nvPr/>
        </p:nvSpPr>
        <p:spPr>
          <a:xfrm>
            <a:off x="5715000" y="3657600"/>
            <a:ext cx="3154680" cy="731520"/>
          </a:xfrm>
          <a:prstGeom prst="rect">
            <a:avLst/>
          </a:prstGeom>
          <a:solidFill>
            <a:srgbClr val="FFFFFF"/>
          </a:solidFill>
          <a:ln w="12700">
            <a:solidFill>
              <a:srgbClr val="CCCCCC"/>
            </a:solidFill>
            <a:prstDash val="solid"/>
          </a:ln>
        </p:spPr>
      </p:sp>
      <p:sp>
        <p:nvSpPr>
          <p:cNvPr id="20" name="Shape 17"/>
          <p:cNvSpPr/>
          <p:nvPr/>
        </p:nvSpPr>
        <p:spPr>
          <a:xfrm>
            <a:off x="5715000" y="3657600"/>
            <a:ext cx="54864" cy="731520"/>
          </a:xfrm>
          <a:prstGeom prst="rect">
            <a:avLst/>
          </a:prstGeom>
          <a:solidFill>
            <a:srgbClr val="8B0000"/>
          </a:solidFill>
          <a:ln w="12700">
            <a:solidFill>
              <a:srgbClr val="8B0000"/>
            </a:solidFill>
            <a:prstDash val="solid"/>
          </a:ln>
        </p:spPr>
      </p:sp>
      <p:sp>
        <p:nvSpPr>
          <p:cNvPr id="21" name="Text 18"/>
          <p:cNvSpPr/>
          <p:nvPr/>
        </p:nvSpPr>
        <p:spPr>
          <a:xfrm>
            <a:off x="5852160" y="3703320"/>
            <a:ext cx="2926080" cy="347472"/>
          </a:xfrm>
          <a:prstGeom prst="rect">
            <a:avLst/>
          </a:prstGeom>
          <a:noFill/>
          <a:ln/>
        </p:spPr>
        <p:txBody>
          <a:bodyPr wrap="square" rtlCol="0" anchor="ctr"/>
          <a:lstStyle/>
          <a:p>
            <a:pPr marL="0" indent="0">
              <a:buNone/>
            </a:pPr>
            <a:r>
              <a:rPr lang="en-US" sz="1800" b="1" dirty="0">
                <a:solidFill>
                  <a:srgbClr val="8B0000"/>
                </a:solidFill>
                <a:latin typeface="Arial Black" pitchFamily="34" charset="0"/>
                <a:ea typeface="Arial Black" pitchFamily="34" charset="-122"/>
                <a:cs typeface="Arial Black" pitchFamily="34" charset="-120"/>
              </a:rPr>
              <a:t>69.9%</a:t>
            </a:r>
            <a:endParaRPr lang="en-US" sz="1800" dirty="0"/>
          </a:p>
        </p:txBody>
      </p:sp>
      <p:sp>
        <p:nvSpPr>
          <p:cNvPr id="22" name="Text 19"/>
          <p:cNvSpPr/>
          <p:nvPr/>
        </p:nvSpPr>
        <p:spPr>
          <a:xfrm>
            <a:off x="5852160" y="4059936"/>
            <a:ext cx="2926080" cy="310896"/>
          </a:xfrm>
          <a:prstGeom prst="rect">
            <a:avLst/>
          </a:prstGeom>
          <a:noFill/>
          <a:ln/>
        </p:spPr>
        <p:txBody>
          <a:bodyPr wrap="square" rtlCol="0" anchor="ctr"/>
          <a:lstStyle/>
          <a:p>
            <a:pPr marL="0" indent="0">
              <a:buNone/>
            </a:pPr>
            <a:r>
              <a:rPr lang="en-US" sz="900" dirty="0">
                <a:solidFill>
                  <a:srgbClr val="4A4A4A"/>
                </a:solidFill>
                <a:latin typeface="Arial" pitchFamily="34" charset="0"/>
                <a:ea typeface="Arial" pitchFamily="34" charset="-122"/>
                <a:cs typeface="Arial" pitchFamily="34" charset="-120"/>
              </a:rPr>
              <a:t>包装・資材由来の割合</a:t>
            </a:r>
            <a:endParaRPr lang="en-US" sz="900" dirty="0"/>
          </a:p>
          <a:p>
            <a:pPr marL="0" indent="0">
              <a:buNone/>
            </a:pPr>
            <a:r>
              <a:rPr lang="en-US" sz="900" dirty="0">
                <a:solidFill>
                  <a:srgbClr val="4A4A4A"/>
                </a:solidFill>
                <a:latin typeface="Arial" pitchFamily="34" charset="0"/>
                <a:ea typeface="Arial" pitchFamily="34" charset="-122"/>
                <a:cs typeface="Arial" pitchFamily="34" charset="-120"/>
              </a:rPr>
              <a:t>中東情勢が直撃</a:t>
            </a:r>
            <a:endParaRPr lang="en-US" sz="900" dirty="0"/>
          </a:p>
        </p:txBody>
      </p:sp>
      <p:sp>
        <p:nvSpPr>
          <p:cNvPr id="23" name="Shape 20"/>
          <p:cNvSpPr/>
          <p:nvPr/>
        </p:nvSpPr>
        <p:spPr>
          <a:xfrm>
            <a:off x="5715000" y="4480560"/>
            <a:ext cx="3154680" cy="621792"/>
          </a:xfrm>
          <a:prstGeom prst="rect">
            <a:avLst/>
          </a:prstGeom>
          <a:solidFill>
            <a:srgbClr val="FFF3CD"/>
          </a:solidFill>
          <a:ln w="12700">
            <a:solidFill>
              <a:srgbClr val="E6A817"/>
            </a:solidFill>
            <a:prstDash val="solid"/>
          </a:ln>
        </p:spPr>
      </p:sp>
      <p:sp>
        <p:nvSpPr>
          <p:cNvPr id="24" name="Text 21"/>
          <p:cNvSpPr/>
          <p:nvPr/>
        </p:nvSpPr>
        <p:spPr>
          <a:xfrm>
            <a:off x="5806440" y="4480560"/>
            <a:ext cx="2971800" cy="621792"/>
          </a:xfrm>
          <a:prstGeom prst="rect">
            <a:avLst/>
          </a:prstGeom>
          <a:noFill/>
          <a:ln/>
        </p:spPr>
        <p:txBody>
          <a:bodyPr wrap="square" rtlCol="0" anchor="ctr"/>
          <a:lstStyle/>
          <a:p>
            <a:pPr marL="0" indent="0">
              <a:buNone/>
            </a:pPr>
            <a:r>
              <a:rPr lang="en-US" sz="900" dirty="0">
                <a:solidFill>
                  <a:srgbClr val="7B4F00"/>
                </a:solidFill>
                <a:latin typeface="Arial" pitchFamily="34" charset="0"/>
                <a:ea typeface="Arial" pitchFamily="34" charset="-122"/>
                <a:cs typeface="Arial" pitchFamily="34" charset="-120"/>
              </a:rPr>
              <a:t>⚠ 早ければ今夏以降、ナフサ不足を要因とした</a:t>
            </a:r>
            <a:endParaRPr lang="en-US" sz="900" dirty="0"/>
          </a:p>
          <a:p>
            <a:pPr marL="0" indent="0">
              <a:buNone/>
            </a:pPr>
            <a:r>
              <a:rPr lang="en-US" sz="900" dirty="0">
                <a:solidFill>
                  <a:srgbClr val="7B4F00"/>
                </a:solidFill>
                <a:latin typeface="Arial" pitchFamily="34" charset="0"/>
                <a:ea typeface="Arial" pitchFamily="34" charset="-122"/>
                <a:cs typeface="Arial" pitchFamily="34" charset="-120"/>
              </a:rPr>
              <a:t>　 値上げラッシュ再燃の可能性あり（帝国データバンク）</a:t>
            </a:r>
            <a:endParaRPr lang="en-US" sz="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57140" y="4892040"/>
            <a:ext cx="365760" cy="201168"/>
          </a:xfrm>
          <a:prstGeom prst="rect">
            <a:avLst/>
          </a:prstGeom>
          <a:noFill/>
          <a:ln/>
        </p:spPr>
        <p:txBody>
          <a:bodyPr wrap="square" rtlCol="0" anchor="ctr"/>
          <a:lstStyle/>
          <a:p>
            <a:pPr marL="0" indent="0" algn="ctr">
              <a:buNone/>
            </a:pPr>
            <a:r>
              <a:rPr lang="en-US" altLang="ja-JP" sz="1000" dirty="0" smtClean="0">
                <a:solidFill>
                  <a:srgbClr val="4A4A4A"/>
                </a:solidFill>
              </a:rPr>
              <a:t>3</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2000" b="1" dirty="0">
                <a:solidFill>
                  <a:srgbClr val="1A1A1A"/>
                </a:solidFill>
                <a:latin typeface="Arial Black" pitchFamily="34" charset="0"/>
                <a:ea typeface="Arial Black" pitchFamily="34" charset="-122"/>
                <a:cs typeface="Arial Black" pitchFamily="34" charset="-120"/>
              </a:rPr>
              <a:t>外部環境の変化④：ホルムズ海峡危機が</a:t>
            </a:r>
            <a:endParaRPr lang="en-US" sz="2000" dirty="0"/>
          </a:p>
          <a:p>
            <a:pPr marL="0" indent="0">
              <a:buNone/>
            </a:pPr>
            <a:r>
              <a:rPr lang="en-US" sz="2000" b="1" dirty="0">
                <a:solidFill>
                  <a:srgbClr val="1A1A1A"/>
                </a:solidFill>
                <a:latin typeface="Arial Black" pitchFamily="34" charset="0"/>
                <a:ea typeface="Arial Black" pitchFamily="34" charset="-122"/>
                <a:cs typeface="Arial Black" pitchFamily="34" charset="-120"/>
              </a:rPr>
              <a:t>給食食材コストを多重に直撃</a:t>
            </a:r>
            <a:endParaRPr lang="en-US" sz="20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Text 3"/>
          <p:cNvSpPr/>
          <p:nvPr/>
        </p:nvSpPr>
        <p:spPr>
          <a:xfrm>
            <a:off x="365760" y="905256"/>
            <a:ext cx="8412480" cy="219456"/>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出所：三菱UFJ銀行、内閣府、農林水産省、帝国データバンク、野村総合研究所（2026年3〜4月）</a:t>
            </a:r>
            <a:endParaRPr lang="en-US" sz="850" dirty="0"/>
          </a:p>
        </p:txBody>
      </p:sp>
      <p:sp>
        <p:nvSpPr>
          <p:cNvPr id="6" name="Shape 4"/>
          <p:cNvSpPr/>
          <p:nvPr/>
        </p:nvSpPr>
        <p:spPr>
          <a:xfrm>
            <a:off x="365760" y="1170432"/>
            <a:ext cx="2743200" cy="749808"/>
          </a:xfrm>
          <a:prstGeom prst="rect">
            <a:avLst/>
          </a:prstGeom>
          <a:solidFill>
            <a:srgbClr val="8B0000"/>
          </a:solidFill>
          <a:ln w="12700">
            <a:solidFill>
              <a:srgbClr val="8B0000"/>
            </a:solidFill>
            <a:prstDash val="solid"/>
          </a:ln>
        </p:spPr>
      </p:sp>
      <p:sp>
        <p:nvSpPr>
          <p:cNvPr id="7" name="Text 5"/>
          <p:cNvSpPr/>
          <p:nvPr/>
        </p:nvSpPr>
        <p:spPr>
          <a:xfrm>
            <a:off x="365760" y="1188720"/>
            <a:ext cx="2743200" cy="384048"/>
          </a:xfrm>
          <a:prstGeom prst="rect">
            <a:avLst/>
          </a:prstGeom>
          <a:noFill/>
          <a:ln/>
        </p:spPr>
        <p:txBody>
          <a:bodyPr wrap="square" rtlCol="0" anchor="ctr"/>
          <a:lstStyle/>
          <a:p>
            <a:pPr marL="0" indent="0" algn="ctr">
              <a:buNone/>
            </a:pPr>
            <a:r>
              <a:rPr lang="en-US" sz="2200" b="1" dirty="0">
                <a:solidFill>
                  <a:srgbClr val="FFFFFF"/>
                </a:solidFill>
                <a:latin typeface="Arial Black" pitchFamily="34" charset="0"/>
                <a:ea typeface="Arial Black" pitchFamily="34" charset="-122"/>
                <a:cs typeface="Arial Black" pitchFamily="34" charset="-120"/>
              </a:rPr>
              <a:t>約2倍</a:t>
            </a:r>
            <a:endParaRPr lang="en-US" sz="2200" dirty="0"/>
          </a:p>
        </p:txBody>
      </p:sp>
      <p:sp>
        <p:nvSpPr>
          <p:cNvPr id="8" name="Text 6"/>
          <p:cNvSpPr/>
          <p:nvPr/>
        </p:nvSpPr>
        <p:spPr>
          <a:xfrm>
            <a:off x="457200" y="1591056"/>
            <a:ext cx="2560320" cy="310896"/>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原油価格（WTI）</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危機前 67$/bbl → 113$/bbl</a:t>
            </a:r>
            <a:endParaRPr lang="en-US" sz="850" dirty="0"/>
          </a:p>
        </p:txBody>
      </p:sp>
      <p:sp>
        <p:nvSpPr>
          <p:cNvPr id="9" name="Shape 7"/>
          <p:cNvSpPr/>
          <p:nvPr/>
        </p:nvSpPr>
        <p:spPr>
          <a:xfrm>
            <a:off x="3200400" y="1170432"/>
            <a:ext cx="2743200" cy="749808"/>
          </a:xfrm>
          <a:prstGeom prst="rect">
            <a:avLst/>
          </a:prstGeom>
          <a:solidFill>
            <a:srgbClr val="C41230"/>
          </a:solidFill>
          <a:ln w="12700">
            <a:solidFill>
              <a:srgbClr val="C41230"/>
            </a:solidFill>
            <a:prstDash val="solid"/>
          </a:ln>
        </p:spPr>
      </p:sp>
      <p:sp>
        <p:nvSpPr>
          <p:cNvPr id="10" name="Text 8"/>
          <p:cNvSpPr/>
          <p:nvPr/>
        </p:nvSpPr>
        <p:spPr>
          <a:xfrm>
            <a:off x="3200400" y="1188720"/>
            <a:ext cx="2743200" cy="384048"/>
          </a:xfrm>
          <a:prstGeom prst="rect">
            <a:avLst/>
          </a:prstGeom>
          <a:noFill/>
          <a:ln/>
        </p:spPr>
        <p:txBody>
          <a:bodyPr wrap="square" rtlCol="0" anchor="ctr"/>
          <a:lstStyle/>
          <a:p>
            <a:pPr marL="0" indent="0" algn="ctr">
              <a:buNone/>
            </a:pPr>
            <a:r>
              <a:rPr lang="en-US" sz="2200" b="1" dirty="0">
                <a:solidFill>
                  <a:srgbClr val="FFFFFF"/>
                </a:solidFill>
                <a:latin typeface="Arial Black" pitchFamily="34" charset="0"/>
                <a:ea typeface="Arial Black" pitchFamily="34" charset="-122"/>
                <a:cs typeface="Arial Black" pitchFamily="34" charset="-120"/>
              </a:rPr>
              <a:t>+15〜20%</a:t>
            </a:r>
            <a:endParaRPr lang="en-US" sz="2200" dirty="0"/>
          </a:p>
        </p:txBody>
      </p:sp>
      <p:sp>
        <p:nvSpPr>
          <p:cNvPr id="11" name="Text 9"/>
          <p:cNvSpPr/>
          <p:nvPr/>
        </p:nvSpPr>
        <p:spPr>
          <a:xfrm>
            <a:off x="3291840" y="1591056"/>
            <a:ext cx="2560320" cy="310896"/>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喜望峰迂回ルートによる</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海上運賃増加（スエズ比）</a:t>
            </a:r>
            <a:endParaRPr lang="en-US" sz="850" dirty="0"/>
          </a:p>
        </p:txBody>
      </p:sp>
      <p:sp>
        <p:nvSpPr>
          <p:cNvPr id="12" name="Shape 10"/>
          <p:cNvSpPr/>
          <p:nvPr/>
        </p:nvSpPr>
        <p:spPr>
          <a:xfrm>
            <a:off x="6035040" y="1170432"/>
            <a:ext cx="2743200" cy="749808"/>
          </a:xfrm>
          <a:prstGeom prst="rect">
            <a:avLst/>
          </a:prstGeom>
          <a:solidFill>
            <a:srgbClr val="D45A00"/>
          </a:solidFill>
          <a:ln w="12700">
            <a:solidFill>
              <a:srgbClr val="D45A00"/>
            </a:solidFill>
            <a:prstDash val="solid"/>
          </a:ln>
        </p:spPr>
      </p:sp>
      <p:sp>
        <p:nvSpPr>
          <p:cNvPr id="13" name="Text 11"/>
          <p:cNvSpPr/>
          <p:nvPr/>
        </p:nvSpPr>
        <p:spPr>
          <a:xfrm>
            <a:off x="6035040" y="1188720"/>
            <a:ext cx="2743200" cy="384048"/>
          </a:xfrm>
          <a:prstGeom prst="rect">
            <a:avLst/>
          </a:prstGeom>
          <a:noFill/>
          <a:ln/>
        </p:spPr>
        <p:txBody>
          <a:bodyPr wrap="square" rtlCol="0" anchor="ctr"/>
          <a:lstStyle/>
          <a:p>
            <a:pPr marL="0" indent="0" algn="ctr">
              <a:buNone/>
            </a:pPr>
            <a:r>
              <a:rPr lang="en-US" sz="2200" b="1" dirty="0">
                <a:solidFill>
                  <a:srgbClr val="FFFFFF"/>
                </a:solidFill>
                <a:latin typeface="Arial Black" pitchFamily="34" charset="0"/>
                <a:ea typeface="Arial Black" pitchFamily="34" charset="-122"/>
                <a:cs typeface="Arial Black" pitchFamily="34" charset="-120"/>
              </a:rPr>
              <a:t>+33%</a:t>
            </a:r>
            <a:endParaRPr lang="en-US" sz="2200" dirty="0"/>
          </a:p>
        </p:txBody>
      </p:sp>
      <p:sp>
        <p:nvSpPr>
          <p:cNvPr id="14" name="Text 12"/>
          <p:cNvSpPr/>
          <p:nvPr/>
        </p:nvSpPr>
        <p:spPr>
          <a:xfrm>
            <a:off x="6126480" y="1591056"/>
            <a:ext cx="2560320" cy="310896"/>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原油年平均上昇予測</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（三菱UFJ銀行 2026年4月試算）</a:t>
            </a:r>
            <a:endParaRPr lang="en-US" sz="850" dirty="0"/>
          </a:p>
        </p:txBody>
      </p:sp>
      <p:sp>
        <p:nvSpPr>
          <p:cNvPr id="15" name="Shape 13"/>
          <p:cNvSpPr/>
          <p:nvPr/>
        </p:nvSpPr>
        <p:spPr>
          <a:xfrm>
            <a:off x="365760" y="2029968"/>
            <a:ext cx="8412480" cy="347472"/>
          </a:xfrm>
          <a:prstGeom prst="rect">
            <a:avLst/>
          </a:prstGeom>
          <a:solidFill>
            <a:srgbClr val="2C3E50"/>
          </a:solidFill>
          <a:ln w="12700">
            <a:solidFill>
              <a:srgbClr val="2C3E50"/>
            </a:solidFill>
            <a:prstDash val="solid"/>
          </a:ln>
        </p:spPr>
      </p:sp>
      <p:sp>
        <p:nvSpPr>
          <p:cNvPr id="16" name="Text 14"/>
          <p:cNvSpPr/>
          <p:nvPr/>
        </p:nvSpPr>
        <p:spPr>
          <a:xfrm>
            <a:off x="457200" y="2029968"/>
            <a:ext cx="182880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食材カテゴリ</a:t>
            </a:r>
            <a:endParaRPr lang="en-US" sz="1100" dirty="0"/>
          </a:p>
        </p:txBody>
      </p:sp>
      <p:sp>
        <p:nvSpPr>
          <p:cNvPr id="17" name="Text 15"/>
          <p:cNvSpPr/>
          <p:nvPr/>
        </p:nvSpPr>
        <p:spPr>
          <a:xfrm>
            <a:off x="2331720" y="2029968"/>
            <a:ext cx="256032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影響経路</a:t>
            </a:r>
            <a:endParaRPr lang="en-US" sz="1100" dirty="0"/>
          </a:p>
        </p:txBody>
      </p:sp>
      <p:sp>
        <p:nvSpPr>
          <p:cNvPr id="18" name="Text 16"/>
          <p:cNvSpPr/>
          <p:nvPr/>
        </p:nvSpPr>
        <p:spPr>
          <a:xfrm>
            <a:off x="4937760" y="2029968"/>
            <a:ext cx="374904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定量データ・出所</a:t>
            </a:r>
            <a:endParaRPr lang="en-US" sz="1100" dirty="0"/>
          </a:p>
        </p:txBody>
      </p:sp>
      <p:sp>
        <p:nvSpPr>
          <p:cNvPr id="19" name="Shape 17"/>
          <p:cNvSpPr/>
          <p:nvPr/>
        </p:nvSpPr>
        <p:spPr>
          <a:xfrm>
            <a:off x="365760" y="2377440"/>
            <a:ext cx="8412480" cy="548640"/>
          </a:xfrm>
          <a:prstGeom prst="rect">
            <a:avLst/>
          </a:prstGeom>
          <a:solidFill>
            <a:srgbClr val="FFFFFF"/>
          </a:solidFill>
          <a:ln w="12700">
            <a:solidFill>
              <a:srgbClr val="DDDDDD"/>
            </a:solidFill>
            <a:prstDash val="solid"/>
          </a:ln>
        </p:spPr>
      </p:sp>
      <p:sp>
        <p:nvSpPr>
          <p:cNvPr id="20" name="Shape 18"/>
          <p:cNvSpPr/>
          <p:nvPr/>
        </p:nvSpPr>
        <p:spPr>
          <a:xfrm>
            <a:off x="365760" y="2377440"/>
            <a:ext cx="54864" cy="548640"/>
          </a:xfrm>
          <a:prstGeom prst="rect">
            <a:avLst/>
          </a:prstGeom>
          <a:solidFill>
            <a:srgbClr val="C41230"/>
          </a:solidFill>
          <a:ln w="12700">
            <a:solidFill>
              <a:srgbClr val="C41230"/>
            </a:solidFill>
            <a:prstDash val="solid"/>
          </a:ln>
        </p:spPr>
      </p:sp>
      <p:sp>
        <p:nvSpPr>
          <p:cNvPr id="21" name="Text 19"/>
          <p:cNvSpPr/>
          <p:nvPr/>
        </p:nvSpPr>
        <p:spPr>
          <a:xfrm>
            <a:off x="502920" y="2377440"/>
            <a:ext cx="1737360" cy="548640"/>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食用油</a:t>
            </a:r>
            <a:endParaRPr lang="en-US" sz="1050" dirty="0"/>
          </a:p>
        </p:txBody>
      </p:sp>
      <p:sp>
        <p:nvSpPr>
          <p:cNvPr id="22" name="Text 20"/>
          <p:cNvSpPr/>
          <p:nvPr/>
        </p:nvSpPr>
        <p:spPr>
          <a:xfrm>
            <a:off x="2331720" y="2377440"/>
            <a:ext cx="2514600" cy="548640"/>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大豆油等の国際市況高騰</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中東産バイオ燃料需要増加</a:t>
            </a:r>
            <a:endParaRPr lang="en-US" sz="950" dirty="0"/>
          </a:p>
        </p:txBody>
      </p:sp>
      <p:sp>
        <p:nvSpPr>
          <p:cNvPr id="23" name="Text 21"/>
          <p:cNvSpPr/>
          <p:nvPr/>
        </p:nvSpPr>
        <p:spPr>
          <a:xfrm>
            <a:off x="4937760" y="2414016"/>
            <a:ext cx="3657600" cy="512064"/>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大豆油が2年ぶりの高値水準へ上昇</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肥料ショックと原油高の二重高騰（楽天証券）</a:t>
            </a:r>
            <a:endParaRPr lang="en-US" sz="900" dirty="0"/>
          </a:p>
        </p:txBody>
      </p:sp>
      <p:sp>
        <p:nvSpPr>
          <p:cNvPr id="24" name="Shape 22"/>
          <p:cNvSpPr/>
          <p:nvPr/>
        </p:nvSpPr>
        <p:spPr>
          <a:xfrm>
            <a:off x="365760" y="2926080"/>
            <a:ext cx="8412480" cy="548640"/>
          </a:xfrm>
          <a:prstGeom prst="rect">
            <a:avLst/>
          </a:prstGeom>
          <a:solidFill>
            <a:srgbClr val="E8E4DC"/>
          </a:solidFill>
          <a:ln w="12700">
            <a:solidFill>
              <a:srgbClr val="DDDDDD"/>
            </a:solidFill>
            <a:prstDash val="solid"/>
          </a:ln>
        </p:spPr>
      </p:sp>
      <p:sp>
        <p:nvSpPr>
          <p:cNvPr id="25" name="Shape 23"/>
          <p:cNvSpPr/>
          <p:nvPr/>
        </p:nvSpPr>
        <p:spPr>
          <a:xfrm>
            <a:off x="365760" y="2926080"/>
            <a:ext cx="54864" cy="548640"/>
          </a:xfrm>
          <a:prstGeom prst="rect">
            <a:avLst/>
          </a:prstGeom>
          <a:solidFill>
            <a:srgbClr val="D45A00"/>
          </a:solidFill>
          <a:ln w="12700">
            <a:solidFill>
              <a:srgbClr val="D45A00"/>
            </a:solidFill>
            <a:prstDash val="solid"/>
          </a:ln>
        </p:spPr>
      </p:sp>
      <p:sp>
        <p:nvSpPr>
          <p:cNvPr id="26" name="Text 24"/>
          <p:cNvSpPr/>
          <p:nvPr/>
        </p:nvSpPr>
        <p:spPr>
          <a:xfrm>
            <a:off x="502920" y="2926080"/>
            <a:ext cx="1737360" cy="548640"/>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輸入小麦・</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パン類</a:t>
            </a:r>
            <a:endParaRPr lang="en-US" sz="1050" dirty="0"/>
          </a:p>
        </p:txBody>
      </p:sp>
      <p:sp>
        <p:nvSpPr>
          <p:cNvPr id="27" name="Text 25"/>
          <p:cNvSpPr/>
          <p:nvPr/>
        </p:nvSpPr>
        <p:spPr>
          <a:xfrm>
            <a:off x="2331720" y="2926080"/>
            <a:ext cx="2514600" cy="548640"/>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海上運賃急騰＋</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小麦生産国の肥料不足</a:t>
            </a:r>
            <a:endParaRPr lang="en-US" sz="950" dirty="0"/>
          </a:p>
        </p:txBody>
      </p:sp>
      <p:sp>
        <p:nvSpPr>
          <p:cNvPr id="28" name="Text 26"/>
          <p:cNvSpPr/>
          <p:nvPr/>
        </p:nvSpPr>
        <p:spPr>
          <a:xfrm>
            <a:off x="4937760" y="2962656"/>
            <a:ext cx="3657600" cy="512064"/>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小麦価格275.91$/トン（2026年3月）</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帝国データバンク：パン類+6%（2026年1〜9月）</a:t>
            </a:r>
            <a:endParaRPr lang="en-US" sz="900" dirty="0"/>
          </a:p>
        </p:txBody>
      </p:sp>
      <p:sp>
        <p:nvSpPr>
          <p:cNvPr id="29" name="Shape 27"/>
          <p:cNvSpPr/>
          <p:nvPr/>
        </p:nvSpPr>
        <p:spPr>
          <a:xfrm>
            <a:off x="365760" y="3474720"/>
            <a:ext cx="8412480" cy="548640"/>
          </a:xfrm>
          <a:prstGeom prst="rect">
            <a:avLst/>
          </a:prstGeom>
          <a:solidFill>
            <a:srgbClr val="FFFFFF"/>
          </a:solidFill>
          <a:ln w="12700">
            <a:solidFill>
              <a:srgbClr val="DDDDDD"/>
            </a:solidFill>
            <a:prstDash val="solid"/>
          </a:ln>
        </p:spPr>
      </p:sp>
      <p:sp>
        <p:nvSpPr>
          <p:cNvPr id="30" name="Shape 28"/>
          <p:cNvSpPr/>
          <p:nvPr/>
        </p:nvSpPr>
        <p:spPr>
          <a:xfrm>
            <a:off x="365760" y="3474720"/>
            <a:ext cx="54864" cy="548640"/>
          </a:xfrm>
          <a:prstGeom prst="rect">
            <a:avLst/>
          </a:prstGeom>
          <a:solidFill>
            <a:srgbClr val="C05A00"/>
          </a:solidFill>
          <a:ln w="12700">
            <a:solidFill>
              <a:srgbClr val="C05A00"/>
            </a:solidFill>
            <a:prstDash val="solid"/>
          </a:ln>
        </p:spPr>
      </p:sp>
      <p:sp>
        <p:nvSpPr>
          <p:cNvPr id="31" name="Text 29"/>
          <p:cNvSpPr/>
          <p:nvPr/>
        </p:nvSpPr>
        <p:spPr>
          <a:xfrm>
            <a:off x="502920" y="3474720"/>
            <a:ext cx="1737360" cy="548640"/>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冷凍食品・</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輸入加工品</a:t>
            </a:r>
            <a:endParaRPr lang="en-US" sz="1050" dirty="0"/>
          </a:p>
        </p:txBody>
      </p:sp>
      <p:sp>
        <p:nvSpPr>
          <p:cNvPr id="32" name="Text 30"/>
          <p:cNvSpPr/>
          <p:nvPr/>
        </p:nvSpPr>
        <p:spPr>
          <a:xfrm>
            <a:off x="2331720" y="3474720"/>
            <a:ext cx="2514600" cy="548640"/>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喜望峰迂回による</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リードタイム14〜21日増</a:t>
            </a:r>
            <a:endParaRPr lang="en-US" sz="950" dirty="0"/>
          </a:p>
        </p:txBody>
      </p:sp>
      <p:sp>
        <p:nvSpPr>
          <p:cNvPr id="33" name="Text 31"/>
          <p:cNvSpPr/>
          <p:nvPr/>
        </p:nvSpPr>
        <p:spPr>
          <a:xfrm>
            <a:off x="4937760" y="3511296"/>
            <a:ext cx="3657600" cy="512064"/>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喜望峰ルート：運賃+15〜20%、輸送日数+2〜3週間</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海上保険料も12倍に上昇したケースも（Global SCM）</a:t>
            </a:r>
            <a:endParaRPr lang="en-US" sz="900" dirty="0"/>
          </a:p>
        </p:txBody>
      </p:sp>
      <p:sp>
        <p:nvSpPr>
          <p:cNvPr id="34" name="Shape 32"/>
          <p:cNvSpPr/>
          <p:nvPr/>
        </p:nvSpPr>
        <p:spPr>
          <a:xfrm>
            <a:off x="365760" y="4023360"/>
            <a:ext cx="8412480" cy="548640"/>
          </a:xfrm>
          <a:prstGeom prst="rect">
            <a:avLst/>
          </a:prstGeom>
          <a:solidFill>
            <a:srgbClr val="E8E4DC"/>
          </a:solidFill>
          <a:ln w="12700">
            <a:solidFill>
              <a:srgbClr val="DDDDDD"/>
            </a:solidFill>
            <a:prstDash val="solid"/>
          </a:ln>
        </p:spPr>
      </p:sp>
      <p:sp>
        <p:nvSpPr>
          <p:cNvPr id="35" name="Shape 33"/>
          <p:cNvSpPr/>
          <p:nvPr/>
        </p:nvSpPr>
        <p:spPr>
          <a:xfrm>
            <a:off x="365760" y="4023360"/>
            <a:ext cx="54864" cy="548640"/>
          </a:xfrm>
          <a:prstGeom prst="rect">
            <a:avLst/>
          </a:prstGeom>
          <a:solidFill>
            <a:srgbClr val="555555"/>
          </a:solidFill>
          <a:ln w="12700">
            <a:solidFill>
              <a:srgbClr val="555555"/>
            </a:solidFill>
            <a:prstDash val="solid"/>
          </a:ln>
        </p:spPr>
      </p:sp>
      <p:sp>
        <p:nvSpPr>
          <p:cNvPr id="36" name="Text 34"/>
          <p:cNvSpPr/>
          <p:nvPr/>
        </p:nvSpPr>
        <p:spPr>
          <a:xfrm>
            <a:off x="502920" y="4023360"/>
            <a:ext cx="1737360" cy="548640"/>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農産物全般</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（肥料経由）</a:t>
            </a:r>
            <a:endParaRPr lang="en-US" sz="1050" dirty="0"/>
          </a:p>
        </p:txBody>
      </p:sp>
      <p:sp>
        <p:nvSpPr>
          <p:cNvPr id="37" name="Text 35"/>
          <p:cNvSpPr/>
          <p:nvPr/>
        </p:nvSpPr>
        <p:spPr>
          <a:xfrm>
            <a:off x="2331720" y="4023360"/>
            <a:ext cx="2514600" cy="548640"/>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ホルムズ経由の窒素肥料が</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世界貿易量の約1/3を占める</a:t>
            </a:r>
            <a:endParaRPr lang="en-US" sz="950" dirty="0"/>
          </a:p>
        </p:txBody>
      </p:sp>
      <p:sp>
        <p:nvSpPr>
          <p:cNvPr id="38" name="Text 36"/>
          <p:cNvSpPr/>
          <p:nvPr/>
        </p:nvSpPr>
        <p:spPr>
          <a:xfrm>
            <a:off x="4937760" y="4059936"/>
            <a:ext cx="3657600" cy="512064"/>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肥料生産コストの最大70%がエネルギーコスト</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主要農産物大国への肥料不足→秋以降の二次高騰リスク</a:t>
            </a:r>
            <a:endParaRPr lang="en-US" sz="9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63001" y="4892040"/>
            <a:ext cx="365760" cy="201168"/>
          </a:xfrm>
          <a:prstGeom prst="rect">
            <a:avLst/>
          </a:prstGeom>
          <a:noFill/>
          <a:ln/>
        </p:spPr>
        <p:txBody>
          <a:bodyPr wrap="square" rtlCol="0" anchor="ctr"/>
          <a:lstStyle/>
          <a:p>
            <a:pPr marL="0" indent="0" algn="ctr">
              <a:buNone/>
            </a:pPr>
            <a:r>
              <a:rPr lang="en-US" sz="1000" dirty="0">
                <a:solidFill>
                  <a:srgbClr val="4A4A4A"/>
                </a:solidFill>
              </a:rPr>
              <a:t>4</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2000" b="1" dirty="0">
                <a:solidFill>
                  <a:srgbClr val="1A1A1A"/>
                </a:solidFill>
                <a:latin typeface="Arial Black" pitchFamily="34" charset="0"/>
                <a:ea typeface="Arial Black" pitchFamily="34" charset="-122"/>
                <a:cs typeface="Arial Black" pitchFamily="34" charset="-120"/>
              </a:rPr>
              <a:t>食材高騰⑤：給食の主力タンパク源「鶏肉」が</a:t>
            </a:r>
            <a:endParaRPr lang="en-US" sz="2000" dirty="0"/>
          </a:p>
          <a:p>
            <a:pPr marL="0" indent="0">
              <a:buNone/>
            </a:pPr>
            <a:r>
              <a:rPr lang="en-US" sz="2000" b="1" dirty="0">
                <a:solidFill>
                  <a:srgbClr val="1A1A1A"/>
                </a:solidFill>
                <a:latin typeface="Arial Black" pitchFamily="34" charset="0"/>
                <a:ea typeface="Arial Black" pitchFamily="34" charset="-122"/>
                <a:cs typeface="Arial Black" pitchFamily="34" charset="-120"/>
              </a:rPr>
              <a:t>四重苦で記録的高値・品薄に</a:t>
            </a:r>
            <a:endParaRPr lang="en-US" sz="20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Text 3"/>
          <p:cNvSpPr/>
          <p:nvPr/>
        </p:nvSpPr>
        <p:spPr>
          <a:xfrm>
            <a:off x="365760" y="905256"/>
            <a:ext cx="8412480" cy="219456"/>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出所：農林水産省、農畜産業振興機構（ALIC）、畜産日報、JACCネット（2026年2〜3月）</a:t>
            </a:r>
            <a:endParaRPr lang="en-US" sz="850" dirty="0"/>
          </a:p>
        </p:txBody>
      </p:sp>
      <p:sp>
        <p:nvSpPr>
          <p:cNvPr id="6" name="Shape 4"/>
          <p:cNvSpPr/>
          <p:nvPr/>
        </p:nvSpPr>
        <p:spPr>
          <a:xfrm>
            <a:off x="69160" y="1170432"/>
            <a:ext cx="2148840" cy="3401568"/>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7" name="Shape 5"/>
          <p:cNvSpPr/>
          <p:nvPr/>
        </p:nvSpPr>
        <p:spPr>
          <a:xfrm>
            <a:off x="69160" y="1170432"/>
            <a:ext cx="2148840" cy="438912"/>
          </a:xfrm>
          <a:prstGeom prst="rect">
            <a:avLst/>
          </a:prstGeom>
          <a:solidFill>
            <a:srgbClr val="8B0000"/>
          </a:solidFill>
          <a:ln w="12700">
            <a:solidFill>
              <a:srgbClr val="8B0000"/>
            </a:solidFill>
            <a:prstDash val="solid"/>
          </a:ln>
        </p:spPr>
      </p:sp>
      <p:sp>
        <p:nvSpPr>
          <p:cNvPr id="8" name="Text 6"/>
          <p:cNvSpPr/>
          <p:nvPr/>
        </p:nvSpPr>
        <p:spPr>
          <a:xfrm>
            <a:off x="69160" y="1170432"/>
            <a:ext cx="2148840" cy="438912"/>
          </a:xfrm>
          <a:prstGeom prst="rect">
            <a:avLst/>
          </a:prstGeom>
          <a:noFill/>
          <a:ln/>
        </p:spPr>
        <p:txBody>
          <a:bodyPr wrap="square"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① ブラジル産 鳥インフル</a:t>
            </a:r>
            <a:endParaRPr lang="en-US" sz="1100" dirty="0"/>
          </a:p>
        </p:txBody>
      </p:sp>
      <p:sp>
        <p:nvSpPr>
          <p:cNvPr id="9" name="Text 7"/>
          <p:cNvSpPr/>
          <p:nvPr/>
        </p:nvSpPr>
        <p:spPr>
          <a:xfrm>
            <a:off x="178888" y="1664208"/>
            <a:ext cx="2039112" cy="2834640"/>
          </a:xfrm>
          <a:prstGeom prst="rect">
            <a:avLst/>
          </a:prstGeom>
          <a:noFill/>
          <a:ln/>
        </p:spPr>
        <p:txBody>
          <a:bodyPr wrap="square" rtlCol="0" anchor="t"/>
          <a:lstStyle/>
          <a:p>
            <a:pPr marL="0" indent="0">
              <a:lnSpc>
                <a:spcPct val="130000"/>
              </a:lnSpc>
              <a:buNone/>
            </a:pPr>
            <a:endParaRPr lang="en-US" sz="10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000" dirty="0" smtClean="0">
                <a:solidFill>
                  <a:srgbClr val="4A4A4A"/>
                </a:solidFill>
                <a:latin typeface="Arial" pitchFamily="34" charset="0"/>
                <a:ea typeface="Arial" pitchFamily="34" charset="-122"/>
                <a:cs typeface="Arial" pitchFamily="34" charset="-120"/>
              </a:rPr>
              <a:t>2025</a:t>
            </a:r>
            <a:r>
              <a:rPr lang="en-US" sz="1000" dirty="0">
                <a:solidFill>
                  <a:srgbClr val="4A4A4A"/>
                </a:solidFill>
                <a:latin typeface="Arial" pitchFamily="34" charset="0"/>
                <a:ea typeface="Arial" pitchFamily="34" charset="-122"/>
                <a:cs typeface="Arial" pitchFamily="34" charset="-120"/>
              </a:rPr>
              <a:t>年5月、</a:t>
            </a:r>
            <a:r>
              <a:rPr lang="en-US" sz="1000" dirty="0" smtClean="0">
                <a:solidFill>
                  <a:srgbClr val="4A4A4A"/>
                </a:solidFill>
                <a:latin typeface="Arial" pitchFamily="34" charset="0"/>
                <a:ea typeface="Arial" pitchFamily="34" charset="-122"/>
                <a:cs typeface="Arial" pitchFamily="34" charset="-120"/>
              </a:rPr>
              <a:t>世界最大輸出国ブラジルで史上初の商業養鶏場感染を確認</a:t>
            </a:r>
            <a:r>
              <a:rPr lang="en-US" sz="1000" dirty="0">
                <a:solidFill>
                  <a:srgbClr val="4A4A4A"/>
                </a:solidFill>
                <a:latin typeface="Arial" pitchFamily="34" charset="0"/>
                <a:ea typeface="Arial" pitchFamily="34" charset="-122"/>
                <a:cs typeface="Arial" pitchFamily="34" charset="-120"/>
              </a:rPr>
              <a:t>。</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中国・EU・韓国等が即座に輸入停止。</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年間40億ドル超（全体の40%）</a:t>
            </a:r>
            <a:r>
              <a:rPr lang="en-US" sz="1000" dirty="0" err="1" smtClean="0">
                <a:solidFill>
                  <a:srgbClr val="4A4A4A"/>
                </a:solidFill>
                <a:latin typeface="Arial" pitchFamily="34" charset="0"/>
                <a:ea typeface="Arial" pitchFamily="34" charset="-122"/>
                <a:cs typeface="Arial" pitchFamily="34" charset="-120"/>
              </a:rPr>
              <a:t>の市場が閉ざされ在庫が急減</a:t>
            </a:r>
            <a:r>
              <a:rPr lang="en-US" sz="1000" dirty="0">
                <a:solidFill>
                  <a:srgbClr val="4A4A4A"/>
                </a:solidFill>
                <a:latin typeface="Arial" pitchFamily="34" charset="0"/>
                <a:ea typeface="Arial" pitchFamily="34" charset="-122"/>
                <a:cs typeface="Arial" pitchFamily="34" charset="-120"/>
              </a:rPr>
              <a:t>。</a:t>
            </a:r>
            <a:endParaRPr lang="en-US" sz="1000" dirty="0"/>
          </a:p>
        </p:txBody>
      </p:sp>
      <p:sp>
        <p:nvSpPr>
          <p:cNvPr id="10" name="Shape 8"/>
          <p:cNvSpPr/>
          <p:nvPr/>
        </p:nvSpPr>
        <p:spPr>
          <a:xfrm>
            <a:off x="2355160" y="1170432"/>
            <a:ext cx="2148840" cy="3401568"/>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11" name="Shape 9"/>
          <p:cNvSpPr/>
          <p:nvPr/>
        </p:nvSpPr>
        <p:spPr>
          <a:xfrm>
            <a:off x="2355160" y="1170432"/>
            <a:ext cx="2148840" cy="438912"/>
          </a:xfrm>
          <a:prstGeom prst="rect">
            <a:avLst/>
          </a:prstGeom>
          <a:solidFill>
            <a:srgbClr val="C41230"/>
          </a:solidFill>
          <a:ln w="12700">
            <a:solidFill>
              <a:srgbClr val="C41230"/>
            </a:solidFill>
            <a:prstDash val="solid"/>
          </a:ln>
        </p:spPr>
      </p:sp>
      <p:sp>
        <p:nvSpPr>
          <p:cNvPr id="12" name="Text 10"/>
          <p:cNvSpPr/>
          <p:nvPr/>
        </p:nvSpPr>
        <p:spPr>
          <a:xfrm>
            <a:off x="2355160" y="1170432"/>
            <a:ext cx="2148840" cy="438912"/>
          </a:xfrm>
          <a:prstGeom prst="rect">
            <a:avLst/>
          </a:prstGeom>
          <a:noFill/>
          <a:ln/>
        </p:spPr>
        <p:txBody>
          <a:bodyPr wrap="square"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② 輸入在庫が記録的低水準</a:t>
            </a:r>
            <a:endParaRPr lang="en-US" sz="1100" dirty="0"/>
          </a:p>
        </p:txBody>
      </p:sp>
      <p:sp>
        <p:nvSpPr>
          <p:cNvPr id="13" name="Text 11"/>
          <p:cNvSpPr/>
          <p:nvPr/>
        </p:nvSpPr>
        <p:spPr>
          <a:xfrm>
            <a:off x="2464888" y="1664208"/>
            <a:ext cx="2039112" cy="2834640"/>
          </a:xfrm>
          <a:prstGeom prst="rect">
            <a:avLst/>
          </a:prstGeom>
          <a:noFill/>
          <a:ln/>
        </p:spPr>
        <p:txBody>
          <a:bodyPr wrap="square" rtlCol="0" anchor="t"/>
          <a:lstStyle/>
          <a:p>
            <a:pPr marL="0" indent="0">
              <a:lnSpc>
                <a:spcPct val="130000"/>
              </a:lnSpc>
              <a:buNone/>
            </a:pPr>
            <a:endParaRPr lang="en-US" sz="10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000" dirty="0" smtClean="0">
                <a:solidFill>
                  <a:srgbClr val="4A4A4A"/>
                </a:solidFill>
                <a:latin typeface="Arial" pitchFamily="34" charset="0"/>
                <a:ea typeface="Arial" pitchFamily="34" charset="-122"/>
                <a:cs typeface="Arial" pitchFamily="34" charset="-120"/>
              </a:rPr>
              <a:t>2026</a:t>
            </a:r>
            <a:r>
              <a:rPr lang="en-US" sz="1000" dirty="0">
                <a:solidFill>
                  <a:srgbClr val="4A4A4A"/>
                </a:solidFill>
                <a:latin typeface="Arial" pitchFamily="34" charset="0"/>
                <a:ea typeface="Arial" pitchFamily="34" charset="-122"/>
                <a:cs typeface="Arial" pitchFamily="34" charset="-120"/>
              </a:rPr>
              <a:t>年1月末の輸入品在庫は</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前年比80.6%と大幅低下。</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輸入品・国産品合計在庫も</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前年比90.1%と1割近く減少。</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（ALIC 2026年2月時点）</a:t>
            </a:r>
            <a:endParaRPr lang="en-US" sz="1000" dirty="0"/>
          </a:p>
        </p:txBody>
      </p:sp>
      <p:sp>
        <p:nvSpPr>
          <p:cNvPr id="14" name="Shape 12"/>
          <p:cNvSpPr/>
          <p:nvPr/>
        </p:nvSpPr>
        <p:spPr>
          <a:xfrm>
            <a:off x="4641160" y="1170432"/>
            <a:ext cx="2148840" cy="3401568"/>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15" name="Shape 13"/>
          <p:cNvSpPr/>
          <p:nvPr/>
        </p:nvSpPr>
        <p:spPr>
          <a:xfrm>
            <a:off x="4641160" y="1170432"/>
            <a:ext cx="2148840" cy="438912"/>
          </a:xfrm>
          <a:prstGeom prst="rect">
            <a:avLst/>
          </a:prstGeom>
          <a:solidFill>
            <a:srgbClr val="D45A00"/>
          </a:solidFill>
          <a:ln w="12700">
            <a:solidFill>
              <a:srgbClr val="D45A00"/>
            </a:solidFill>
            <a:prstDash val="solid"/>
          </a:ln>
        </p:spPr>
      </p:sp>
      <p:sp>
        <p:nvSpPr>
          <p:cNvPr id="16" name="Text 14"/>
          <p:cNvSpPr/>
          <p:nvPr/>
        </p:nvSpPr>
        <p:spPr>
          <a:xfrm>
            <a:off x="4641160" y="1170432"/>
            <a:ext cx="2148840" cy="438912"/>
          </a:xfrm>
          <a:prstGeom prst="rect">
            <a:avLst/>
          </a:prstGeom>
          <a:noFill/>
          <a:ln/>
        </p:spPr>
        <p:txBody>
          <a:bodyPr wrap="square"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③ 輸入価格が前年比+70%超</a:t>
            </a:r>
            <a:endParaRPr lang="en-US" sz="1100" dirty="0"/>
          </a:p>
        </p:txBody>
      </p:sp>
      <p:sp>
        <p:nvSpPr>
          <p:cNvPr id="17" name="Text 15"/>
          <p:cNvSpPr/>
          <p:nvPr/>
        </p:nvSpPr>
        <p:spPr>
          <a:xfrm>
            <a:off x="4680547" y="1664208"/>
            <a:ext cx="2039112" cy="2834640"/>
          </a:xfrm>
          <a:prstGeom prst="rect">
            <a:avLst/>
          </a:prstGeom>
          <a:noFill/>
          <a:ln/>
        </p:spPr>
        <p:txBody>
          <a:bodyPr wrap="square" rtlCol="0" anchor="t"/>
          <a:lstStyle/>
          <a:p>
            <a:pPr marL="0" indent="0">
              <a:lnSpc>
                <a:spcPct val="130000"/>
              </a:lnSpc>
              <a:buNone/>
            </a:pPr>
            <a:endParaRPr lang="en-US" sz="10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000" dirty="0" err="1" smtClean="0">
                <a:solidFill>
                  <a:srgbClr val="4A4A4A"/>
                </a:solidFill>
                <a:latin typeface="Arial" pitchFamily="34" charset="0"/>
                <a:ea typeface="Arial" pitchFamily="34" charset="-122"/>
                <a:cs typeface="Arial" pitchFamily="34" charset="-120"/>
              </a:rPr>
              <a:t>ブラジル産モモ肉</a:t>
            </a:r>
            <a:r>
              <a:rPr lang="en-US" sz="1000" dirty="0">
                <a:solidFill>
                  <a:srgbClr val="4A4A4A"/>
                </a:solidFill>
                <a:latin typeface="Arial" pitchFamily="34" charset="0"/>
                <a:ea typeface="Arial" pitchFamily="34" charset="-122"/>
                <a:cs typeface="Arial" pitchFamily="34" charset="-120"/>
              </a:rPr>
              <a:t>：</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前年410円/kg → 680〜700円/kg</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（前年比+66〜71%）</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タイ産：450円/kg → 680円/kg</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（畜産日報 2026年2月）</a:t>
            </a:r>
            <a:endParaRPr lang="en-US" sz="1000" dirty="0"/>
          </a:p>
        </p:txBody>
      </p:sp>
      <p:sp>
        <p:nvSpPr>
          <p:cNvPr id="18" name="Shape 16"/>
          <p:cNvSpPr/>
          <p:nvPr/>
        </p:nvSpPr>
        <p:spPr>
          <a:xfrm>
            <a:off x="6927160" y="1170432"/>
            <a:ext cx="2148840" cy="3401568"/>
          </a:xfrm>
          <a:prstGeom prst="rect">
            <a:avLst/>
          </a:prstGeom>
          <a:solidFill>
            <a:srgbClr val="FFFFFF"/>
          </a:solidFill>
          <a:ln w="12700">
            <a:solidFill>
              <a:srgbClr val="CCCCCC"/>
            </a:solidFill>
            <a:prstDash val="solid"/>
          </a:ln>
          <a:effectLst>
            <a:outerShdw blurRad="50800" dist="25400" dir="8100000" algn="bl" rotWithShape="0">
              <a:srgbClr val="000000">
                <a:alpha val="10000"/>
              </a:srgbClr>
            </a:outerShdw>
          </a:effectLst>
        </p:spPr>
      </p:sp>
      <p:sp>
        <p:nvSpPr>
          <p:cNvPr id="19" name="Shape 17"/>
          <p:cNvSpPr/>
          <p:nvPr/>
        </p:nvSpPr>
        <p:spPr>
          <a:xfrm>
            <a:off x="6927160" y="1170432"/>
            <a:ext cx="2148840" cy="438912"/>
          </a:xfrm>
          <a:prstGeom prst="rect">
            <a:avLst/>
          </a:prstGeom>
          <a:solidFill>
            <a:srgbClr val="C05A00"/>
          </a:solidFill>
          <a:ln w="12700">
            <a:solidFill>
              <a:srgbClr val="C05A00"/>
            </a:solidFill>
            <a:prstDash val="solid"/>
          </a:ln>
        </p:spPr>
      </p:sp>
      <p:sp>
        <p:nvSpPr>
          <p:cNvPr id="20" name="Text 18"/>
          <p:cNvSpPr/>
          <p:nvPr/>
        </p:nvSpPr>
        <p:spPr>
          <a:xfrm>
            <a:off x="6927160" y="1170432"/>
            <a:ext cx="2148840" cy="438912"/>
          </a:xfrm>
          <a:prstGeom prst="rect">
            <a:avLst/>
          </a:prstGeom>
          <a:noFill/>
          <a:ln/>
        </p:spPr>
        <p:txBody>
          <a:bodyPr wrap="square"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④ 国産も連動高・品薄</a:t>
            </a:r>
            <a:endParaRPr lang="en-US" sz="1100" dirty="0"/>
          </a:p>
        </p:txBody>
      </p:sp>
      <p:sp>
        <p:nvSpPr>
          <p:cNvPr id="21" name="Text 19"/>
          <p:cNvSpPr/>
          <p:nvPr/>
        </p:nvSpPr>
        <p:spPr>
          <a:xfrm>
            <a:off x="6984131" y="1664208"/>
            <a:ext cx="2039112" cy="2834640"/>
          </a:xfrm>
          <a:prstGeom prst="rect">
            <a:avLst/>
          </a:prstGeom>
          <a:noFill/>
          <a:ln/>
        </p:spPr>
        <p:txBody>
          <a:bodyPr wrap="square" rtlCol="0" anchor="t"/>
          <a:lstStyle/>
          <a:p>
            <a:pPr marL="0" indent="0">
              <a:lnSpc>
                <a:spcPct val="130000"/>
              </a:lnSpc>
              <a:buNone/>
            </a:pPr>
            <a:endParaRPr lang="en-US" sz="1000" dirty="0" smtClean="0">
              <a:solidFill>
                <a:srgbClr val="4A4A4A"/>
              </a:solidFill>
              <a:latin typeface="Arial" pitchFamily="34" charset="0"/>
              <a:ea typeface="Arial" pitchFamily="34" charset="-122"/>
              <a:cs typeface="Arial" pitchFamily="34" charset="-120"/>
            </a:endParaRPr>
          </a:p>
          <a:p>
            <a:pPr marL="0" indent="0">
              <a:lnSpc>
                <a:spcPct val="130000"/>
              </a:lnSpc>
              <a:buNone/>
            </a:pPr>
            <a:r>
              <a:rPr lang="en-US" sz="1000" dirty="0" err="1" smtClean="0">
                <a:solidFill>
                  <a:srgbClr val="4A4A4A"/>
                </a:solidFill>
                <a:latin typeface="Arial" pitchFamily="34" charset="0"/>
                <a:ea typeface="Arial" pitchFamily="34" charset="-122"/>
                <a:cs typeface="Arial" pitchFamily="34" charset="-120"/>
              </a:rPr>
              <a:t>全国平均鶏もも肉店頭価格</a:t>
            </a:r>
            <a:r>
              <a:rPr lang="en-US" sz="1000" dirty="0">
                <a:solidFill>
                  <a:srgbClr val="4A4A4A"/>
                </a:solidFill>
                <a:latin typeface="Arial" pitchFamily="34" charset="0"/>
                <a:ea typeface="Arial" pitchFamily="34" charset="-122"/>
                <a:cs typeface="Arial" pitchFamily="34" charset="-120"/>
              </a:rPr>
              <a:t>：</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2025年3月131円/100g</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 2026年3月151円/100g</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（前年比+15.3%・農水省調査）</a:t>
            </a:r>
            <a:endParaRPr lang="en-US" sz="1000" dirty="0"/>
          </a:p>
          <a:p>
            <a:pPr marL="0" indent="0">
              <a:lnSpc>
                <a:spcPct val="130000"/>
              </a:lnSpc>
              <a:buNone/>
            </a:pPr>
            <a:r>
              <a:rPr lang="en-US" sz="1000" dirty="0">
                <a:solidFill>
                  <a:srgbClr val="4A4A4A"/>
                </a:solidFill>
                <a:latin typeface="Arial" pitchFamily="34" charset="0"/>
                <a:ea typeface="Arial" pitchFamily="34" charset="-122"/>
                <a:cs typeface="Arial" pitchFamily="34" charset="-120"/>
              </a:rPr>
              <a:t>平年比111%で高止まり継続。</a:t>
            </a:r>
            <a:endParaRPr lang="en-US" sz="1000" dirty="0"/>
          </a:p>
        </p:txBody>
      </p:sp>
      <p:sp>
        <p:nvSpPr>
          <p:cNvPr id="22" name="Shape 20"/>
          <p:cNvSpPr/>
          <p:nvPr/>
        </p:nvSpPr>
        <p:spPr>
          <a:xfrm>
            <a:off x="180538" y="4636008"/>
            <a:ext cx="8595360" cy="411480"/>
          </a:xfrm>
          <a:prstGeom prst="rect">
            <a:avLst/>
          </a:prstGeom>
          <a:solidFill>
            <a:srgbClr val="C41230"/>
          </a:solidFill>
          <a:ln w="12700">
            <a:solidFill>
              <a:srgbClr val="C41230"/>
            </a:solidFill>
            <a:prstDash val="solid"/>
          </a:ln>
        </p:spPr>
      </p:sp>
      <p:sp>
        <p:nvSpPr>
          <p:cNvPr id="23" name="Text 21"/>
          <p:cNvSpPr/>
          <p:nvPr/>
        </p:nvSpPr>
        <p:spPr>
          <a:xfrm>
            <a:off x="274320" y="4636008"/>
            <a:ext cx="8595360" cy="411480"/>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鶏肉は給食の主力タンパク源。前年比+15〜71%の価格高騰が続いており、献立維持のためにも価格改定は不可欠です。</a:t>
            </a:r>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57142" y="4892040"/>
            <a:ext cx="365760" cy="201168"/>
          </a:xfrm>
          <a:prstGeom prst="rect">
            <a:avLst/>
          </a:prstGeom>
          <a:noFill/>
          <a:ln/>
        </p:spPr>
        <p:txBody>
          <a:bodyPr wrap="square" rtlCol="0" anchor="ctr"/>
          <a:lstStyle/>
          <a:p>
            <a:pPr marL="0" indent="0" algn="ctr">
              <a:buNone/>
            </a:pPr>
            <a:r>
              <a:rPr lang="en-US" sz="1000" dirty="0" smtClean="0">
                <a:solidFill>
                  <a:srgbClr val="4A4A4A"/>
                </a:solidFill>
              </a:rPr>
              <a:t>5</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2000" b="1" dirty="0">
                <a:solidFill>
                  <a:srgbClr val="1A1A1A"/>
                </a:solidFill>
                <a:latin typeface="Arial Black" pitchFamily="34" charset="0"/>
                <a:ea typeface="Arial Black" pitchFamily="34" charset="-122"/>
                <a:cs typeface="Arial Black" pitchFamily="34" charset="-120"/>
              </a:rPr>
              <a:t>外部環境の変化④：中東情勢が直撃する</a:t>
            </a:r>
            <a:endParaRPr lang="en-US" sz="2000" dirty="0"/>
          </a:p>
          <a:p>
            <a:pPr marL="0" indent="0">
              <a:buNone/>
            </a:pPr>
            <a:r>
              <a:rPr lang="en-US" sz="2000" b="1" dirty="0" err="1" smtClean="0">
                <a:solidFill>
                  <a:srgbClr val="1A1A1A"/>
                </a:solidFill>
                <a:latin typeface="Arial Black" pitchFamily="34" charset="0"/>
                <a:ea typeface="Arial Black" pitchFamily="34" charset="-122"/>
                <a:cs typeface="Arial Black" pitchFamily="34" charset="-120"/>
              </a:rPr>
              <a:t>給食消耗品コストの急騰</a:t>
            </a:r>
            <a:endParaRPr lang="en-US" sz="20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Shape 3"/>
          <p:cNvSpPr/>
          <p:nvPr/>
        </p:nvSpPr>
        <p:spPr>
          <a:xfrm>
            <a:off x="365760" y="960120"/>
            <a:ext cx="2743200" cy="804672"/>
          </a:xfrm>
          <a:prstGeom prst="rect">
            <a:avLst/>
          </a:prstGeom>
          <a:solidFill>
            <a:srgbClr val="8B0000"/>
          </a:solidFill>
          <a:ln w="12700">
            <a:solidFill>
              <a:srgbClr val="8B0000"/>
            </a:solidFill>
            <a:prstDash val="solid"/>
          </a:ln>
        </p:spPr>
      </p:sp>
      <p:sp>
        <p:nvSpPr>
          <p:cNvPr id="6" name="Text 4"/>
          <p:cNvSpPr/>
          <p:nvPr/>
        </p:nvSpPr>
        <p:spPr>
          <a:xfrm>
            <a:off x="365760" y="987552"/>
            <a:ext cx="2743200" cy="384048"/>
          </a:xfrm>
          <a:prstGeom prst="rect">
            <a:avLst/>
          </a:prstGeom>
          <a:noFill/>
          <a:ln/>
        </p:spPr>
        <p:txBody>
          <a:bodyPr wrap="square" rtlCol="0" anchor="ctr"/>
          <a:lstStyle/>
          <a:p>
            <a:pPr marL="0" indent="0" algn="ctr">
              <a:buNone/>
            </a:pPr>
            <a:r>
              <a:rPr lang="en-US" sz="2200" b="1" dirty="0">
                <a:solidFill>
                  <a:srgbClr val="FFFFFF"/>
                </a:solidFill>
                <a:latin typeface="Arial Black" pitchFamily="34" charset="0"/>
                <a:ea typeface="Arial Black" pitchFamily="34" charset="-122"/>
                <a:cs typeface="Arial Black" pitchFamily="34" charset="-120"/>
              </a:rPr>
              <a:t>約2倍</a:t>
            </a:r>
            <a:endParaRPr lang="en-US" sz="2200" dirty="0"/>
          </a:p>
        </p:txBody>
      </p:sp>
      <p:sp>
        <p:nvSpPr>
          <p:cNvPr id="7" name="Text 5"/>
          <p:cNvSpPr/>
          <p:nvPr/>
        </p:nvSpPr>
        <p:spPr>
          <a:xfrm>
            <a:off x="457200" y="1389888"/>
            <a:ext cx="2560320" cy="347472"/>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原油価格</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（危機前67$/bbl→113$/bbl）</a:t>
            </a:r>
            <a:endParaRPr lang="en-US" sz="850" dirty="0"/>
          </a:p>
        </p:txBody>
      </p:sp>
      <p:sp>
        <p:nvSpPr>
          <p:cNvPr id="8" name="Shape 6"/>
          <p:cNvSpPr/>
          <p:nvPr/>
        </p:nvSpPr>
        <p:spPr>
          <a:xfrm>
            <a:off x="3200400" y="960120"/>
            <a:ext cx="2743200" cy="804672"/>
          </a:xfrm>
          <a:prstGeom prst="rect">
            <a:avLst/>
          </a:prstGeom>
          <a:solidFill>
            <a:srgbClr val="C41230"/>
          </a:solidFill>
          <a:ln w="12700">
            <a:solidFill>
              <a:srgbClr val="C41230"/>
            </a:solidFill>
            <a:prstDash val="solid"/>
          </a:ln>
        </p:spPr>
      </p:sp>
      <p:sp>
        <p:nvSpPr>
          <p:cNvPr id="9" name="Text 7"/>
          <p:cNvSpPr/>
          <p:nvPr/>
        </p:nvSpPr>
        <p:spPr>
          <a:xfrm>
            <a:off x="3200400" y="987552"/>
            <a:ext cx="2743200" cy="384048"/>
          </a:xfrm>
          <a:prstGeom prst="rect">
            <a:avLst/>
          </a:prstGeom>
          <a:noFill/>
          <a:ln/>
        </p:spPr>
        <p:txBody>
          <a:bodyPr wrap="square" rtlCol="0" anchor="ctr"/>
          <a:lstStyle/>
          <a:p>
            <a:pPr marL="0" indent="0" algn="ctr">
              <a:buNone/>
            </a:pPr>
            <a:r>
              <a:rPr lang="en-US" sz="2200" b="1" dirty="0">
                <a:solidFill>
                  <a:srgbClr val="FFFFFF"/>
                </a:solidFill>
                <a:latin typeface="Arial Black" pitchFamily="34" charset="0"/>
                <a:ea typeface="Arial Black" pitchFamily="34" charset="-122"/>
                <a:cs typeface="Arial Black" pitchFamily="34" charset="-120"/>
              </a:rPr>
              <a:t>+60%</a:t>
            </a:r>
            <a:endParaRPr lang="en-US" sz="2200" dirty="0"/>
          </a:p>
        </p:txBody>
      </p:sp>
      <p:sp>
        <p:nvSpPr>
          <p:cNvPr id="10" name="Text 8"/>
          <p:cNvSpPr/>
          <p:nvPr/>
        </p:nvSpPr>
        <p:spPr>
          <a:xfrm>
            <a:off x="3291840" y="1389888"/>
            <a:ext cx="2560320" cy="347472"/>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ナフサSP価格</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（シンガポール市場、2月末比）</a:t>
            </a:r>
            <a:endParaRPr lang="en-US" sz="850" dirty="0"/>
          </a:p>
        </p:txBody>
      </p:sp>
      <p:sp>
        <p:nvSpPr>
          <p:cNvPr id="11" name="Shape 9"/>
          <p:cNvSpPr/>
          <p:nvPr/>
        </p:nvSpPr>
        <p:spPr>
          <a:xfrm>
            <a:off x="6035040" y="960120"/>
            <a:ext cx="2743200" cy="804672"/>
          </a:xfrm>
          <a:prstGeom prst="rect">
            <a:avLst/>
          </a:prstGeom>
          <a:solidFill>
            <a:srgbClr val="D45A00"/>
          </a:solidFill>
          <a:ln w="12700">
            <a:solidFill>
              <a:srgbClr val="D45A00"/>
            </a:solidFill>
            <a:prstDash val="solid"/>
          </a:ln>
        </p:spPr>
      </p:sp>
      <p:sp>
        <p:nvSpPr>
          <p:cNvPr id="12" name="Text 10"/>
          <p:cNvSpPr/>
          <p:nvPr/>
        </p:nvSpPr>
        <p:spPr>
          <a:xfrm>
            <a:off x="6035040" y="987552"/>
            <a:ext cx="2743200" cy="384048"/>
          </a:xfrm>
          <a:prstGeom prst="rect">
            <a:avLst/>
          </a:prstGeom>
          <a:noFill/>
          <a:ln/>
        </p:spPr>
        <p:txBody>
          <a:bodyPr wrap="square" rtlCol="0" anchor="ctr"/>
          <a:lstStyle/>
          <a:p>
            <a:pPr marL="0" indent="0" algn="ctr">
              <a:buNone/>
            </a:pPr>
            <a:r>
              <a:rPr lang="en-US" sz="2200" b="1" dirty="0">
                <a:solidFill>
                  <a:srgbClr val="FFFFFF"/>
                </a:solidFill>
                <a:latin typeface="Arial Black" pitchFamily="34" charset="0"/>
                <a:ea typeface="Arial Black" pitchFamily="34" charset="-122"/>
                <a:cs typeface="Arial Black" pitchFamily="34" charset="-120"/>
              </a:rPr>
              <a:t>+30%以上</a:t>
            </a:r>
            <a:endParaRPr lang="en-US" sz="2200" dirty="0"/>
          </a:p>
        </p:txBody>
      </p:sp>
      <p:sp>
        <p:nvSpPr>
          <p:cNvPr id="13" name="Text 11"/>
          <p:cNvSpPr/>
          <p:nvPr/>
        </p:nvSpPr>
        <p:spPr>
          <a:xfrm>
            <a:off x="6126480" y="1389888"/>
            <a:ext cx="2560320" cy="347472"/>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汎用プラスチック</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取引価格（3月比）</a:t>
            </a:r>
            <a:endParaRPr lang="en-US" sz="850" dirty="0"/>
          </a:p>
        </p:txBody>
      </p:sp>
      <p:sp>
        <p:nvSpPr>
          <p:cNvPr id="14" name="Text 12"/>
          <p:cNvSpPr/>
          <p:nvPr/>
        </p:nvSpPr>
        <p:spPr>
          <a:xfrm>
            <a:off x="365760" y="1773936"/>
            <a:ext cx="8412480" cy="201168"/>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出所：内閣府、野村総合研究所、日本経済新聞（2026年4月）</a:t>
            </a:r>
            <a:endParaRPr lang="en-US" sz="850" dirty="0"/>
          </a:p>
        </p:txBody>
      </p:sp>
      <p:sp>
        <p:nvSpPr>
          <p:cNvPr id="15" name="Shape 13"/>
          <p:cNvSpPr/>
          <p:nvPr/>
        </p:nvSpPr>
        <p:spPr>
          <a:xfrm>
            <a:off x="365760" y="2011680"/>
            <a:ext cx="8412480" cy="347472"/>
          </a:xfrm>
          <a:prstGeom prst="rect">
            <a:avLst/>
          </a:prstGeom>
          <a:solidFill>
            <a:srgbClr val="2C3E50"/>
          </a:solidFill>
          <a:ln w="12700">
            <a:solidFill>
              <a:srgbClr val="2C3E50"/>
            </a:solidFill>
            <a:prstDash val="solid"/>
          </a:ln>
        </p:spPr>
      </p:sp>
      <p:sp>
        <p:nvSpPr>
          <p:cNvPr id="16" name="Text 14"/>
          <p:cNvSpPr/>
          <p:nvPr/>
        </p:nvSpPr>
        <p:spPr>
          <a:xfrm>
            <a:off x="457200" y="2011680"/>
            <a:ext cx="182880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消耗品カテゴリ</a:t>
            </a:r>
            <a:endParaRPr lang="en-US" sz="1100" dirty="0"/>
          </a:p>
        </p:txBody>
      </p:sp>
      <p:sp>
        <p:nvSpPr>
          <p:cNvPr id="17" name="Text 15"/>
          <p:cNvSpPr/>
          <p:nvPr/>
        </p:nvSpPr>
        <p:spPr>
          <a:xfrm>
            <a:off x="2331720" y="2011680"/>
            <a:ext cx="228600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主な製品</a:t>
            </a:r>
            <a:endParaRPr lang="en-US" sz="1100" dirty="0"/>
          </a:p>
        </p:txBody>
      </p:sp>
      <p:sp>
        <p:nvSpPr>
          <p:cNvPr id="18" name="Text 16"/>
          <p:cNvSpPr/>
          <p:nvPr/>
        </p:nvSpPr>
        <p:spPr>
          <a:xfrm>
            <a:off x="4663440" y="2011680"/>
            <a:ext cx="256032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値上げ幅・出所</a:t>
            </a:r>
            <a:endParaRPr lang="en-US" sz="1100" dirty="0"/>
          </a:p>
        </p:txBody>
      </p:sp>
      <p:sp>
        <p:nvSpPr>
          <p:cNvPr id="19" name="Text 17"/>
          <p:cNvSpPr/>
          <p:nvPr/>
        </p:nvSpPr>
        <p:spPr>
          <a:xfrm>
            <a:off x="7269480" y="2011680"/>
            <a:ext cx="1417320" cy="347472"/>
          </a:xfrm>
          <a:prstGeom prst="rect">
            <a:avLst/>
          </a:prstGeom>
          <a:noFill/>
          <a:ln/>
        </p:spPr>
        <p:txBody>
          <a:bodyPr wrap="square" rtlCol="0" anchor="ctr"/>
          <a:lstStyle/>
          <a:p>
            <a:pPr marL="0" indent="0">
              <a:buNone/>
            </a:pPr>
            <a:r>
              <a:rPr lang="en-US" sz="1100" b="1" dirty="0">
                <a:solidFill>
                  <a:srgbClr val="FFFFFF"/>
                </a:solidFill>
                <a:latin typeface="Arial" pitchFamily="34" charset="0"/>
                <a:ea typeface="Arial" pitchFamily="34" charset="-122"/>
                <a:cs typeface="Arial" pitchFamily="34" charset="-120"/>
              </a:rPr>
              <a:t>実施時期</a:t>
            </a:r>
            <a:endParaRPr lang="en-US" sz="1100" dirty="0"/>
          </a:p>
        </p:txBody>
      </p:sp>
      <p:sp>
        <p:nvSpPr>
          <p:cNvPr id="20" name="Shape 18"/>
          <p:cNvSpPr/>
          <p:nvPr/>
        </p:nvSpPr>
        <p:spPr>
          <a:xfrm>
            <a:off x="365760" y="2359152"/>
            <a:ext cx="8412480" cy="566928"/>
          </a:xfrm>
          <a:prstGeom prst="rect">
            <a:avLst/>
          </a:prstGeom>
          <a:solidFill>
            <a:srgbClr val="FFFFFF"/>
          </a:solidFill>
          <a:ln w="12700">
            <a:solidFill>
              <a:srgbClr val="DDDDDD"/>
            </a:solidFill>
            <a:prstDash val="solid"/>
          </a:ln>
        </p:spPr>
      </p:sp>
      <p:sp>
        <p:nvSpPr>
          <p:cNvPr id="21" name="Shape 19"/>
          <p:cNvSpPr/>
          <p:nvPr/>
        </p:nvSpPr>
        <p:spPr>
          <a:xfrm>
            <a:off x="365760" y="2359152"/>
            <a:ext cx="54864" cy="566928"/>
          </a:xfrm>
          <a:prstGeom prst="rect">
            <a:avLst/>
          </a:prstGeom>
          <a:solidFill>
            <a:srgbClr val="C41230"/>
          </a:solidFill>
          <a:ln w="12700">
            <a:solidFill>
              <a:srgbClr val="C41230"/>
            </a:solidFill>
            <a:prstDash val="solid"/>
          </a:ln>
        </p:spPr>
      </p:sp>
      <p:sp>
        <p:nvSpPr>
          <p:cNvPr id="22" name="Text 20"/>
          <p:cNvSpPr/>
          <p:nvPr/>
        </p:nvSpPr>
        <p:spPr>
          <a:xfrm>
            <a:off x="502920" y="2359152"/>
            <a:ext cx="1737360" cy="566928"/>
          </a:xfrm>
          <a:prstGeom prst="rect">
            <a:avLst/>
          </a:prstGeom>
          <a:noFill/>
          <a:ln/>
        </p:spPr>
        <p:txBody>
          <a:bodyPr wrap="square" rtlCol="0" anchor="ctr"/>
          <a:lstStyle/>
          <a:p>
            <a:pPr marL="0" indent="0">
              <a:buNone/>
            </a:pPr>
            <a:r>
              <a:rPr lang="en-US" sz="1000" b="1" dirty="0">
                <a:solidFill>
                  <a:srgbClr val="1A1A1A"/>
                </a:solidFill>
                <a:latin typeface="Arial" pitchFamily="34" charset="0"/>
                <a:ea typeface="Arial" pitchFamily="34" charset="-122"/>
                <a:cs typeface="Arial" pitchFamily="34" charset="-120"/>
              </a:rPr>
              <a:t>食品ラップ・</a:t>
            </a:r>
            <a:endParaRPr lang="en-US" sz="1000" dirty="0"/>
          </a:p>
          <a:p>
            <a:pPr marL="0" indent="0">
              <a:buNone/>
            </a:pPr>
            <a:r>
              <a:rPr lang="en-US" sz="1000" b="1" dirty="0">
                <a:solidFill>
                  <a:srgbClr val="1A1A1A"/>
                </a:solidFill>
                <a:latin typeface="Arial" pitchFamily="34" charset="0"/>
                <a:ea typeface="Arial" pitchFamily="34" charset="-122"/>
                <a:cs typeface="Arial" pitchFamily="34" charset="-120"/>
              </a:rPr>
              <a:t>包装フィルム</a:t>
            </a:r>
            <a:endParaRPr lang="en-US" sz="1000" dirty="0"/>
          </a:p>
        </p:txBody>
      </p:sp>
      <p:sp>
        <p:nvSpPr>
          <p:cNvPr id="23" name="Text 21"/>
          <p:cNvSpPr/>
          <p:nvPr/>
        </p:nvSpPr>
        <p:spPr>
          <a:xfrm>
            <a:off x="2331720" y="2359152"/>
            <a:ext cx="2240280" cy="566928"/>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ラップ、ストレッチフィルム、</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食品パウチ・チルドパック</a:t>
            </a:r>
            <a:endParaRPr lang="en-US" sz="950" dirty="0"/>
          </a:p>
        </p:txBody>
      </p:sp>
      <p:sp>
        <p:nvSpPr>
          <p:cNvPr id="24" name="Text 22"/>
          <p:cNvSpPr/>
          <p:nvPr/>
        </p:nvSpPr>
        <p:spPr>
          <a:xfrm>
            <a:off x="4663440" y="2395728"/>
            <a:ext cx="25146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+35%以上</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三菱ケミカル「ダイアラップ」</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包装資材仕入値が2〜3割増（TOPPAN）</a:t>
            </a:r>
            <a:endParaRPr lang="en-US" sz="900" dirty="0"/>
          </a:p>
        </p:txBody>
      </p:sp>
      <p:sp>
        <p:nvSpPr>
          <p:cNvPr id="25" name="Text 23"/>
          <p:cNvSpPr/>
          <p:nvPr/>
        </p:nvSpPr>
        <p:spPr>
          <a:xfrm>
            <a:off x="7269480" y="2359152"/>
            <a:ext cx="1417320" cy="566928"/>
          </a:xfrm>
          <a:prstGeom prst="rect">
            <a:avLst/>
          </a:prstGeom>
          <a:noFill/>
          <a:ln/>
        </p:spPr>
        <p:txBody>
          <a:bodyPr wrap="square" rtlCol="0" anchor="ctr"/>
          <a:lstStyle/>
          <a:p>
            <a:pPr marL="0" indent="0" algn="ctr">
              <a:buNone/>
            </a:pPr>
            <a:r>
              <a:rPr lang="en-US" sz="1000" b="1" dirty="0">
                <a:solidFill>
                  <a:srgbClr val="C41230"/>
                </a:solidFill>
                <a:latin typeface="Arial" pitchFamily="34" charset="0"/>
                <a:ea typeface="Arial" pitchFamily="34" charset="-122"/>
                <a:cs typeface="Arial" pitchFamily="34" charset="-120"/>
              </a:rPr>
              <a:t>2026年4月〜</a:t>
            </a:r>
            <a:endParaRPr lang="en-US" sz="1000" dirty="0"/>
          </a:p>
          <a:p>
            <a:pPr marL="0" indent="0" algn="ctr">
              <a:buNone/>
            </a:pPr>
            <a:r>
              <a:rPr lang="en-US" sz="1000" b="1" dirty="0">
                <a:solidFill>
                  <a:srgbClr val="C41230"/>
                </a:solidFill>
                <a:latin typeface="Arial" pitchFamily="34" charset="0"/>
                <a:ea typeface="Arial" pitchFamily="34" charset="-122"/>
                <a:cs typeface="Arial" pitchFamily="34" charset="-120"/>
              </a:rPr>
              <a:t>順次</a:t>
            </a:r>
            <a:endParaRPr lang="en-US" sz="1000" dirty="0"/>
          </a:p>
        </p:txBody>
      </p:sp>
      <p:sp>
        <p:nvSpPr>
          <p:cNvPr id="26" name="Shape 24"/>
          <p:cNvSpPr/>
          <p:nvPr/>
        </p:nvSpPr>
        <p:spPr>
          <a:xfrm>
            <a:off x="365760" y="2926080"/>
            <a:ext cx="8412480" cy="566928"/>
          </a:xfrm>
          <a:prstGeom prst="rect">
            <a:avLst/>
          </a:prstGeom>
          <a:solidFill>
            <a:srgbClr val="E8E4DC"/>
          </a:solidFill>
          <a:ln w="12700">
            <a:solidFill>
              <a:srgbClr val="DDDDDD"/>
            </a:solidFill>
            <a:prstDash val="solid"/>
          </a:ln>
        </p:spPr>
      </p:sp>
      <p:sp>
        <p:nvSpPr>
          <p:cNvPr id="27" name="Shape 25"/>
          <p:cNvSpPr/>
          <p:nvPr/>
        </p:nvSpPr>
        <p:spPr>
          <a:xfrm>
            <a:off x="365760" y="2926080"/>
            <a:ext cx="54864" cy="566928"/>
          </a:xfrm>
          <a:prstGeom prst="rect">
            <a:avLst/>
          </a:prstGeom>
          <a:solidFill>
            <a:srgbClr val="D45A00"/>
          </a:solidFill>
          <a:ln w="12700">
            <a:solidFill>
              <a:srgbClr val="D45A00"/>
            </a:solidFill>
            <a:prstDash val="solid"/>
          </a:ln>
        </p:spPr>
      </p:sp>
      <p:sp>
        <p:nvSpPr>
          <p:cNvPr id="28" name="Text 26"/>
          <p:cNvSpPr/>
          <p:nvPr/>
        </p:nvSpPr>
        <p:spPr>
          <a:xfrm>
            <a:off x="502920" y="2926080"/>
            <a:ext cx="1737360" cy="566928"/>
          </a:xfrm>
          <a:prstGeom prst="rect">
            <a:avLst/>
          </a:prstGeom>
          <a:noFill/>
          <a:ln/>
        </p:spPr>
        <p:txBody>
          <a:bodyPr wrap="square" rtlCol="0" anchor="ctr"/>
          <a:lstStyle/>
          <a:p>
            <a:pPr marL="0" indent="0">
              <a:buNone/>
            </a:pPr>
            <a:r>
              <a:rPr lang="en-US" sz="1000" b="1" dirty="0">
                <a:solidFill>
                  <a:srgbClr val="1A1A1A"/>
                </a:solidFill>
                <a:latin typeface="Arial" pitchFamily="34" charset="0"/>
                <a:ea typeface="Arial" pitchFamily="34" charset="-122"/>
                <a:cs typeface="Arial" pitchFamily="34" charset="-120"/>
              </a:rPr>
              <a:t>ポリ袋・</a:t>
            </a:r>
            <a:endParaRPr lang="en-US" sz="1000" dirty="0"/>
          </a:p>
          <a:p>
            <a:pPr marL="0" indent="0">
              <a:buNone/>
            </a:pPr>
            <a:r>
              <a:rPr lang="en-US" sz="1000" b="1" dirty="0">
                <a:solidFill>
                  <a:srgbClr val="1A1A1A"/>
                </a:solidFill>
                <a:latin typeface="Arial" pitchFamily="34" charset="0"/>
                <a:ea typeface="Arial" pitchFamily="34" charset="-122"/>
                <a:cs typeface="Arial" pitchFamily="34" charset="-120"/>
              </a:rPr>
              <a:t>ゴミ袋</a:t>
            </a:r>
            <a:endParaRPr lang="en-US" sz="1000" dirty="0"/>
          </a:p>
        </p:txBody>
      </p:sp>
      <p:sp>
        <p:nvSpPr>
          <p:cNvPr id="29" name="Text 27"/>
          <p:cNvSpPr/>
          <p:nvPr/>
        </p:nvSpPr>
        <p:spPr>
          <a:xfrm>
            <a:off x="2331720" y="2926080"/>
            <a:ext cx="2240280" cy="566928"/>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食品保存袋、ゴミ袋、</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配食用ポリ袋全般</a:t>
            </a:r>
            <a:endParaRPr lang="en-US" sz="950" dirty="0"/>
          </a:p>
        </p:txBody>
      </p:sp>
      <p:sp>
        <p:nvSpPr>
          <p:cNvPr id="30" name="Text 28"/>
          <p:cNvSpPr/>
          <p:nvPr/>
        </p:nvSpPr>
        <p:spPr>
          <a:xfrm>
            <a:off x="4663440" y="2962656"/>
            <a:ext cx="25146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+30%以上</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日本サニパック約800品目</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PE国際市況が危機前比で急騰</a:t>
            </a:r>
            <a:endParaRPr lang="en-US" sz="900" dirty="0"/>
          </a:p>
        </p:txBody>
      </p:sp>
      <p:sp>
        <p:nvSpPr>
          <p:cNvPr id="31" name="Text 29"/>
          <p:cNvSpPr/>
          <p:nvPr/>
        </p:nvSpPr>
        <p:spPr>
          <a:xfrm>
            <a:off x="7269480" y="2926080"/>
            <a:ext cx="1417320" cy="566928"/>
          </a:xfrm>
          <a:prstGeom prst="rect">
            <a:avLst/>
          </a:prstGeom>
          <a:noFill/>
          <a:ln/>
        </p:spPr>
        <p:txBody>
          <a:bodyPr wrap="square" rtlCol="0" anchor="ctr"/>
          <a:lstStyle/>
          <a:p>
            <a:pPr marL="0" indent="0" algn="ctr">
              <a:buNone/>
            </a:pPr>
            <a:r>
              <a:rPr lang="en-US" sz="1000" b="1" dirty="0">
                <a:solidFill>
                  <a:srgbClr val="D45A00"/>
                </a:solidFill>
                <a:latin typeface="Arial" pitchFamily="34" charset="0"/>
                <a:ea typeface="Arial" pitchFamily="34" charset="-122"/>
                <a:cs typeface="Arial" pitchFamily="34" charset="-120"/>
              </a:rPr>
              <a:t>2026年5月</a:t>
            </a:r>
            <a:endParaRPr lang="en-US" sz="1000" dirty="0"/>
          </a:p>
          <a:p>
            <a:pPr marL="0" indent="0" algn="ctr">
              <a:buNone/>
            </a:pPr>
            <a:r>
              <a:rPr lang="en-US" sz="1000" b="1" dirty="0">
                <a:solidFill>
                  <a:srgbClr val="D45A00"/>
                </a:solidFill>
                <a:latin typeface="Arial" pitchFamily="34" charset="0"/>
                <a:ea typeface="Arial" pitchFamily="34" charset="-122"/>
                <a:cs typeface="Arial" pitchFamily="34" charset="-120"/>
              </a:rPr>
              <a:t>下旬〜</a:t>
            </a:r>
            <a:endParaRPr lang="en-US" sz="1000" dirty="0"/>
          </a:p>
        </p:txBody>
      </p:sp>
      <p:sp>
        <p:nvSpPr>
          <p:cNvPr id="32" name="Shape 30"/>
          <p:cNvSpPr/>
          <p:nvPr/>
        </p:nvSpPr>
        <p:spPr>
          <a:xfrm>
            <a:off x="365760" y="3493008"/>
            <a:ext cx="8412480" cy="566928"/>
          </a:xfrm>
          <a:prstGeom prst="rect">
            <a:avLst/>
          </a:prstGeom>
          <a:solidFill>
            <a:srgbClr val="FFFFFF"/>
          </a:solidFill>
          <a:ln w="12700">
            <a:solidFill>
              <a:srgbClr val="DDDDDD"/>
            </a:solidFill>
            <a:prstDash val="solid"/>
          </a:ln>
        </p:spPr>
      </p:sp>
      <p:sp>
        <p:nvSpPr>
          <p:cNvPr id="33" name="Shape 31"/>
          <p:cNvSpPr/>
          <p:nvPr/>
        </p:nvSpPr>
        <p:spPr>
          <a:xfrm>
            <a:off x="365760" y="3493008"/>
            <a:ext cx="54864" cy="566928"/>
          </a:xfrm>
          <a:prstGeom prst="rect">
            <a:avLst/>
          </a:prstGeom>
          <a:solidFill>
            <a:srgbClr val="C05A00"/>
          </a:solidFill>
          <a:ln w="12700">
            <a:solidFill>
              <a:srgbClr val="C05A00"/>
            </a:solidFill>
            <a:prstDash val="solid"/>
          </a:ln>
        </p:spPr>
      </p:sp>
      <p:sp>
        <p:nvSpPr>
          <p:cNvPr id="34" name="Text 32"/>
          <p:cNvSpPr/>
          <p:nvPr/>
        </p:nvSpPr>
        <p:spPr>
          <a:xfrm>
            <a:off x="502920" y="3493008"/>
            <a:ext cx="1737360" cy="566928"/>
          </a:xfrm>
          <a:prstGeom prst="rect">
            <a:avLst/>
          </a:prstGeom>
          <a:noFill/>
          <a:ln/>
        </p:spPr>
        <p:txBody>
          <a:bodyPr wrap="square" rtlCol="0" anchor="ctr"/>
          <a:lstStyle/>
          <a:p>
            <a:pPr marL="0" indent="0">
              <a:buNone/>
            </a:pPr>
            <a:r>
              <a:rPr lang="en-US" sz="1000" b="1" dirty="0">
                <a:solidFill>
                  <a:srgbClr val="1A1A1A"/>
                </a:solidFill>
                <a:latin typeface="Arial" pitchFamily="34" charset="0"/>
                <a:ea typeface="Arial" pitchFamily="34" charset="-122"/>
                <a:cs typeface="Arial" pitchFamily="34" charset="-120"/>
              </a:rPr>
              <a:t>食品トレー・</a:t>
            </a:r>
            <a:endParaRPr lang="en-US" sz="1000" dirty="0"/>
          </a:p>
          <a:p>
            <a:pPr marL="0" indent="0">
              <a:buNone/>
            </a:pPr>
            <a:r>
              <a:rPr lang="en-US" sz="1000" b="1" dirty="0">
                <a:solidFill>
                  <a:srgbClr val="1A1A1A"/>
                </a:solidFill>
                <a:latin typeface="Arial" pitchFamily="34" charset="0"/>
                <a:ea typeface="Arial" pitchFamily="34" charset="-122"/>
                <a:cs typeface="Arial" pitchFamily="34" charset="-120"/>
              </a:rPr>
              <a:t>使い捨て食器</a:t>
            </a:r>
            <a:endParaRPr lang="en-US" sz="1000" dirty="0"/>
          </a:p>
        </p:txBody>
      </p:sp>
      <p:sp>
        <p:nvSpPr>
          <p:cNvPr id="35" name="Text 33"/>
          <p:cNvSpPr/>
          <p:nvPr/>
        </p:nvSpPr>
        <p:spPr>
          <a:xfrm>
            <a:off x="2331720" y="3493008"/>
            <a:ext cx="2240280" cy="566928"/>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発泡スチロールトレー、</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カップ・使い捨て皿・容器</a:t>
            </a:r>
            <a:endParaRPr lang="en-US" sz="950" dirty="0"/>
          </a:p>
        </p:txBody>
      </p:sp>
      <p:sp>
        <p:nvSpPr>
          <p:cNvPr id="36" name="Text 34"/>
          <p:cNvSpPr/>
          <p:nvPr/>
        </p:nvSpPr>
        <p:spPr>
          <a:xfrm>
            <a:off x="4663440" y="3529584"/>
            <a:ext cx="25146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材料（発泡PS）+120円/kg</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積水化成品工業 他</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カネカ 発泡PSシート値上げ</a:t>
            </a:r>
            <a:endParaRPr lang="en-US" sz="900" dirty="0"/>
          </a:p>
        </p:txBody>
      </p:sp>
      <p:sp>
        <p:nvSpPr>
          <p:cNvPr id="37" name="Text 35"/>
          <p:cNvSpPr/>
          <p:nvPr/>
        </p:nvSpPr>
        <p:spPr>
          <a:xfrm>
            <a:off x="7269480" y="3493008"/>
            <a:ext cx="1417320" cy="566928"/>
          </a:xfrm>
          <a:prstGeom prst="rect">
            <a:avLst/>
          </a:prstGeom>
          <a:noFill/>
          <a:ln/>
        </p:spPr>
        <p:txBody>
          <a:bodyPr wrap="square" rtlCol="0" anchor="ctr"/>
          <a:lstStyle/>
          <a:p>
            <a:pPr marL="0" indent="0" algn="ctr">
              <a:buNone/>
            </a:pPr>
            <a:r>
              <a:rPr lang="en-US" sz="1000" b="1" dirty="0">
                <a:solidFill>
                  <a:srgbClr val="C05A00"/>
                </a:solidFill>
                <a:latin typeface="Arial" pitchFamily="34" charset="0"/>
                <a:ea typeface="Arial" pitchFamily="34" charset="-122"/>
                <a:cs typeface="Arial" pitchFamily="34" charset="-120"/>
              </a:rPr>
              <a:t>2026年4月</a:t>
            </a:r>
            <a:endParaRPr lang="en-US" sz="1000" dirty="0"/>
          </a:p>
          <a:p>
            <a:pPr marL="0" indent="0" algn="ctr">
              <a:buNone/>
            </a:pPr>
            <a:r>
              <a:rPr lang="en-US" sz="1000" b="1" dirty="0">
                <a:solidFill>
                  <a:srgbClr val="C05A00"/>
                </a:solidFill>
                <a:latin typeface="Arial" pitchFamily="34" charset="0"/>
                <a:ea typeface="Arial" pitchFamily="34" charset="-122"/>
                <a:cs typeface="Arial" pitchFamily="34" charset="-120"/>
              </a:rPr>
              <a:t>下旬〜</a:t>
            </a:r>
            <a:endParaRPr lang="en-US" sz="1000" dirty="0"/>
          </a:p>
        </p:txBody>
      </p:sp>
      <p:sp>
        <p:nvSpPr>
          <p:cNvPr id="38" name="Shape 36"/>
          <p:cNvSpPr/>
          <p:nvPr/>
        </p:nvSpPr>
        <p:spPr>
          <a:xfrm>
            <a:off x="365760" y="4059936"/>
            <a:ext cx="8412480" cy="566928"/>
          </a:xfrm>
          <a:prstGeom prst="rect">
            <a:avLst/>
          </a:prstGeom>
          <a:solidFill>
            <a:srgbClr val="E8E4DC"/>
          </a:solidFill>
          <a:ln w="12700">
            <a:solidFill>
              <a:srgbClr val="DDDDDD"/>
            </a:solidFill>
            <a:prstDash val="solid"/>
          </a:ln>
        </p:spPr>
      </p:sp>
      <p:sp>
        <p:nvSpPr>
          <p:cNvPr id="39" name="Shape 37"/>
          <p:cNvSpPr/>
          <p:nvPr/>
        </p:nvSpPr>
        <p:spPr>
          <a:xfrm>
            <a:off x="365760" y="4059936"/>
            <a:ext cx="54864" cy="566928"/>
          </a:xfrm>
          <a:prstGeom prst="rect">
            <a:avLst/>
          </a:prstGeom>
          <a:solidFill>
            <a:srgbClr val="555555"/>
          </a:solidFill>
          <a:ln w="12700">
            <a:solidFill>
              <a:srgbClr val="555555"/>
            </a:solidFill>
            <a:prstDash val="solid"/>
          </a:ln>
        </p:spPr>
      </p:sp>
      <p:sp>
        <p:nvSpPr>
          <p:cNvPr id="40" name="Text 38"/>
          <p:cNvSpPr/>
          <p:nvPr/>
        </p:nvSpPr>
        <p:spPr>
          <a:xfrm>
            <a:off x="502920" y="4059936"/>
            <a:ext cx="1737360" cy="566928"/>
          </a:xfrm>
          <a:prstGeom prst="rect">
            <a:avLst/>
          </a:prstGeom>
          <a:noFill/>
          <a:ln/>
        </p:spPr>
        <p:txBody>
          <a:bodyPr wrap="square" rtlCol="0" anchor="ctr"/>
          <a:lstStyle/>
          <a:p>
            <a:pPr marL="0" indent="0">
              <a:buNone/>
            </a:pPr>
            <a:r>
              <a:rPr lang="en-US" sz="1000" b="1" dirty="0">
                <a:solidFill>
                  <a:srgbClr val="1A1A1A"/>
                </a:solidFill>
                <a:latin typeface="Arial" pitchFamily="34" charset="0"/>
                <a:ea typeface="Arial" pitchFamily="34" charset="-122"/>
                <a:cs typeface="Arial" pitchFamily="34" charset="-120"/>
              </a:rPr>
              <a:t>ナイロンフィルム・</a:t>
            </a:r>
            <a:endParaRPr lang="en-US" sz="1000" dirty="0"/>
          </a:p>
          <a:p>
            <a:pPr marL="0" indent="0">
              <a:buNone/>
            </a:pPr>
            <a:r>
              <a:rPr lang="en-US" sz="1000" b="1" dirty="0">
                <a:solidFill>
                  <a:srgbClr val="1A1A1A"/>
                </a:solidFill>
                <a:latin typeface="Arial" pitchFamily="34" charset="0"/>
                <a:ea typeface="Arial" pitchFamily="34" charset="-122"/>
                <a:cs typeface="Arial" pitchFamily="34" charset="-120"/>
              </a:rPr>
              <a:t>衛生用品</a:t>
            </a:r>
            <a:endParaRPr lang="en-US" sz="1000" dirty="0"/>
          </a:p>
        </p:txBody>
      </p:sp>
      <p:sp>
        <p:nvSpPr>
          <p:cNvPr id="41" name="Text 39"/>
          <p:cNvSpPr/>
          <p:nvPr/>
        </p:nvSpPr>
        <p:spPr>
          <a:xfrm>
            <a:off x="2331720" y="4059936"/>
            <a:ext cx="2240280" cy="566928"/>
          </a:xfrm>
          <a:prstGeom prst="rect">
            <a:avLst/>
          </a:prstGeom>
          <a:noFill/>
          <a:ln/>
        </p:spPr>
        <p:txBody>
          <a:bodyPr wrap="square" rtlCol="0" anchor="ctr"/>
          <a:lstStyle/>
          <a:p>
            <a:pPr marL="0" indent="0">
              <a:buNone/>
            </a:pPr>
            <a:r>
              <a:rPr lang="en-US" sz="950" dirty="0">
                <a:solidFill>
                  <a:srgbClr val="4A4A4A"/>
                </a:solidFill>
                <a:latin typeface="Arial" pitchFamily="34" charset="0"/>
                <a:ea typeface="Arial" pitchFamily="34" charset="-122"/>
                <a:cs typeface="Arial" pitchFamily="34" charset="-120"/>
              </a:rPr>
              <a:t>冷凍食品包材、ビニール手袋、</a:t>
            </a:r>
            <a:endParaRPr lang="en-US" sz="950" dirty="0"/>
          </a:p>
          <a:p>
            <a:pPr marL="0" indent="0">
              <a:buNone/>
            </a:pPr>
            <a:r>
              <a:rPr lang="en-US" sz="950" dirty="0">
                <a:solidFill>
                  <a:srgbClr val="4A4A4A"/>
                </a:solidFill>
                <a:latin typeface="Arial" pitchFamily="34" charset="0"/>
                <a:ea typeface="Arial" pitchFamily="34" charset="-122"/>
                <a:cs typeface="Arial" pitchFamily="34" charset="-120"/>
              </a:rPr>
              <a:t>ナイロンチューブ</a:t>
            </a:r>
            <a:endParaRPr lang="en-US" sz="950" dirty="0"/>
          </a:p>
        </p:txBody>
      </p:sp>
      <p:sp>
        <p:nvSpPr>
          <p:cNvPr id="42" name="Text 40"/>
          <p:cNvSpPr/>
          <p:nvPr/>
        </p:nvSpPr>
        <p:spPr>
          <a:xfrm>
            <a:off x="4663440" y="4096512"/>
            <a:ext cx="25146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+30%以上</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グンゼ ナイロンチューブ</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ナイロンフィルム+1,000円/連以上</a:t>
            </a:r>
            <a:endParaRPr lang="en-US" sz="900" dirty="0"/>
          </a:p>
        </p:txBody>
      </p:sp>
      <p:sp>
        <p:nvSpPr>
          <p:cNvPr id="43" name="Text 41"/>
          <p:cNvSpPr/>
          <p:nvPr/>
        </p:nvSpPr>
        <p:spPr>
          <a:xfrm>
            <a:off x="7269480" y="4059936"/>
            <a:ext cx="1417320" cy="566928"/>
          </a:xfrm>
          <a:prstGeom prst="rect">
            <a:avLst/>
          </a:prstGeom>
          <a:noFill/>
          <a:ln/>
        </p:spPr>
        <p:txBody>
          <a:bodyPr wrap="square" rtlCol="0" anchor="ctr"/>
          <a:lstStyle/>
          <a:p>
            <a:pPr marL="0" indent="0" algn="ctr">
              <a:buNone/>
            </a:pPr>
            <a:r>
              <a:rPr lang="en-US" sz="1000" b="1" dirty="0">
                <a:solidFill>
                  <a:srgbClr val="555555"/>
                </a:solidFill>
                <a:latin typeface="Arial" pitchFamily="34" charset="0"/>
                <a:ea typeface="Arial" pitchFamily="34" charset="-122"/>
                <a:cs typeface="Arial" pitchFamily="34" charset="-120"/>
              </a:rPr>
              <a:t>2026年5月</a:t>
            </a:r>
            <a:endParaRPr lang="en-US" sz="1000" dirty="0"/>
          </a:p>
          <a:p>
            <a:pPr marL="0" indent="0" algn="ctr">
              <a:buNone/>
            </a:pPr>
            <a:r>
              <a:rPr lang="en-US" sz="1000" b="1" dirty="0">
                <a:solidFill>
                  <a:srgbClr val="555555"/>
                </a:solidFill>
                <a:latin typeface="Arial" pitchFamily="34" charset="0"/>
                <a:ea typeface="Arial" pitchFamily="34" charset="-122"/>
                <a:cs typeface="Arial" pitchFamily="34" charset="-120"/>
              </a:rPr>
              <a:t>1日〜</a:t>
            </a:r>
            <a:endParaRPr lang="en-US" sz="1000" dirty="0"/>
          </a:p>
        </p:txBody>
      </p:sp>
      <p:sp>
        <p:nvSpPr>
          <p:cNvPr id="44" name="Shape 42"/>
          <p:cNvSpPr/>
          <p:nvPr/>
        </p:nvSpPr>
        <p:spPr>
          <a:xfrm>
            <a:off x="365760" y="4663440"/>
            <a:ext cx="8412480" cy="384048"/>
          </a:xfrm>
          <a:prstGeom prst="rect">
            <a:avLst/>
          </a:prstGeom>
          <a:solidFill>
            <a:srgbClr val="FEE2E2"/>
          </a:solidFill>
          <a:ln w="12700">
            <a:solidFill>
              <a:srgbClr val="C41230"/>
            </a:solidFill>
            <a:prstDash val="solid"/>
          </a:ln>
        </p:spPr>
      </p:sp>
      <p:sp>
        <p:nvSpPr>
          <p:cNvPr id="45" name="Text 43"/>
          <p:cNvSpPr/>
          <p:nvPr/>
        </p:nvSpPr>
        <p:spPr>
          <a:xfrm>
            <a:off x="457200" y="4663440"/>
            <a:ext cx="8229600" cy="384048"/>
          </a:xfrm>
          <a:prstGeom prst="rect">
            <a:avLst/>
          </a:prstGeom>
          <a:noFill/>
          <a:ln/>
        </p:spPr>
        <p:txBody>
          <a:bodyPr wrap="square" rtlCol="0" anchor="ctr"/>
          <a:lstStyle/>
          <a:p>
            <a:pPr marL="0" indent="0">
              <a:buNone/>
            </a:pPr>
            <a:r>
              <a:rPr lang="en-US" sz="1000" dirty="0">
                <a:solidFill>
                  <a:srgbClr val="7B0000"/>
                </a:solidFill>
                <a:latin typeface="Arial" pitchFamily="34" charset="0"/>
                <a:ea typeface="Arial" pitchFamily="34" charset="-122"/>
                <a:cs typeface="Arial" pitchFamily="34" charset="-120"/>
              </a:rPr>
              <a:t>弊社にも包材メーカーより「猶予期間なし」の大幅値上げ通告済み。帝国データバンク調査：食品企業の56%が「6カ月以内に主力事業縮小」と回答（2026年4月）</a:t>
            </a:r>
            <a:endParaRPr lang="en-US" sz="1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63002" y="4892040"/>
            <a:ext cx="365760" cy="201168"/>
          </a:xfrm>
          <a:prstGeom prst="rect">
            <a:avLst/>
          </a:prstGeom>
          <a:noFill/>
          <a:ln/>
        </p:spPr>
        <p:txBody>
          <a:bodyPr wrap="square" rtlCol="0" anchor="ctr"/>
          <a:lstStyle/>
          <a:p>
            <a:pPr marL="0" indent="0" algn="ctr">
              <a:buNone/>
            </a:pPr>
            <a:r>
              <a:rPr lang="en-US" sz="1000" dirty="0" smtClean="0">
                <a:solidFill>
                  <a:srgbClr val="4A4A4A"/>
                </a:solidFill>
              </a:rPr>
              <a:t>6</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2000" b="1" dirty="0">
                <a:solidFill>
                  <a:srgbClr val="1A1A1A"/>
                </a:solidFill>
                <a:latin typeface="Arial Black" pitchFamily="34" charset="0"/>
                <a:ea typeface="Arial Black" pitchFamily="34" charset="-122"/>
                <a:cs typeface="Arial Black" pitchFamily="34" charset="-120"/>
              </a:rPr>
              <a:t>【仕入先情報】オザックス株式会社からの</a:t>
            </a:r>
            <a:endParaRPr lang="en-US" sz="2000" dirty="0"/>
          </a:p>
          <a:p>
            <a:pPr marL="0" indent="0">
              <a:buNone/>
            </a:pPr>
            <a:r>
              <a:rPr lang="en-US" sz="2000" b="1" dirty="0">
                <a:solidFill>
                  <a:srgbClr val="1A1A1A"/>
                </a:solidFill>
                <a:latin typeface="Arial Black" pitchFamily="34" charset="0"/>
                <a:ea typeface="Arial Black" pitchFamily="34" charset="-122"/>
                <a:cs typeface="Arial Black" pitchFamily="34" charset="-120"/>
              </a:rPr>
              <a:t>消耗品価格改定通知（2026年4月21日時点）</a:t>
            </a:r>
            <a:endParaRPr lang="en-US" sz="20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Text 3"/>
          <p:cNvSpPr/>
          <p:nvPr/>
        </p:nvSpPr>
        <p:spPr>
          <a:xfrm>
            <a:off x="365760" y="905256"/>
            <a:ext cx="8412480" cy="219456"/>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出所：オザックス株式会社「中東情勢に伴う製品供給および価格動向について」（2026年4月20日）</a:t>
            </a:r>
            <a:endParaRPr lang="en-US" sz="850" dirty="0"/>
          </a:p>
        </p:txBody>
      </p:sp>
      <p:sp>
        <p:nvSpPr>
          <p:cNvPr id="6" name="Shape 4"/>
          <p:cNvSpPr/>
          <p:nvPr/>
        </p:nvSpPr>
        <p:spPr>
          <a:xfrm>
            <a:off x="365760" y="1170432"/>
            <a:ext cx="2743200" cy="804672"/>
          </a:xfrm>
          <a:prstGeom prst="rect">
            <a:avLst/>
          </a:prstGeom>
          <a:solidFill>
            <a:srgbClr val="8B0000"/>
          </a:solidFill>
          <a:ln w="12700">
            <a:solidFill>
              <a:srgbClr val="8B0000"/>
            </a:solidFill>
            <a:prstDash val="solid"/>
          </a:ln>
        </p:spPr>
      </p:sp>
      <p:sp>
        <p:nvSpPr>
          <p:cNvPr id="7" name="Text 5"/>
          <p:cNvSpPr/>
          <p:nvPr/>
        </p:nvSpPr>
        <p:spPr>
          <a:xfrm>
            <a:off x="365760" y="1188720"/>
            <a:ext cx="2743200" cy="384048"/>
          </a:xfrm>
          <a:prstGeom prst="rect">
            <a:avLst/>
          </a:prstGeom>
          <a:noFill/>
          <a:ln/>
        </p:spPr>
        <p:txBody>
          <a:bodyPr wrap="square" rtlCol="0" anchor="ctr"/>
          <a:lstStyle/>
          <a:p>
            <a:pPr marL="0" indent="0" algn="ctr">
              <a:buNone/>
            </a:pPr>
            <a:r>
              <a:rPr lang="en-US" sz="1900" b="1" dirty="0">
                <a:solidFill>
                  <a:srgbClr val="FFFFFF"/>
                </a:solidFill>
                <a:latin typeface="Arial Black" pitchFamily="34" charset="0"/>
                <a:ea typeface="Arial Black" pitchFamily="34" charset="-122"/>
                <a:cs typeface="Arial Black" pitchFamily="34" charset="-120"/>
              </a:rPr>
              <a:t>220品目</a:t>
            </a:r>
            <a:endParaRPr lang="en-US" sz="1900" dirty="0"/>
          </a:p>
        </p:txBody>
      </p:sp>
      <p:sp>
        <p:nvSpPr>
          <p:cNvPr id="8" name="Text 6"/>
          <p:cNvSpPr/>
          <p:nvPr/>
        </p:nvSpPr>
        <p:spPr>
          <a:xfrm>
            <a:off x="457200" y="1591056"/>
            <a:ext cx="2560320" cy="347472"/>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2026年6月1日より</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価格改定実施予定</a:t>
            </a:r>
            <a:endParaRPr lang="en-US" sz="850" dirty="0"/>
          </a:p>
        </p:txBody>
      </p:sp>
      <p:sp>
        <p:nvSpPr>
          <p:cNvPr id="9" name="Shape 7"/>
          <p:cNvSpPr/>
          <p:nvPr/>
        </p:nvSpPr>
        <p:spPr>
          <a:xfrm>
            <a:off x="3200400" y="1170432"/>
            <a:ext cx="2743200" cy="804672"/>
          </a:xfrm>
          <a:prstGeom prst="rect">
            <a:avLst/>
          </a:prstGeom>
          <a:solidFill>
            <a:srgbClr val="C41230"/>
          </a:solidFill>
          <a:ln w="12700">
            <a:solidFill>
              <a:srgbClr val="C41230"/>
            </a:solidFill>
            <a:prstDash val="solid"/>
          </a:ln>
        </p:spPr>
      </p:sp>
      <p:sp>
        <p:nvSpPr>
          <p:cNvPr id="10" name="Text 8"/>
          <p:cNvSpPr/>
          <p:nvPr/>
        </p:nvSpPr>
        <p:spPr>
          <a:xfrm>
            <a:off x="3200400" y="1188720"/>
            <a:ext cx="2743200" cy="384048"/>
          </a:xfrm>
          <a:prstGeom prst="rect">
            <a:avLst/>
          </a:prstGeom>
          <a:noFill/>
          <a:ln/>
        </p:spPr>
        <p:txBody>
          <a:bodyPr wrap="square" rtlCol="0" anchor="ctr"/>
          <a:lstStyle/>
          <a:p>
            <a:pPr marL="0" indent="0" algn="ctr">
              <a:buNone/>
            </a:pPr>
            <a:r>
              <a:rPr lang="en-US" sz="1900" b="1" dirty="0">
                <a:solidFill>
                  <a:srgbClr val="FFFFFF"/>
                </a:solidFill>
                <a:latin typeface="Arial Black" pitchFamily="34" charset="0"/>
                <a:ea typeface="Arial Black" pitchFamily="34" charset="-122"/>
                <a:cs typeface="Arial Black" pitchFamily="34" charset="-120"/>
              </a:rPr>
              <a:t>平均+21.8%</a:t>
            </a:r>
            <a:endParaRPr lang="en-US" sz="1900" dirty="0"/>
          </a:p>
        </p:txBody>
      </p:sp>
      <p:sp>
        <p:nvSpPr>
          <p:cNvPr id="11" name="Text 9"/>
          <p:cNvSpPr/>
          <p:nvPr/>
        </p:nvSpPr>
        <p:spPr>
          <a:xfrm>
            <a:off x="3291840" y="1591056"/>
            <a:ext cx="2560320" cy="347472"/>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改定率（202品目算出</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最大+49%）</a:t>
            </a:r>
            <a:endParaRPr lang="en-US" sz="850" dirty="0"/>
          </a:p>
        </p:txBody>
      </p:sp>
      <p:sp>
        <p:nvSpPr>
          <p:cNvPr id="12" name="Shape 10"/>
          <p:cNvSpPr/>
          <p:nvPr/>
        </p:nvSpPr>
        <p:spPr>
          <a:xfrm>
            <a:off x="6035040" y="1170432"/>
            <a:ext cx="2743200" cy="804672"/>
          </a:xfrm>
          <a:prstGeom prst="rect">
            <a:avLst/>
          </a:prstGeom>
          <a:solidFill>
            <a:srgbClr val="D45A00"/>
          </a:solidFill>
          <a:ln w="12700">
            <a:solidFill>
              <a:srgbClr val="D45A00"/>
            </a:solidFill>
            <a:prstDash val="solid"/>
          </a:ln>
        </p:spPr>
      </p:sp>
      <p:sp>
        <p:nvSpPr>
          <p:cNvPr id="13" name="Text 11"/>
          <p:cNvSpPr/>
          <p:nvPr/>
        </p:nvSpPr>
        <p:spPr>
          <a:xfrm>
            <a:off x="6035040" y="1188720"/>
            <a:ext cx="2743200" cy="384048"/>
          </a:xfrm>
          <a:prstGeom prst="rect">
            <a:avLst/>
          </a:prstGeom>
          <a:noFill/>
          <a:ln/>
        </p:spPr>
        <p:txBody>
          <a:bodyPr wrap="square" rtlCol="0" anchor="ctr"/>
          <a:lstStyle/>
          <a:p>
            <a:pPr marL="0" indent="0" algn="ctr">
              <a:buNone/>
            </a:pPr>
            <a:r>
              <a:rPr lang="en-US" sz="1900" b="1" dirty="0">
                <a:solidFill>
                  <a:srgbClr val="FFFFFF"/>
                </a:solidFill>
                <a:latin typeface="Arial Black" pitchFamily="34" charset="0"/>
                <a:ea typeface="Arial Black" pitchFamily="34" charset="-122"/>
                <a:cs typeface="Arial Black" pitchFamily="34" charset="-120"/>
              </a:rPr>
              <a:t>推計+3,833万円/年</a:t>
            </a:r>
            <a:endParaRPr lang="en-US" sz="1900" dirty="0"/>
          </a:p>
        </p:txBody>
      </p:sp>
      <p:sp>
        <p:nvSpPr>
          <p:cNvPr id="14" name="Text 12"/>
          <p:cNvSpPr/>
          <p:nvPr/>
        </p:nvSpPr>
        <p:spPr>
          <a:xfrm>
            <a:off x="6126480" y="1591056"/>
            <a:ext cx="2560320" cy="347472"/>
          </a:xfrm>
          <a:prstGeom prst="rect">
            <a:avLst/>
          </a:prstGeom>
          <a:noFill/>
          <a:ln/>
        </p:spPr>
        <p:txBody>
          <a:bodyPr wrap="square" rtlCol="0" anchor="ctr"/>
          <a:lstStyle/>
          <a:p>
            <a:pPr marL="0" indent="0" algn="ctr">
              <a:buNone/>
            </a:pPr>
            <a:r>
              <a:rPr lang="en-US" sz="850" dirty="0">
                <a:solidFill>
                  <a:srgbClr val="FFFFFF"/>
                </a:solidFill>
                <a:latin typeface="Arial" pitchFamily="34" charset="0"/>
                <a:ea typeface="Arial" pitchFamily="34" charset="-122"/>
                <a:cs typeface="Arial" pitchFamily="34" charset="-120"/>
              </a:rPr>
              <a:t>弊社への年間コスト増加影響</a:t>
            </a:r>
            <a:endParaRPr lang="en-US" sz="850" dirty="0"/>
          </a:p>
          <a:p>
            <a:pPr marL="0" indent="0" algn="ctr">
              <a:buNone/>
            </a:pPr>
            <a:r>
              <a:rPr lang="en-US" sz="850" dirty="0">
                <a:solidFill>
                  <a:srgbClr val="FFFFFF"/>
                </a:solidFill>
                <a:latin typeface="Arial" pitchFamily="34" charset="0"/>
                <a:ea typeface="Arial" pitchFamily="34" charset="-122"/>
                <a:cs typeface="Arial" pitchFamily="34" charset="-120"/>
              </a:rPr>
              <a:t>（数量×差額 算出可能分）</a:t>
            </a:r>
            <a:endParaRPr lang="en-US" sz="850" dirty="0"/>
          </a:p>
        </p:txBody>
      </p:sp>
      <p:sp>
        <p:nvSpPr>
          <p:cNvPr id="15" name="Shape 13"/>
          <p:cNvSpPr/>
          <p:nvPr/>
        </p:nvSpPr>
        <p:spPr>
          <a:xfrm>
            <a:off x="365760" y="2084832"/>
            <a:ext cx="8412480" cy="713232"/>
          </a:xfrm>
          <a:prstGeom prst="rect">
            <a:avLst/>
          </a:prstGeom>
          <a:solidFill>
            <a:srgbClr val="FFFFFF"/>
          </a:solidFill>
          <a:ln w="12700">
            <a:solidFill>
              <a:srgbClr val="DDDDDD"/>
            </a:solidFill>
            <a:prstDash val="solid"/>
          </a:ln>
        </p:spPr>
      </p:sp>
      <p:sp>
        <p:nvSpPr>
          <p:cNvPr id="16" name="Shape 14"/>
          <p:cNvSpPr/>
          <p:nvPr/>
        </p:nvSpPr>
        <p:spPr>
          <a:xfrm>
            <a:off x="365760" y="2084832"/>
            <a:ext cx="54864" cy="713232"/>
          </a:xfrm>
          <a:prstGeom prst="rect">
            <a:avLst/>
          </a:prstGeom>
          <a:solidFill>
            <a:srgbClr val="8B0000"/>
          </a:solidFill>
          <a:ln w="12700">
            <a:solidFill>
              <a:srgbClr val="8B0000"/>
            </a:solidFill>
            <a:prstDash val="solid"/>
          </a:ln>
        </p:spPr>
      </p:sp>
      <p:sp>
        <p:nvSpPr>
          <p:cNvPr id="17" name="Shape 15"/>
          <p:cNvSpPr/>
          <p:nvPr/>
        </p:nvSpPr>
        <p:spPr>
          <a:xfrm>
            <a:off x="502920" y="2249424"/>
            <a:ext cx="658368" cy="384048"/>
          </a:xfrm>
          <a:prstGeom prst="rect">
            <a:avLst/>
          </a:prstGeom>
          <a:solidFill>
            <a:srgbClr val="8B0000"/>
          </a:solidFill>
          <a:ln w="12700">
            <a:solidFill>
              <a:srgbClr val="8B0000"/>
            </a:solidFill>
            <a:prstDash val="solid"/>
          </a:ln>
        </p:spPr>
      </p:sp>
      <p:sp>
        <p:nvSpPr>
          <p:cNvPr id="18" name="Text 16"/>
          <p:cNvSpPr/>
          <p:nvPr/>
        </p:nvSpPr>
        <p:spPr>
          <a:xfrm>
            <a:off x="502920" y="2249424"/>
            <a:ext cx="658368" cy="384048"/>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①</a:t>
            </a:r>
            <a:endParaRPr lang="en-US" sz="1200" dirty="0"/>
          </a:p>
        </p:txBody>
      </p:sp>
      <p:sp>
        <p:nvSpPr>
          <p:cNvPr id="19" name="Text 17"/>
          <p:cNvSpPr/>
          <p:nvPr/>
        </p:nvSpPr>
        <p:spPr>
          <a:xfrm>
            <a:off x="1234440" y="2139696"/>
            <a:ext cx="2011680" cy="274320"/>
          </a:xfrm>
          <a:prstGeom prst="rect">
            <a:avLst/>
          </a:prstGeom>
          <a:noFill/>
          <a:ln/>
        </p:spPr>
        <p:txBody>
          <a:bodyPr wrap="square" rtlCol="0" anchor="ctr"/>
          <a:lstStyle/>
          <a:p>
            <a:pPr marL="0" indent="0">
              <a:buNone/>
            </a:pPr>
            <a:r>
              <a:rPr lang="en-US" sz="1200" b="1" dirty="0">
                <a:solidFill>
                  <a:srgbClr val="8B0000"/>
                </a:solidFill>
                <a:latin typeface="Arial" pitchFamily="34" charset="0"/>
                <a:ea typeface="Arial" pitchFamily="34" charset="-122"/>
                <a:cs typeface="Arial" pitchFamily="34" charset="-120"/>
              </a:rPr>
              <a:t>供給停滞リスク</a:t>
            </a:r>
            <a:endParaRPr lang="en-US" sz="1200" dirty="0"/>
          </a:p>
        </p:txBody>
      </p:sp>
      <p:sp>
        <p:nvSpPr>
          <p:cNvPr id="20" name="Text 18"/>
          <p:cNvSpPr/>
          <p:nvPr/>
        </p:nvSpPr>
        <p:spPr>
          <a:xfrm>
            <a:off x="1234440" y="2414016"/>
            <a:ext cx="7406640" cy="365760"/>
          </a:xfrm>
          <a:prstGeom prst="rect">
            <a:avLst/>
          </a:prstGeom>
          <a:noFill/>
          <a:ln/>
        </p:spPr>
        <p:txBody>
          <a:bodyPr wrap="square" rtlCol="0" anchor="ctr"/>
          <a:lstStyle/>
          <a:p>
            <a:pPr marL="0" indent="0">
              <a:buNone/>
            </a:pPr>
            <a:r>
              <a:rPr lang="en-US" sz="1000" dirty="0">
                <a:solidFill>
                  <a:srgbClr val="4A4A4A"/>
                </a:solidFill>
                <a:latin typeface="Arial" pitchFamily="34" charset="0"/>
                <a:ea typeface="Arial" pitchFamily="34" charset="-122"/>
                <a:cs typeface="Arial" pitchFamily="34" charset="-120"/>
              </a:rPr>
              <a:t>多数の仕入先から「新規受注停止」「受注済み分の供給遅延・欠品」の可能性を通知。石化品を中心に供給量・価格ともに確定的な予測が困難な状況。</a:t>
            </a:r>
            <a:endParaRPr lang="en-US" sz="1000" dirty="0"/>
          </a:p>
        </p:txBody>
      </p:sp>
      <p:sp>
        <p:nvSpPr>
          <p:cNvPr id="21" name="Shape 19"/>
          <p:cNvSpPr/>
          <p:nvPr/>
        </p:nvSpPr>
        <p:spPr>
          <a:xfrm>
            <a:off x="365760" y="2871216"/>
            <a:ext cx="8412480" cy="713232"/>
          </a:xfrm>
          <a:prstGeom prst="rect">
            <a:avLst/>
          </a:prstGeom>
          <a:solidFill>
            <a:srgbClr val="E8E4DC"/>
          </a:solidFill>
          <a:ln w="12700">
            <a:solidFill>
              <a:srgbClr val="DDDDDD"/>
            </a:solidFill>
            <a:prstDash val="solid"/>
          </a:ln>
        </p:spPr>
      </p:sp>
      <p:sp>
        <p:nvSpPr>
          <p:cNvPr id="22" name="Shape 20"/>
          <p:cNvSpPr/>
          <p:nvPr/>
        </p:nvSpPr>
        <p:spPr>
          <a:xfrm>
            <a:off x="365760" y="2871216"/>
            <a:ext cx="54864" cy="713232"/>
          </a:xfrm>
          <a:prstGeom prst="rect">
            <a:avLst/>
          </a:prstGeom>
          <a:solidFill>
            <a:srgbClr val="C41230"/>
          </a:solidFill>
          <a:ln w="12700">
            <a:solidFill>
              <a:srgbClr val="C41230"/>
            </a:solidFill>
            <a:prstDash val="solid"/>
          </a:ln>
        </p:spPr>
      </p:sp>
      <p:sp>
        <p:nvSpPr>
          <p:cNvPr id="23" name="Shape 21"/>
          <p:cNvSpPr/>
          <p:nvPr/>
        </p:nvSpPr>
        <p:spPr>
          <a:xfrm>
            <a:off x="502920" y="3035808"/>
            <a:ext cx="658368" cy="384048"/>
          </a:xfrm>
          <a:prstGeom prst="rect">
            <a:avLst/>
          </a:prstGeom>
          <a:solidFill>
            <a:srgbClr val="C41230"/>
          </a:solidFill>
          <a:ln w="12700">
            <a:solidFill>
              <a:srgbClr val="C41230"/>
            </a:solidFill>
            <a:prstDash val="solid"/>
          </a:ln>
        </p:spPr>
      </p:sp>
      <p:sp>
        <p:nvSpPr>
          <p:cNvPr id="24" name="Text 22"/>
          <p:cNvSpPr/>
          <p:nvPr/>
        </p:nvSpPr>
        <p:spPr>
          <a:xfrm>
            <a:off x="502920" y="3035808"/>
            <a:ext cx="658368" cy="384048"/>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②</a:t>
            </a:r>
            <a:endParaRPr lang="en-US" sz="1200" dirty="0"/>
          </a:p>
        </p:txBody>
      </p:sp>
      <p:sp>
        <p:nvSpPr>
          <p:cNvPr id="25" name="Text 23"/>
          <p:cNvSpPr/>
          <p:nvPr/>
        </p:nvSpPr>
        <p:spPr>
          <a:xfrm>
            <a:off x="1234440" y="2926080"/>
            <a:ext cx="2011680" cy="274320"/>
          </a:xfrm>
          <a:prstGeom prst="rect">
            <a:avLst/>
          </a:prstGeom>
          <a:noFill/>
          <a:ln/>
        </p:spPr>
        <p:txBody>
          <a:bodyPr wrap="square" rtlCol="0" anchor="ctr"/>
          <a:lstStyle/>
          <a:p>
            <a:pPr marL="0" indent="0">
              <a:buNone/>
            </a:pPr>
            <a:r>
              <a:rPr lang="en-US" sz="1200" b="1" dirty="0">
                <a:solidFill>
                  <a:srgbClr val="C41230"/>
                </a:solidFill>
                <a:latin typeface="Arial" pitchFamily="34" charset="0"/>
                <a:ea typeface="Arial" pitchFamily="34" charset="-122"/>
                <a:cs typeface="Arial" pitchFamily="34" charset="-120"/>
              </a:rPr>
              <a:t>価格改定は不可避</a:t>
            </a:r>
            <a:endParaRPr lang="en-US" sz="1200" dirty="0"/>
          </a:p>
        </p:txBody>
      </p:sp>
      <p:sp>
        <p:nvSpPr>
          <p:cNvPr id="26" name="Text 24"/>
          <p:cNvSpPr/>
          <p:nvPr/>
        </p:nvSpPr>
        <p:spPr>
          <a:xfrm>
            <a:off x="1234440" y="3200400"/>
            <a:ext cx="7406640" cy="365760"/>
          </a:xfrm>
          <a:prstGeom prst="rect">
            <a:avLst/>
          </a:prstGeom>
          <a:noFill/>
          <a:ln/>
        </p:spPr>
        <p:txBody>
          <a:bodyPr wrap="square" rtlCol="0" anchor="ctr"/>
          <a:lstStyle/>
          <a:p>
            <a:pPr marL="0" indent="0">
              <a:buNone/>
            </a:pPr>
            <a:r>
              <a:rPr lang="en-US" sz="1000" dirty="0">
                <a:solidFill>
                  <a:srgbClr val="4A4A4A"/>
                </a:solidFill>
                <a:latin typeface="Arial" pitchFamily="34" charset="0"/>
                <a:ea typeface="Arial" pitchFamily="34" charset="-122"/>
                <a:cs typeface="Arial" pitchFamily="34" charset="-120"/>
              </a:rPr>
              <a:t>メーカー各社が「製造・供給継続のための手段」として値上げを実施。早いメーカーでは4月20日より値上げ開始。月次での対応が必要な状況。</a:t>
            </a:r>
            <a:endParaRPr lang="en-US" sz="1000" dirty="0"/>
          </a:p>
        </p:txBody>
      </p:sp>
      <p:sp>
        <p:nvSpPr>
          <p:cNvPr id="27" name="Shape 25"/>
          <p:cNvSpPr/>
          <p:nvPr/>
        </p:nvSpPr>
        <p:spPr>
          <a:xfrm>
            <a:off x="365760" y="3657600"/>
            <a:ext cx="8412480" cy="713232"/>
          </a:xfrm>
          <a:prstGeom prst="rect">
            <a:avLst/>
          </a:prstGeom>
          <a:solidFill>
            <a:srgbClr val="FFFFFF"/>
          </a:solidFill>
          <a:ln w="12700">
            <a:solidFill>
              <a:srgbClr val="DDDDDD"/>
            </a:solidFill>
            <a:prstDash val="solid"/>
          </a:ln>
        </p:spPr>
      </p:sp>
      <p:sp>
        <p:nvSpPr>
          <p:cNvPr id="28" name="Shape 26"/>
          <p:cNvSpPr/>
          <p:nvPr/>
        </p:nvSpPr>
        <p:spPr>
          <a:xfrm>
            <a:off x="365760" y="3657600"/>
            <a:ext cx="54864" cy="713232"/>
          </a:xfrm>
          <a:prstGeom prst="rect">
            <a:avLst/>
          </a:prstGeom>
          <a:solidFill>
            <a:srgbClr val="D45A00"/>
          </a:solidFill>
          <a:ln w="12700">
            <a:solidFill>
              <a:srgbClr val="D45A00"/>
            </a:solidFill>
            <a:prstDash val="solid"/>
          </a:ln>
        </p:spPr>
      </p:sp>
      <p:sp>
        <p:nvSpPr>
          <p:cNvPr id="29" name="Shape 27"/>
          <p:cNvSpPr/>
          <p:nvPr/>
        </p:nvSpPr>
        <p:spPr>
          <a:xfrm>
            <a:off x="502920" y="3822192"/>
            <a:ext cx="658368" cy="384048"/>
          </a:xfrm>
          <a:prstGeom prst="rect">
            <a:avLst/>
          </a:prstGeom>
          <a:solidFill>
            <a:srgbClr val="D45A00"/>
          </a:solidFill>
          <a:ln w="12700">
            <a:solidFill>
              <a:srgbClr val="D45A00"/>
            </a:solidFill>
            <a:prstDash val="solid"/>
          </a:ln>
        </p:spPr>
      </p:sp>
      <p:sp>
        <p:nvSpPr>
          <p:cNvPr id="30" name="Text 28"/>
          <p:cNvSpPr/>
          <p:nvPr/>
        </p:nvSpPr>
        <p:spPr>
          <a:xfrm>
            <a:off x="502920" y="3822192"/>
            <a:ext cx="658368" cy="384048"/>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③</a:t>
            </a:r>
            <a:endParaRPr lang="en-US" sz="1200" dirty="0"/>
          </a:p>
        </p:txBody>
      </p:sp>
      <p:sp>
        <p:nvSpPr>
          <p:cNvPr id="31" name="Text 29"/>
          <p:cNvSpPr/>
          <p:nvPr/>
        </p:nvSpPr>
        <p:spPr>
          <a:xfrm>
            <a:off x="1234440" y="3712464"/>
            <a:ext cx="2011680" cy="274320"/>
          </a:xfrm>
          <a:prstGeom prst="rect">
            <a:avLst/>
          </a:prstGeom>
          <a:noFill/>
          <a:ln/>
        </p:spPr>
        <p:txBody>
          <a:bodyPr wrap="square" rtlCol="0" anchor="ctr"/>
          <a:lstStyle/>
          <a:p>
            <a:pPr marL="0" indent="0">
              <a:buNone/>
            </a:pPr>
            <a:r>
              <a:rPr lang="en-US" sz="1200" b="1" dirty="0">
                <a:solidFill>
                  <a:srgbClr val="D45A00"/>
                </a:solidFill>
                <a:latin typeface="Arial" pitchFamily="34" charset="0"/>
                <a:ea typeface="Arial" pitchFamily="34" charset="-122"/>
                <a:cs typeface="Arial" pitchFamily="34" charset="-120"/>
              </a:rPr>
              <a:t>代替選択肢なし</a:t>
            </a:r>
            <a:endParaRPr lang="en-US" sz="1200" dirty="0"/>
          </a:p>
        </p:txBody>
      </p:sp>
      <p:sp>
        <p:nvSpPr>
          <p:cNvPr id="32" name="Text 30"/>
          <p:cNvSpPr/>
          <p:nvPr/>
        </p:nvSpPr>
        <p:spPr>
          <a:xfrm>
            <a:off x="1234440" y="3986784"/>
            <a:ext cx="7406640" cy="365760"/>
          </a:xfrm>
          <a:prstGeom prst="rect">
            <a:avLst/>
          </a:prstGeom>
          <a:noFill/>
          <a:ln/>
        </p:spPr>
        <p:txBody>
          <a:bodyPr wrap="square" rtlCol="0" anchor="ctr"/>
          <a:lstStyle/>
          <a:p>
            <a:pPr marL="0" indent="0">
              <a:buNone/>
            </a:pPr>
            <a:r>
              <a:rPr lang="en-US" sz="1000" dirty="0">
                <a:solidFill>
                  <a:srgbClr val="4A4A4A"/>
                </a:solidFill>
                <a:latin typeface="Arial" pitchFamily="34" charset="0"/>
                <a:ea typeface="Arial" pitchFamily="34" charset="-122"/>
                <a:cs typeface="Arial" pitchFamily="34" charset="-120"/>
              </a:rPr>
              <a:t>全社同じ状況のため当社として代替の選択肢がほとんどない。値上げ拒否や無理な交渉をすると供給停止もありうるため、早めの妥結・転嫁をお願い。</a:t>
            </a:r>
            <a:endParaRPr lang="en-US" sz="1000" dirty="0"/>
          </a:p>
        </p:txBody>
      </p:sp>
      <p:sp>
        <p:nvSpPr>
          <p:cNvPr id="33" name="Shape 31"/>
          <p:cNvSpPr/>
          <p:nvPr/>
        </p:nvSpPr>
        <p:spPr>
          <a:xfrm>
            <a:off x="365760" y="4553712"/>
            <a:ext cx="8412480" cy="493776"/>
          </a:xfrm>
          <a:prstGeom prst="rect">
            <a:avLst/>
          </a:prstGeom>
          <a:solidFill>
            <a:srgbClr val="C41230"/>
          </a:solidFill>
          <a:ln w="12700">
            <a:solidFill>
              <a:srgbClr val="C41230"/>
            </a:solidFill>
            <a:prstDash val="solid"/>
          </a:ln>
        </p:spPr>
      </p:sp>
      <p:sp>
        <p:nvSpPr>
          <p:cNvPr id="34" name="Text 32"/>
          <p:cNvSpPr/>
          <p:nvPr/>
        </p:nvSpPr>
        <p:spPr>
          <a:xfrm>
            <a:off x="457200" y="4553712"/>
            <a:ext cx="8229600" cy="493776"/>
          </a:xfrm>
          <a:prstGeom prst="rect">
            <a:avLst/>
          </a:prstGeom>
          <a:noFill/>
          <a:ln/>
        </p:spPr>
        <p:txBody>
          <a:bodyPr wrap="square" rtlCol="0" anchor="ctr"/>
          <a:lstStyle/>
          <a:p>
            <a:pPr marL="0" indent="0" algn="ctr">
              <a:buNone/>
            </a:pPr>
            <a:r>
              <a:rPr lang="en-US" sz="1150" b="1" dirty="0">
                <a:solidFill>
                  <a:srgbClr val="FFFFFF"/>
                </a:solidFill>
                <a:latin typeface="Arial" pitchFamily="34" charset="0"/>
                <a:ea typeface="Arial" pitchFamily="34" charset="-122"/>
                <a:cs typeface="Arial" pitchFamily="34" charset="-120"/>
              </a:rPr>
              <a:t>「</a:t>
            </a:r>
            <a:r>
              <a:rPr lang="en-US" sz="1150" b="1" dirty="0" err="1">
                <a:solidFill>
                  <a:srgbClr val="FFFFFF"/>
                </a:solidFill>
                <a:latin typeface="Arial" pitchFamily="34" charset="0"/>
                <a:ea typeface="Arial" pitchFamily="34" charset="-122"/>
                <a:cs typeface="Arial" pitchFamily="34" charset="-120"/>
              </a:rPr>
              <a:t>有事」</a:t>
            </a:r>
            <a:r>
              <a:rPr lang="en-US" sz="1150" b="1" dirty="0" err="1" smtClean="0">
                <a:solidFill>
                  <a:srgbClr val="FFFFFF"/>
                </a:solidFill>
                <a:latin typeface="Arial" pitchFamily="34" charset="0"/>
                <a:ea typeface="Arial" pitchFamily="34" charset="-122"/>
                <a:cs typeface="Arial" pitchFamily="34" charset="-120"/>
              </a:rPr>
              <a:t>と言っても差し支えない</a:t>
            </a:r>
            <a:r>
              <a:rPr lang="ja-JP" altLang="en-US" sz="1150" b="1" dirty="0" smtClean="0">
                <a:solidFill>
                  <a:srgbClr val="FFFFFF"/>
                </a:solidFill>
                <a:latin typeface="Arial" pitchFamily="34" charset="0"/>
                <a:ea typeface="Arial" pitchFamily="34" charset="-122"/>
                <a:cs typeface="Arial" pitchFamily="34" charset="-120"/>
              </a:rPr>
              <a:t>ひっ迫した</a:t>
            </a:r>
            <a:r>
              <a:rPr lang="en-US" sz="1150" b="1" dirty="0" err="1" smtClean="0">
                <a:solidFill>
                  <a:srgbClr val="FFFFFF"/>
                </a:solidFill>
                <a:latin typeface="Arial" pitchFamily="34" charset="0"/>
                <a:ea typeface="Arial" pitchFamily="34" charset="-122"/>
                <a:cs typeface="Arial" pitchFamily="34" charset="-120"/>
              </a:rPr>
              <a:t>状況</a:t>
            </a:r>
            <a:r>
              <a:rPr lang="ja-JP" altLang="en-US" sz="1150" b="1" dirty="0" err="1" smtClean="0">
                <a:solidFill>
                  <a:srgbClr val="FFFFFF"/>
                </a:solidFill>
                <a:latin typeface="Arial" pitchFamily="34" charset="0"/>
                <a:ea typeface="Arial" pitchFamily="34" charset="-122"/>
                <a:cs typeface="Arial" pitchFamily="34" charset="-120"/>
              </a:rPr>
              <a:t>、</a:t>
            </a:r>
            <a:endParaRPr lang="en-US" sz="1150" b="1" dirty="0" smtClean="0">
              <a:solidFill>
                <a:srgbClr val="FFFFFF"/>
              </a:solidFill>
              <a:latin typeface="Arial" pitchFamily="34" charset="0"/>
              <a:ea typeface="Arial" pitchFamily="34" charset="-122"/>
              <a:cs typeface="Arial" pitchFamily="34" charset="-120"/>
            </a:endParaRPr>
          </a:p>
          <a:p>
            <a:pPr marL="0" indent="0" algn="ctr">
              <a:buNone/>
            </a:pPr>
            <a:r>
              <a:rPr lang="ja-JP" altLang="en-US" sz="1150" b="1" dirty="0" smtClean="0">
                <a:solidFill>
                  <a:srgbClr val="FFFFFF"/>
                </a:solidFill>
                <a:latin typeface="Arial" pitchFamily="34" charset="0"/>
                <a:ea typeface="Arial" pitchFamily="34" charset="-122"/>
                <a:cs typeface="Arial" pitchFamily="34" charset="-120"/>
              </a:rPr>
              <a:t>商品供給を止めないためにも仕入先からの値上げ要求に応じざるを得ません</a:t>
            </a:r>
            <a:r>
              <a:rPr lang="ja-JP" altLang="en-US" sz="1150" b="1" dirty="0" smtClean="0">
                <a:solidFill>
                  <a:srgbClr val="FFFFFF"/>
                </a:solidFill>
                <a:latin typeface="Arial" pitchFamily="34" charset="0"/>
                <a:cs typeface="Arial" pitchFamily="34" charset="-120"/>
              </a:rPr>
              <a:t>。</a:t>
            </a:r>
            <a:endParaRPr lang="en-US" sz="115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63002" y="4892040"/>
            <a:ext cx="365760" cy="201168"/>
          </a:xfrm>
          <a:prstGeom prst="rect">
            <a:avLst/>
          </a:prstGeom>
          <a:noFill/>
          <a:ln/>
        </p:spPr>
        <p:txBody>
          <a:bodyPr wrap="square" rtlCol="0" anchor="ctr"/>
          <a:lstStyle/>
          <a:p>
            <a:pPr marL="0" indent="0" algn="ctr">
              <a:buNone/>
            </a:pPr>
            <a:r>
              <a:rPr lang="en-US" sz="1000" dirty="0">
                <a:solidFill>
                  <a:srgbClr val="4A4A4A"/>
                </a:solidFill>
              </a:rPr>
              <a:t>7</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2000" b="1" dirty="0">
                <a:solidFill>
                  <a:srgbClr val="1A1A1A"/>
                </a:solidFill>
                <a:latin typeface="Arial Black" pitchFamily="34" charset="0"/>
                <a:ea typeface="Arial Black" pitchFamily="34" charset="-122"/>
                <a:cs typeface="Arial Black" pitchFamily="34" charset="-120"/>
              </a:rPr>
              <a:t>消耗品 カテゴリ別価格改定一覧</a:t>
            </a:r>
            <a:endParaRPr lang="en-US" sz="2000" dirty="0"/>
          </a:p>
          <a:p>
            <a:pPr marL="0" indent="0">
              <a:buNone/>
            </a:pPr>
            <a:r>
              <a:rPr lang="en-US" sz="2000" b="1" dirty="0">
                <a:solidFill>
                  <a:srgbClr val="1A1A1A"/>
                </a:solidFill>
                <a:latin typeface="Arial Black" pitchFamily="34" charset="0"/>
                <a:ea typeface="Arial Black" pitchFamily="34" charset="-122"/>
                <a:cs typeface="Arial Black" pitchFamily="34" charset="-120"/>
              </a:rPr>
              <a:t>（オザックス 2026年6月1日改定・代表品）</a:t>
            </a:r>
            <a:endParaRPr lang="en-US" sz="20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Text 3"/>
          <p:cNvSpPr/>
          <p:nvPr/>
        </p:nvSpPr>
        <p:spPr>
          <a:xfrm>
            <a:off x="365760" y="905256"/>
            <a:ext cx="8412480" cy="219456"/>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出所：オザックス株式会社「価格改定リスト」（2026年4月21日時点）</a:t>
            </a:r>
            <a:endParaRPr lang="en-US" sz="850" dirty="0"/>
          </a:p>
        </p:txBody>
      </p:sp>
      <p:sp>
        <p:nvSpPr>
          <p:cNvPr id="6" name="Shape 4"/>
          <p:cNvSpPr/>
          <p:nvPr/>
        </p:nvSpPr>
        <p:spPr>
          <a:xfrm>
            <a:off x="365760" y="1170432"/>
            <a:ext cx="8412480" cy="347472"/>
          </a:xfrm>
          <a:prstGeom prst="rect">
            <a:avLst/>
          </a:prstGeom>
          <a:solidFill>
            <a:srgbClr val="2C3E50"/>
          </a:solidFill>
          <a:ln w="12700">
            <a:solidFill>
              <a:srgbClr val="2C3E50"/>
            </a:solidFill>
            <a:prstDash val="solid"/>
          </a:ln>
        </p:spPr>
      </p:sp>
      <p:sp>
        <p:nvSpPr>
          <p:cNvPr id="7" name="Text 5"/>
          <p:cNvSpPr/>
          <p:nvPr/>
        </p:nvSpPr>
        <p:spPr>
          <a:xfrm>
            <a:off x="457200" y="1170432"/>
            <a:ext cx="1554480" cy="347472"/>
          </a:xfrm>
          <a:prstGeom prst="rect">
            <a:avLst/>
          </a:prstGeom>
          <a:noFill/>
          <a:ln/>
        </p:spPr>
        <p:txBody>
          <a:bodyPr wrap="square" rtlCol="0" anchor="ctr"/>
          <a:lstStyle/>
          <a:p>
            <a:pPr marL="0" indent="0">
              <a:buNone/>
            </a:pPr>
            <a:r>
              <a:rPr lang="en-US" sz="1050" b="1" dirty="0">
                <a:solidFill>
                  <a:srgbClr val="FFFFFF"/>
                </a:solidFill>
                <a:latin typeface="Arial" pitchFamily="34" charset="0"/>
                <a:ea typeface="Arial" pitchFamily="34" charset="-122"/>
                <a:cs typeface="Arial" pitchFamily="34" charset="-120"/>
              </a:rPr>
              <a:t>カテゴリ</a:t>
            </a:r>
            <a:endParaRPr lang="en-US" sz="1050" dirty="0"/>
          </a:p>
        </p:txBody>
      </p:sp>
      <p:sp>
        <p:nvSpPr>
          <p:cNvPr id="8" name="Text 6"/>
          <p:cNvSpPr/>
          <p:nvPr/>
        </p:nvSpPr>
        <p:spPr>
          <a:xfrm>
            <a:off x="2057400" y="1170432"/>
            <a:ext cx="3200400" cy="347472"/>
          </a:xfrm>
          <a:prstGeom prst="rect">
            <a:avLst/>
          </a:prstGeom>
          <a:noFill/>
          <a:ln/>
        </p:spPr>
        <p:txBody>
          <a:bodyPr wrap="square" rtlCol="0" anchor="ctr"/>
          <a:lstStyle/>
          <a:p>
            <a:pPr marL="0" indent="0">
              <a:buNone/>
            </a:pPr>
            <a:r>
              <a:rPr lang="en-US" sz="1050" b="1" dirty="0">
                <a:solidFill>
                  <a:srgbClr val="FFFFFF"/>
                </a:solidFill>
                <a:latin typeface="Arial" pitchFamily="34" charset="0"/>
                <a:ea typeface="Arial" pitchFamily="34" charset="-122"/>
                <a:cs typeface="Arial" pitchFamily="34" charset="-120"/>
              </a:rPr>
              <a:t>代表メーカー・製品例</a:t>
            </a:r>
            <a:endParaRPr lang="en-US" sz="1050" dirty="0"/>
          </a:p>
        </p:txBody>
      </p:sp>
      <p:sp>
        <p:nvSpPr>
          <p:cNvPr id="9" name="Text 7"/>
          <p:cNvSpPr/>
          <p:nvPr/>
        </p:nvSpPr>
        <p:spPr>
          <a:xfrm>
            <a:off x="5303520" y="1170432"/>
            <a:ext cx="594360" cy="347472"/>
          </a:xfrm>
          <a:prstGeom prst="rect">
            <a:avLst/>
          </a:prstGeom>
          <a:noFill/>
          <a:ln/>
        </p:spPr>
        <p:txBody>
          <a:bodyPr wrap="square"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件数</a:t>
            </a:r>
            <a:endParaRPr lang="en-US" sz="1050" dirty="0"/>
          </a:p>
        </p:txBody>
      </p:sp>
      <p:sp>
        <p:nvSpPr>
          <p:cNvPr id="10" name="Text 8"/>
          <p:cNvSpPr/>
          <p:nvPr/>
        </p:nvSpPr>
        <p:spPr>
          <a:xfrm>
            <a:off x="5943600" y="1170432"/>
            <a:ext cx="1097280" cy="347472"/>
          </a:xfrm>
          <a:prstGeom prst="rect">
            <a:avLst/>
          </a:prstGeom>
          <a:noFill/>
          <a:ln/>
        </p:spPr>
        <p:txBody>
          <a:bodyPr wrap="square"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値上げ率</a:t>
            </a:r>
            <a:endParaRPr lang="en-US" sz="1050" dirty="0"/>
          </a:p>
        </p:txBody>
      </p:sp>
      <p:sp>
        <p:nvSpPr>
          <p:cNvPr id="11" name="Text 9"/>
          <p:cNvSpPr/>
          <p:nvPr/>
        </p:nvSpPr>
        <p:spPr>
          <a:xfrm>
            <a:off x="7086600" y="1170432"/>
            <a:ext cx="1600200" cy="347472"/>
          </a:xfrm>
          <a:prstGeom prst="rect">
            <a:avLst/>
          </a:prstGeom>
          <a:noFill/>
          <a:ln/>
        </p:spPr>
        <p:txBody>
          <a:bodyPr wrap="square" rtlCol="0" anchor="ctr"/>
          <a:lstStyle/>
          <a:p>
            <a:pPr marL="0" indent="0">
              <a:buNone/>
            </a:pPr>
            <a:r>
              <a:rPr lang="en-US" sz="1050" b="1" dirty="0">
                <a:solidFill>
                  <a:srgbClr val="FFFFFF"/>
                </a:solidFill>
                <a:latin typeface="Arial" pitchFamily="34" charset="0"/>
                <a:ea typeface="Arial" pitchFamily="34" charset="-122"/>
                <a:cs typeface="Arial" pitchFamily="34" charset="-120"/>
              </a:rPr>
              <a:t>主な年間影響品（推計）</a:t>
            </a:r>
            <a:endParaRPr lang="en-US" sz="1050" dirty="0"/>
          </a:p>
        </p:txBody>
      </p:sp>
      <p:sp>
        <p:nvSpPr>
          <p:cNvPr id="12" name="Shape 10"/>
          <p:cNvSpPr/>
          <p:nvPr/>
        </p:nvSpPr>
        <p:spPr>
          <a:xfrm>
            <a:off x="365760" y="1517904"/>
            <a:ext cx="8412480" cy="566928"/>
          </a:xfrm>
          <a:prstGeom prst="rect">
            <a:avLst/>
          </a:prstGeom>
          <a:solidFill>
            <a:srgbClr val="FFFFFF"/>
          </a:solidFill>
          <a:ln w="12700">
            <a:solidFill>
              <a:srgbClr val="DDDDDD"/>
            </a:solidFill>
            <a:prstDash val="solid"/>
          </a:ln>
        </p:spPr>
      </p:sp>
      <p:sp>
        <p:nvSpPr>
          <p:cNvPr id="13" name="Shape 11"/>
          <p:cNvSpPr/>
          <p:nvPr/>
        </p:nvSpPr>
        <p:spPr>
          <a:xfrm>
            <a:off x="365760" y="1517904"/>
            <a:ext cx="54864" cy="566928"/>
          </a:xfrm>
          <a:prstGeom prst="rect">
            <a:avLst/>
          </a:prstGeom>
          <a:solidFill>
            <a:srgbClr val="C41230"/>
          </a:solidFill>
          <a:ln w="12700">
            <a:solidFill>
              <a:srgbClr val="C41230"/>
            </a:solidFill>
            <a:prstDash val="solid"/>
          </a:ln>
        </p:spPr>
      </p:sp>
      <p:sp>
        <p:nvSpPr>
          <p:cNvPr id="14" name="Text 12"/>
          <p:cNvSpPr/>
          <p:nvPr/>
        </p:nvSpPr>
        <p:spPr>
          <a:xfrm>
            <a:off x="502920" y="1517904"/>
            <a:ext cx="1463040" cy="566928"/>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ラップ類</a:t>
            </a:r>
            <a:endParaRPr lang="en-US" sz="1050" dirty="0"/>
          </a:p>
        </p:txBody>
      </p:sp>
      <p:sp>
        <p:nvSpPr>
          <p:cNvPr id="15" name="Text 13"/>
          <p:cNvSpPr/>
          <p:nvPr/>
        </p:nvSpPr>
        <p:spPr>
          <a:xfrm>
            <a:off x="2057400" y="1545336"/>
            <a:ext cx="3154680" cy="530352"/>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三菱ケミカル ダイアラップ 22〜45cm</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アヅマヤ ポリマラップ 各サイズ</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オカモトラップ 各サイズ</a:t>
            </a:r>
            <a:endParaRPr lang="en-US" sz="850" dirty="0"/>
          </a:p>
        </p:txBody>
      </p:sp>
      <p:sp>
        <p:nvSpPr>
          <p:cNvPr id="16" name="Shape 14"/>
          <p:cNvSpPr/>
          <p:nvPr/>
        </p:nvSpPr>
        <p:spPr>
          <a:xfrm>
            <a:off x="5303520" y="1655064"/>
            <a:ext cx="594360" cy="292608"/>
          </a:xfrm>
          <a:prstGeom prst="roundRect">
            <a:avLst>
              <a:gd name="adj" fmla="val 15625"/>
            </a:avLst>
          </a:prstGeom>
          <a:solidFill>
            <a:srgbClr val="C41230"/>
          </a:solidFill>
          <a:ln w="12700">
            <a:solidFill>
              <a:srgbClr val="C41230"/>
            </a:solidFill>
            <a:prstDash val="solid"/>
          </a:ln>
        </p:spPr>
      </p:sp>
      <p:sp>
        <p:nvSpPr>
          <p:cNvPr id="17" name="Text 15"/>
          <p:cNvSpPr/>
          <p:nvPr/>
        </p:nvSpPr>
        <p:spPr>
          <a:xfrm>
            <a:off x="5303520" y="1655064"/>
            <a:ext cx="594360" cy="292608"/>
          </a:xfrm>
          <a:prstGeom prst="rect">
            <a:avLst/>
          </a:prstGeom>
          <a:noFill/>
          <a:ln/>
        </p:spPr>
        <p:txBody>
          <a:bodyPr wrap="square" rtlCol="0" anchor="ctr"/>
          <a:lstStyle/>
          <a:p>
            <a:pPr marL="0" indent="0" algn="ctr">
              <a:buNone/>
            </a:pPr>
            <a:r>
              <a:rPr lang="en-US" sz="900" b="1" dirty="0">
                <a:solidFill>
                  <a:srgbClr val="FFFFFF"/>
                </a:solidFill>
                <a:latin typeface="Arial" pitchFamily="34" charset="0"/>
                <a:ea typeface="Arial" pitchFamily="34" charset="-122"/>
                <a:cs typeface="Arial" pitchFamily="34" charset="-120"/>
              </a:rPr>
              <a:t>25件</a:t>
            </a:r>
            <a:endParaRPr lang="en-US" sz="900" dirty="0"/>
          </a:p>
        </p:txBody>
      </p:sp>
      <p:sp>
        <p:nvSpPr>
          <p:cNvPr id="18" name="Text 16"/>
          <p:cNvSpPr/>
          <p:nvPr/>
        </p:nvSpPr>
        <p:spPr>
          <a:xfrm>
            <a:off x="5943600" y="1517904"/>
            <a:ext cx="1097280" cy="566928"/>
          </a:xfrm>
          <a:prstGeom prst="rect">
            <a:avLst/>
          </a:prstGeom>
          <a:noFill/>
          <a:ln/>
        </p:spPr>
        <p:txBody>
          <a:bodyPr wrap="square" rtlCol="0" anchor="ctr"/>
          <a:lstStyle/>
          <a:p>
            <a:pPr marL="0" indent="0" algn="ctr">
              <a:buNone/>
            </a:pPr>
            <a:r>
              <a:rPr lang="en-US" sz="1100" b="1" dirty="0">
                <a:solidFill>
                  <a:srgbClr val="C41230"/>
                </a:solidFill>
                <a:latin typeface="Arial" pitchFamily="34" charset="0"/>
                <a:ea typeface="Arial" pitchFamily="34" charset="-122"/>
                <a:cs typeface="Arial" pitchFamily="34" charset="-120"/>
              </a:rPr>
              <a:t>+15〜49%</a:t>
            </a:r>
            <a:endParaRPr lang="en-US" sz="1100" dirty="0"/>
          </a:p>
        </p:txBody>
      </p:sp>
      <p:sp>
        <p:nvSpPr>
          <p:cNvPr id="19" name="Text 17"/>
          <p:cNvSpPr/>
          <p:nvPr/>
        </p:nvSpPr>
        <p:spPr>
          <a:xfrm>
            <a:off x="7086600" y="1545336"/>
            <a:ext cx="16002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最大+304万円/年</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(45cm×50m)</a:t>
            </a:r>
            <a:endParaRPr lang="en-US" sz="900" dirty="0"/>
          </a:p>
        </p:txBody>
      </p:sp>
      <p:sp>
        <p:nvSpPr>
          <p:cNvPr id="20" name="Shape 18"/>
          <p:cNvSpPr/>
          <p:nvPr/>
        </p:nvSpPr>
        <p:spPr>
          <a:xfrm>
            <a:off x="365760" y="2084832"/>
            <a:ext cx="8412480" cy="566928"/>
          </a:xfrm>
          <a:prstGeom prst="rect">
            <a:avLst/>
          </a:prstGeom>
          <a:solidFill>
            <a:srgbClr val="E8E4DC"/>
          </a:solidFill>
          <a:ln w="12700">
            <a:solidFill>
              <a:srgbClr val="DDDDDD"/>
            </a:solidFill>
            <a:prstDash val="solid"/>
          </a:ln>
        </p:spPr>
      </p:sp>
      <p:sp>
        <p:nvSpPr>
          <p:cNvPr id="21" name="Shape 19"/>
          <p:cNvSpPr/>
          <p:nvPr/>
        </p:nvSpPr>
        <p:spPr>
          <a:xfrm>
            <a:off x="365760" y="2084832"/>
            <a:ext cx="54864" cy="566928"/>
          </a:xfrm>
          <a:prstGeom prst="rect">
            <a:avLst/>
          </a:prstGeom>
          <a:solidFill>
            <a:srgbClr val="D45A00"/>
          </a:solidFill>
          <a:ln w="12700">
            <a:solidFill>
              <a:srgbClr val="D45A00"/>
            </a:solidFill>
            <a:prstDash val="solid"/>
          </a:ln>
        </p:spPr>
      </p:sp>
      <p:sp>
        <p:nvSpPr>
          <p:cNvPr id="22" name="Text 20"/>
          <p:cNvSpPr/>
          <p:nvPr/>
        </p:nvSpPr>
        <p:spPr>
          <a:xfrm>
            <a:off x="502920" y="2084832"/>
            <a:ext cx="1463040" cy="566928"/>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ポリ袋・</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ゴミ袋</a:t>
            </a:r>
            <a:endParaRPr lang="en-US" sz="1050" dirty="0"/>
          </a:p>
        </p:txBody>
      </p:sp>
      <p:sp>
        <p:nvSpPr>
          <p:cNvPr id="23" name="Text 21"/>
          <p:cNvSpPr/>
          <p:nvPr/>
        </p:nvSpPr>
        <p:spPr>
          <a:xfrm>
            <a:off x="2057400" y="2112264"/>
            <a:ext cx="3154680" cy="530352"/>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リケン ごみ袋 70L/90L各種</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オザックスPB 3層ごみ袋 50L/70L</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オルディ 各種ポリ袋</a:t>
            </a:r>
            <a:endParaRPr lang="en-US" sz="850" dirty="0"/>
          </a:p>
        </p:txBody>
      </p:sp>
      <p:sp>
        <p:nvSpPr>
          <p:cNvPr id="24" name="Shape 22"/>
          <p:cNvSpPr/>
          <p:nvPr/>
        </p:nvSpPr>
        <p:spPr>
          <a:xfrm>
            <a:off x="5303520" y="2221992"/>
            <a:ext cx="594360" cy="292608"/>
          </a:xfrm>
          <a:prstGeom prst="roundRect">
            <a:avLst>
              <a:gd name="adj" fmla="val 15625"/>
            </a:avLst>
          </a:prstGeom>
          <a:solidFill>
            <a:srgbClr val="D45A00"/>
          </a:solidFill>
          <a:ln w="12700">
            <a:solidFill>
              <a:srgbClr val="D45A00"/>
            </a:solidFill>
            <a:prstDash val="solid"/>
          </a:ln>
        </p:spPr>
      </p:sp>
      <p:sp>
        <p:nvSpPr>
          <p:cNvPr id="25" name="Text 23"/>
          <p:cNvSpPr/>
          <p:nvPr/>
        </p:nvSpPr>
        <p:spPr>
          <a:xfrm>
            <a:off x="5303520" y="2221992"/>
            <a:ext cx="594360" cy="292608"/>
          </a:xfrm>
          <a:prstGeom prst="rect">
            <a:avLst/>
          </a:prstGeom>
          <a:noFill/>
          <a:ln/>
        </p:spPr>
        <p:txBody>
          <a:bodyPr wrap="square" rtlCol="0" anchor="ctr"/>
          <a:lstStyle/>
          <a:p>
            <a:pPr marL="0" indent="0" algn="ctr">
              <a:buNone/>
            </a:pPr>
            <a:r>
              <a:rPr lang="en-US" sz="900" b="1" dirty="0">
                <a:solidFill>
                  <a:srgbClr val="FFFFFF"/>
                </a:solidFill>
                <a:latin typeface="Arial" pitchFamily="34" charset="0"/>
                <a:ea typeface="Arial" pitchFamily="34" charset="-122"/>
                <a:cs typeface="Arial" pitchFamily="34" charset="-120"/>
              </a:rPr>
              <a:t>15件</a:t>
            </a:r>
            <a:endParaRPr lang="en-US" sz="900" dirty="0"/>
          </a:p>
        </p:txBody>
      </p:sp>
      <p:sp>
        <p:nvSpPr>
          <p:cNvPr id="26" name="Text 24"/>
          <p:cNvSpPr/>
          <p:nvPr/>
        </p:nvSpPr>
        <p:spPr>
          <a:xfrm>
            <a:off x="5943600" y="2084832"/>
            <a:ext cx="1097280" cy="566928"/>
          </a:xfrm>
          <a:prstGeom prst="rect">
            <a:avLst/>
          </a:prstGeom>
          <a:noFill/>
          <a:ln/>
        </p:spPr>
        <p:txBody>
          <a:bodyPr wrap="square" rtlCol="0" anchor="ctr"/>
          <a:lstStyle/>
          <a:p>
            <a:pPr marL="0" indent="0" algn="ctr">
              <a:buNone/>
            </a:pPr>
            <a:r>
              <a:rPr lang="en-US" sz="1100" b="1" dirty="0">
                <a:solidFill>
                  <a:srgbClr val="D45A00"/>
                </a:solidFill>
                <a:latin typeface="Arial" pitchFamily="34" charset="0"/>
                <a:ea typeface="Arial" pitchFamily="34" charset="-122"/>
                <a:cs typeface="Arial" pitchFamily="34" charset="-120"/>
              </a:rPr>
              <a:t>+31〜35%</a:t>
            </a:r>
            <a:endParaRPr lang="en-US" sz="1100" dirty="0"/>
          </a:p>
        </p:txBody>
      </p:sp>
      <p:sp>
        <p:nvSpPr>
          <p:cNvPr id="27" name="Text 25"/>
          <p:cNvSpPr/>
          <p:nvPr/>
        </p:nvSpPr>
        <p:spPr>
          <a:xfrm>
            <a:off x="7086600" y="2112264"/>
            <a:ext cx="16002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最大+186万円/年</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(3層50L 50枚)</a:t>
            </a:r>
            <a:endParaRPr lang="en-US" sz="900" dirty="0"/>
          </a:p>
        </p:txBody>
      </p:sp>
      <p:sp>
        <p:nvSpPr>
          <p:cNvPr id="28" name="Shape 26"/>
          <p:cNvSpPr/>
          <p:nvPr/>
        </p:nvSpPr>
        <p:spPr>
          <a:xfrm>
            <a:off x="365760" y="2651760"/>
            <a:ext cx="8412480" cy="566928"/>
          </a:xfrm>
          <a:prstGeom prst="rect">
            <a:avLst/>
          </a:prstGeom>
          <a:solidFill>
            <a:srgbClr val="FFFFFF"/>
          </a:solidFill>
          <a:ln w="12700">
            <a:solidFill>
              <a:srgbClr val="DDDDDD"/>
            </a:solidFill>
            <a:prstDash val="solid"/>
          </a:ln>
        </p:spPr>
      </p:sp>
      <p:sp>
        <p:nvSpPr>
          <p:cNvPr id="29" name="Shape 27"/>
          <p:cNvSpPr/>
          <p:nvPr/>
        </p:nvSpPr>
        <p:spPr>
          <a:xfrm>
            <a:off x="365760" y="2651760"/>
            <a:ext cx="54864" cy="566928"/>
          </a:xfrm>
          <a:prstGeom prst="rect">
            <a:avLst/>
          </a:prstGeom>
          <a:solidFill>
            <a:srgbClr val="C05A00"/>
          </a:solidFill>
          <a:ln w="12700">
            <a:solidFill>
              <a:srgbClr val="C05A00"/>
            </a:solidFill>
            <a:prstDash val="solid"/>
          </a:ln>
        </p:spPr>
      </p:sp>
      <p:sp>
        <p:nvSpPr>
          <p:cNvPr id="30" name="Text 28"/>
          <p:cNvSpPr/>
          <p:nvPr/>
        </p:nvSpPr>
        <p:spPr>
          <a:xfrm>
            <a:off x="502920" y="2651760"/>
            <a:ext cx="1463040" cy="566928"/>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ニトリル</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手袋</a:t>
            </a:r>
            <a:endParaRPr lang="en-US" sz="1050" dirty="0"/>
          </a:p>
        </p:txBody>
      </p:sp>
      <p:sp>
        <p:nvSpPr>
          <p:cNvPr id="31" name="Text 29"/>
          <p:cNvSpPr/>
          <p:nvPr/>
        </p:nvSpPr>
        <p:spPr>
          <a:xfrm>
            <a:off x="2057400" y="2679192"/>
            <a:ext cx="3154680" cy="530352"/>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日本商事 ニトリルグローブ フェリーチェ</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オカモト スムースニトリル手袋 ブルー</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衛生思いのニトリルライト ブルー 各サイズ</a:t>
            </a:r>
            <a:endParaRPr lang="en-US" sz="850" dirty="0"/>
          </a:p>
        </p:txBody>
      </p:sp>
      <p:sp>
        <p:nvSpPr>
          <p:cNvPr id="32" name="Shape 30"/>
          <p:cNvSpPr/>
          <p:nvPr/>
        </p:nvSpPr>
        <p:spPr>
          <a:xfrm>
            <a:off x="5303520" y="2788920"/>
            <a:ext cx="594360" cy="292608"/>
          </a:xfrm>
          <a:prstGeom prst="roundRect">
            <a:avLst>
              <a:gd name="adj" fmla="val 15625"/>
            </a:avLst>
          </a:prstGeom>
          <a:solidFill>
            <a:srgbClr val="C05A00"/>
          </a:solidFill>
          <a:ln w="12700">
            <a:solidFill>
              <a:srgbClr val="C05A00"/>
            </a:solidFill>
            <a:prstDash val="solid"/>
          </a:ln>
        </p:spPr>
      </p:sp>
      <p:sp>
        <p:nvSpPr>
          <p:cNvPr id="33" name="Text 31"/>
          <p:cNvSpPr/>
          <p:nvPr/>
        </p:nvSpPr>
        <p:spPr>
          <a:xfrm>
            <a:off x="5303520" y="2788920"/>
            <a:ext cx="594360" cy="292608"/>
          </a:xfrm>
          <a:prstGeom prst="rect">
            <a:avLst/>
          </a:prstGeom>
          <a:noFill/>
          <a:ln/>
        </p:spPr>
        <p:txBody>
          <a:bodyPr wrap="square" rtlCol="0" anchor="ctr"/>
          <a:lstStyle/>
          <a:p>
            <a:pPr marL="0" indent="0" algn="ctr">
              <a:buNone/>
            </a:pPr>
            <a:r>
              <a:rPr lang="en-US" sz="900" b="1" dirty="0">
                <a:solidFill>
                  <a:srgbClr val="FFFFFF"/>
                </a:solidFill>
                <a:latin typeface="Arial" pitchFamily="34" charset="0"/>
                <a:ea typeface="Arial" pitchFamily="34" charset="-122"/>
                <a:cs typeface="Arial" pitchFamily="34" charset="-120"/>
              </a:rPr>
              <a:t>21件</a:t>
            </a:r>
            <a:endParaRPr lang="en-US" sz="900" dirty="0"/>
          </a:p>
        </p:txBody>
      </p:sp>
      <p:sp>
        <p:nvSpPr>
          <p:cNvPr id="34" name="Text 32"/>
          <p:cNvSpPr/>
          <p:nvPr/>
        </p:nvSpPr>
        <p:spPr>
          <a:xfrm>
            <a:off x="5943600" y="2651760"/>
            <a:ext cx="1097280" cy="566928"/>
          </a:xfrm>
          <a:prstGeom prst="rect">
            <a:avLst/>
          </a:prstGeom>
          <a:noFill/>
          <a:ln/>
        </p:spPr>
        <p:txBody>
          <a:bodyPr wrap="square" rtlCol="0" anchor="ctr"/>
          <a:lstStyle/>
          <a:p>
            <a:pPr marL="0" indent="0" algn="ctr">
              <a:buNone/>
            </a:pPr>
            <a:r>
              <a:rPr lang="en-US" sz="1100" b="1" dirty="0">
                <a:solidFill>
                  <a:srgbClr val="C05A00"/>
                </a:solidFill>
                <a:latin typeface="Arial" pitchFamily="34" charset="0"/>
                <a:ea typeface="Arial" pitchFamily="34" charset="-122"/>
                <a:cs typeface="Arial" pitchFamily="34" charset="-120"/>
              </a:rPr>
              <a:t>+20〜25%</a:t>
            </a:r>
            <a:endParaRPr lang="en-US" sz="1100" dirty="0"/>
          </a:p>
        </p:txBody>
      </p:sp>
      <p:sp>
        <p:nvSpPr>
          <p:cNvPr id="35" name="Text 33"/>
          <p:cNvSpPr/>
          <p:nvPr/>
        </p:nvSpPr>
        <p:spPr>
          <a:xfrm>
            <a:off x="7086600" y="2679192"/>
            <a:ext cx="16002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最大+205万円/年</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(S 100枚/箱)</a:t>
            </a:r>
            <a:endParaRPr lang="en-US" sz="900" dirty="0"/>
          </a:p>
        </p:txBody>
      </p:sp>
      <p:sp>
        <p:nvSpPr>
          <p:cNvPr id="36" name="Shape 34"/>
          <p:cNvSpPr/>
          <p:nvPr/>
        </p:nvSpPr>
        <p:spPr>
          <a:xfrm>
            <a:off x="365760" y="3218688"/>
            <a:ext cx="8412480" cy="566928"/>
          </a:xfrm>
          <a:prstGeom prst="rect">
            <a:avLst/>
          </a:prstGeom>
          <a:solidFill>
            <a:srgbClr val="E8E4DC"/>
          </a:solidFill>
          <a:ln w="12700">
            <a:solidFill>
              <a:srgbClr val="DDDDDD"/>
            </a:solidFill>
            <a:prstDash val="solid"/>
          </a:ln>
        </p:spPr>
      </p:sp>
      <p:sp>
        <p:nvSpPr>
          <p:cNvPr id="37" name="Shape 35"/>
          <p:cNvSpPr/>
          <p:nvPr/>
        </p:nvSpPr>
        <p:spPr>
          <a:xfrm>
            <a:off x="365760" y="3218688"/>
            <a:ext cx="54864" cy="566928"/>
          </a:xfrm>
          <a:prstGeom prst="rect">
            <a:avLst/>
          </a:prstGeom>
          <a:solidFill>
            <a:srgbClr val="555555"/>
          </a:solidFill>
          <a:ln w="12700">
            <a:solidFill>
              <a:srgbClr val="555555"/>
            </a:solidFill>
            <a:prstDash val="solid"/>
          </a:ln>
        </p:spPr>
      </p:sp>
      <p:sp>
        <p:nvSpPr>
          <p:cNvPr id="38" name="Text 36"/>
          <p:cNvSpPr/>
          <p:nvPr/>
        </p:nvSpPr>
        <p:spPr>
          <a:xfrm>
            <a:off x="502920" y="3218688"/>
            <a:ext cx="1463040" cy="566928"/>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食品フィルム</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シート類</a:t>
            </a:r>
            <a:endParaRPr lang="en-US" sz="1050" dirty="0"/>
          </a:p>
        </p:txBody>
      </p:sp>
      <p:sp>
        <p:nvSpPr>
          <p:cNvPr id="39" name="Text 37"/>
          <p:cNvSpPr/>
          <p:nvPr/>
        </p:nvSpPr>
        <p:spPr>
          <a:xfrm>
            <a:off x="2057400" y="3246120"/>
            <a:ext cx="3154680" cy="530352"/>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福助工業 食品シート No.4/45/60 各種</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食品シート 各種サイズ・形状</a:t>
            </a:r>
            <a:endParaRPr lang="en-US" sz="850" dirty="0"/>
          </a:p>
        </p:txBody>
      </p:sp>
      <p:sp>
        <p:nvSpPr>
          <p:cNvPr id="40" name="Shape 38"/>
          <p:cNvSpPr/>
          <p:nvPr/>
        </p:nvSpPr>
        <p:spPr>
          <a:xfrm>
            <a:off x="5303520" y="3355848"/>
            <a:ext cx="594360" cy="292608"/>
          </a:xfrm>
          <a:prstGeom prst="roundRect">
            <a:avLst>
              <a:gd name="adj" fmla="val 15625"/>
            </a:avLst>
          </a:prstGeom>
          <a:solidFill>
            <a:srgbClr val="555555"/>
          </a:solidFill>
          <a:ln w="12700">
            <a:solidFill>
              <a:srgbClr val="555555"/>
            </a:solidFill>
            <a:prstDash val="solid"/>
          </a:ln>
        </p:spPr>
      </p:sp>
      <p:sp>
        <p:nvSpPr>
          <p:cNvPr id="41" name="Text 39"/>
          <p:cNvSpPr/>
          <p:nvPr/>
        </p:nvSpPr>
        <p:spPr>
          <a:xfrm>
            <a:off x="5303520" y="3355848"/>
            <a:ext cx="594360" cy="292608"/>
          </a:xfrm>
          <a:prstGeom prst="rect">
            <a:avLst/>
          </a:prstGeom>
          <a:noFill/>
          <a:ln/>
        </p:spPr>
        <p:txBody>
          <a:bodyPr wrap="square" rtlCol="0" anchor="ctr"/>
          <a:lstStyle/>
          <a:p>
            <a:pPr marL="0" indent="0" algn="ctr">
              <a:buNone/>
            </a:pPr>
            <a:r>
              <a:rPr lang="en-US" sz="900" b="1" dirty="0">
                <a:solidFill>
                  <a:srgbClr val="FFFFFF"/>
                </a:solidFill>
                <a:latin typeface="Arial" pitchFamily="34" charset="0"/>
                <a:ea typeface="Arial" pitchFamily="34" charset="-122"/>
                <a:cs typeface="Arial" pitchFamily="34" charset="-120"/>
              </a:rPr>
              <a:t>3件</a:t>
            </a:r>
            <a:endParaRPr lang="en-US" sz="900" dirty="0"/>
          </a:p>
        </p:txBody>
      </p:sp>
      <p:sp>
        <p:nvSpPr>
          <p:cNvPr id="42" name="Text 40"/>
          <p:cNvSpPr/>
          <p:nvPr/>
        </p:nvSpPr>
        <p:spPr>
          <a:xfrm>
            <a:off x="5943600" y="3218688"/>
            <a:ext cx="1097280" cy="566928"/>
          </a:xfrm>
          <a:prstGeom prst="rect">
            <a:avLst/>
          </a:prstGeom>
          <a:noFill/>
          <a:ln/>
        </p:spPr>
        <p:txBody>
          <a:bodyPr wrap="square" rtlCol="0" anchor="ctr"/>
          <a:lstStyle/>
          <a:p>
            <a:pPr marL="0" indent="0" algn="ctr">
              <a:buNone/>
            </a:pPr>
            <a:r>
              <a:rPr lang="en-US" sz="1100" b="1" dirty="0">
                <a:solidFill>
                  <a:srgbClr val="555555"/>
                </a:solidFill>
                <a:latin typeface="Arial" pitchFamily="34" charset="0"/>
                <a:ea typeface="Arial" pitchFamily="34" charset="-122"/>
                <a:cs typeface="Arial" pitchFamily="34" charset="-120"/>
              </a:rPr>
              <a:t>+30%</a:t>
            </a:r>
            <a:endParaRPr lang="en-US" sz="1100" dirty="0"/>
          </a:p>
        </p:txBody>
      </p:sp>
      <p:sp>
        <p:nvSpPr>
          <p:cNvPr id="43" name="Text 41"/>
          <p:cNvSpPr/>
          <p:nvPr/>
        </p:nvSpPr>
        <p:spPr>
          <a:xfrm>
            <a:off x="7086600" y="3246120"/>
            <a:ext cx="16002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最大+228万円/年</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(No.45片開き)</a:t>
            </a:r>
            <a:endParaRPr lang="en-US" sz="900" dirty="0"/>
          </a:p>
        </p:txBody>
      </p:sp>
      <p:sp>
        <p:nvSpPr>
          <p:cNvPr id="44" name="Shape 42"/>
          <p:cNvSpPr/>
          <p:nvPr/>
        </p:nvSpPr>
        <p:spPr>
          <a:xfrm>
            <a:off x="365760" y="3785616"/>
            <a:ext cx="8412480" cy="566928"/>
          </a:xfrm>
          <a:prstGeom prst="rect">
            <a:avLst/>
          </a:prstGeom>
          <a:solidFill>
            <a:srgbClr val="FFFFFF"/>
          </a:solidFill>
          <a:ln w="12700">
            <a:solidFill>
              <a:srgbClr val="DDDDDD"/>
            </a:solidFill>
            <a:prstDash val="solid"/>
          </a:ln>
        </p:spPr>
      </p:sp>
      <p:sp>
        <p:nvSpPr>
          <p:cNvPr id="45" name="Shape 43"/>
          <p:cNvSpPr/>
          <p:nvPr/>
        </p:nvSpPr>
        <p:spPr>
          <a:xfrm>
            <a:off x="365760" y="3785616"/>
            <a:ext cx="54864" cy="566928"/>
          </a:xfrm>
          <a:prstGeom prst="rect">
            <a:avLst/>
          </a:prstGeom>
          <a:solidFill>
            <a:srgbClr val="336699"/>
          </a:solidFill>
          <a:ln w="12700">
            <a:solidFill>
              <a:srgbClr val="336699"/>
            </a:solidFill>
            <a:prstDash val="solid"/>
          </a:ln>
        </p:spPr>
      </p:sp>
      <p:sp>
        <p:nvSpPr>
          <p:cNvPr id="46" name="Text 44"/>
          <p:cNvSpPr/>
          <p:nvPr/>
        </p:nvSpPr>
        <p:spPr>
          <a:xfrm>
            <a:off x="502920" y="3785616"/>
            <a:ext cx="1463040" cy="566928"/>
          </a:xfrm>
          <a:prstGeom prst="rect">
            <a:avLst/>
          </a:prstGeom>
          <a:noFill/>
          <a:ln/>
        </p:spPr>
        <p:txBody>
          <a:bodyPr wrap="square" rtlCol="0" anchor="ctr"/>
          <a:lstStyle/>
          <a:p>
            <a:pPr marL="0" indent="0">
              <a:buNone/>
            </a:pPr>
            <a:r>
              <a:rPr lang="en-US" sz="1050" b="1" dirty="0">
                <a:solidFill>
                  <a:srgbClr val="1A1A1A"/>
                </a:solidFill>
                <a:latin typeface="Arial" pitchFamily="34" charset="0"/>
                <a:ea typeface="Arial" pitchFamily="34" charset="-122"/>
                <a:cs typeface="Arial" pitchFamily="34" charset="-120"/>
              </a:rPr>
              <a:t>洗剤・</a:t>
            </a:r>
            <a:endParaRPr lang="en-US" sz="1050" dirty="0"/>
          </a:p>
          <a:p>
            <a:pPr marL="0" indent="0">
              <a:buNone/>
            </a:pPr>
            <a:r>
              <a:rPr lang="en-US" sz="1050" b="1" dirty="0">
                <a:solidFill>
                  <a:srgbClr val="1A1A1A"/>
                </a:solidFill>
                <a:latin typeface="Arial" pitchFamily="34" charset="0"/>
                <a:ea typeface="Arial" pitchFamily="34" charset="-122"/>
                <a:cs typeface="Arial" pitchFamily="34" charset="-120"/>
              </a:rPr>
              <a:t>除菌用品</a:t>
            </a:r>
            <a:endParaRPr lang="en-US" sz="1050" dirty="0"/>
          </a:p>
        </p:txBody>
      </p:sp>
      <p:sp>
        <p:nvSpPr>
          <p:cNvPr id="47" name="Text 45"/>
          <p:cNvSpPr/>
          <p:nvPr/>
        </p:nvSpPr>
        <p:spPr>
          <a:xfrm>
            <a:off x="2057400" y="3813048"/>
            <a:ext cx="3154680" cy="530352"/>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シーバイエス スチコン用洗剤 STコンク</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固形食洗洗剤 ディタファインスーパーGM</a:t>
            </a:r>
            <a:endParaRPr lang="en-US" sz="850" dirty="0"/>
          </a:p>
          <a:p>
            <a:pPr marL="0" indent="0">
              <a:buNone/>
            </a:pPr>
            <a:r>
              <a:rPr lang="en-US" sz="850" dirty="0">
                <a:solidFill>
                  <a:srgbClr val="4A4A4A"/>
                </a:solidFill>
                <a:latin typeface="Arial" pitchFamily="34" charset="0"/>
                <a:ea typeface="Arial" pitchFamily="34" charset="-122"/>
                <a:cs typeface="Arial" pitchFamily="34" charset="-120"/>
              </a:rPr>
              <a:t>手指アルコール用詰替ディスペンサー</a:t>
            </a:r>
            <a:endParaRPr lang="en-US" sz="850" dirty="0"/>
          </a:p>
        </p:txBody>
      </p:sp>
      <p:sp>
        <p:nvSpPr>
          <p:cNvPr id="48" name="Shape 46"/>
          <p:cNvSpPr/>
          <p:nvPr/>
        </p:nvSpPr>
        <p:spPr>
          <a:xfrm>
            <a:off x="5303520" y="3922776"/>
            <a:ext cx="594360" cy="292608"/>
          </a:xfrm>
          <a:prstGeom prst="roundRect">
            <a:avLst>
              <a:gd name="adj" fmla="val 15625"/>
            </a:avLst>
          </a:prstGeom>
          <a:solidFill>
            <a:srgbClr val="336699"/>
          </a:solidFill>
          <a:ln w="12700">
            <a:solidFill>
              <a:srgbClr val="336699"/>
            </a:solidFill>
            <a:prstDash val="solid"/>
          </a:ln>
        </p:spPr>
      </p:sp>
      <p:sp>
        <p:nvSpPr>
          <p:cNvPr id="49" name="Text 47"/>
          <p:cNvSpPr/>
          <p:nvPr/>
        </p:nvSpPr>
        <p:spPr>
          <a:xfrm>
            <a:off x="5303520" y="3922776"/>
            <a:ext cx="594360" cy="292608"/>
          </a:xfrm>
          <a:prstGeom prst="rect">
            <a:avLst/>
          </a:prstGeom>
          <a:noFill/>
          <a:ln/>
        </p:spPr>
        <p:txBody>
          <a:bodyPr wrap="square" rtlCol="0" anchor="ctr"/>
          <a:lstStyle/>
          <a:p>
            <a:pPr marL="0" indent="0" algn="ctr">
              <a:buNone/>
            </a:pPr>
            <a:r>
              <a:rPr lang="en-US" sz="900" b="1" dirty="0">
                <a:solidFill>
                  <a:srgbClr val="FFFFFF"/>
                </a:solidFill>
                <a:latin typeface="Arial" pitchFamily="34" charset="0"/>
                <a:ea typeface="Arial" pitchFamily="34" charset="-122"/>
                <a:cs typeface="Arial" pitchFamily="34" charset="-120"/>
              </a:rPr>
              <a:t>38件</a:t>
            </a:r>
            <a:endParaRPr lang="en-US" sz="900" dirty="0"/>
          </a:p>
        </p:txBody>
      </p:sp>
      <p:sp>
        <p:nvSpPr>
          <p:cNvPr id="50" name="Text 48"/>
          <p:cNvSpPr/>
          <p:nvPr/>
        </p:nvSpPr>
        <p:spPr>
          <a:xfrm>
            <a:off x="5943600" y="3785616"/>
            <a:ext cx="1097280" cy="566928"/>
          </a:xfrm>
          <a:prstGeom prst="rect">
            <a:avLst/>
          </a:prstGeom>
          <a:noFill/>
          <a:ln/>
        </p:spPr>
        <p:txBody>
          <a:bodyPr wrap="square" rtlCol="0" anchor="ctr"/>
          <a:lstStyle/>
          <a:p>
            <a:pPr marL="0" indent="0" algn="ctr">
              <a:buNone/>
            </a:pPr>
            <a:r>
              <a:rPr lang="en-US" sz="1100" b="1" dirty="0">
                <a:solidFill>
                  <a:srgbClr val="336699"/>
                </a:solidFill>
                <a:latin typeface="Arial" pitchFamily="34" charset="0"/>
                <a:ea typeface="Arial" pitchFamily="34" charset="-122"/>
                <a:cs typeface="Arial" pitchFamily="34" charset="-120"/>
              </a:rPr>
              <a:t>+20%</a:t>
            </a:r>
            <a:endParaRPr lang="en-US" sz="1100" dirty="0"/>
          </a:p>
        </p:txBody>
      </p:sp>
      <p:sp>
        <p:nvSpPr>
          <p:cNvPr id="51" name="Text 49"/>
          <p:cNvSpPr/>
          <p:nvPr/>
        </p:nvSpPr>
        <p:spPr>
          <a:xfrm>
            <a:off x="7086600" y="3813048"/>
            <a:ext cx="1600200" cy="530352"/>
          </a:xfrm>
          <a:prstGeom prst="rect">
            <a:avLst/>
          </a:prstGeom>
          <a:noFill/>
          <a:ln/>
        </p:spPr>
        <p:txBody>
          <a:bodyPr wrap="square" rtlCol="0" anchor="ctr"/>
          <a:lstStyle/>
          <a:p>
            <a:pPr marL="0" indent="0">
              <a:buNone/>
            </a:pPr>
            <a:r>
              <a:rPr lang="en-US" sz="900" dirty="0">
                <a:solidFill>
                  <a:srgbClr val="1A1A1A"/>
                </a:solidFill>
                <a:latin typeface="Arial" pitchFamily="34" charset="0"/>
                <a:ea typeface="Arial" pitchFamily="34" charset="-122"/>
                <a:cs typeface="Arial" pitchFamily="34" charset="-120"/>
              </a:rPr>
              <a:t>最大+213万円/年</a:t>
            </a:r>
            <a:endParaRPr lang="en-US" sz="900" dirty="0"/>
          </a:p>
          <a:p>
            <a:pPr marL="0" indent="0">
              <a:buNone/>
            </a:pPr>
            <a:r>
              <a:rPr lang="en-US" sz="900" dirty="0">
                <a:solidFill>
                  <a:srgbClr val="1A1A1A"/>
                </a:solidFill>
                <a:latin typeface="Arial" pitchFamily="34" charset="0"/>
                <a:ea typeface="Arial" pitchFamily="34" charset="-122"/>
                <a:cs typeface="Arial" pitchFamily="34" charset="-120"/>
              </a:rPr>
              <a:t>(固形食洗洗剤)</a:t>
            </a:r>
            <a:endParaRPr lang="en-US" sz="900" dirty="0"/>
          </a:p>
        </p:txBody>
      </p:sp>
      <p:sp>
        <p:nvSpPr>
          <p:cNvPr id="52" name="Shape 50"/>
          <p:cNvSpPr/>
          <p:nvPr/>
        </p:nvSpPr>
        <p:spPr>
          <a:xfrm>
            <a:off x="365760" y="4370832"/>
            <a:ext cx="8412480" cy="676656"/>
          </a:xfrm>
          <a:prstGeom prst="rect">
            <a:avLst/>
          </a:prstGeom>
          <a:solidFill>
            <a:srgbClr val="FFFFFF"/>
          </a:solidFill>
          <a:ln w="12700">
            <a:solidFill>
              <a:srgbClr val="C41230"/>
            </a:solidFill>
            <a:prstDash val="solid"/>
          </a:ln>
        </p:spPr>
      </p:sp>
      <p:sp>
        <p:nvSpPr>
          <p:cNvPr id="53" name="Shape 51"/>
          <p:cNvSpPr/>
          <p:nvPr/>
        </p:nvSpPr>
        <p:spPr>
          <a:xfrm>
            <a:off x="365760" y="4370832"/>
            <a:ext cx="54864" cy="676656"/>
          </a:xfrm>
          <a:prstGeom prst="rect">
            <a:avLst/>
          </a:prstGeom>
          <a:solidFill>
            <a:srgbClr val="C41230"/>
          </a:solidFill>
          <a:ln w="12700">
            <a:solidFill>
              <a:srgbClr val="C41230"/>
            </a:solidFill>
            <a:prstDash val="solid"/>
          </a:ln>
        </p:spPr>
      </p:sp>
      <p:sp>
        <p:nvSpPr>
          <p:cNvPr id="54" name="Text 52"/>
          <p:cNvSpPr/>
          <p:nvPr/>
        </p:nvSpPr>
        <p:spPr>
          <a:xfrm>
            <a:off x="614292" y="4593576"/>
            <a:ext cx="7703234" cy="329184"/>
          </a:xfrm>
          <a:prstGeom prst="rect">
            <a:avLst/>
          </a:prstGeom>
          <a:noFill/>
          <a:ln/>
        </p:spPr>
        <p:txBody>
          <a:bodyPr wrap="square" rtlCol="0" anchor="b"/>
          <a:lstStyle/>
          <a:p>
            <a:pPr marL="0" indent="0">
              <a:buNone/>
            </a:pPr>
            <a:r>
              <a:rPr lang="en-US" b="1" dirty="0">
                <a:solidFill>
                  <a:srgbClr val="C41230"/>
                </a:solidFill>
                <a:latin typeface="Arial Black" pitchFamily="34" charset="0"/>
                <a:ea typeface="Arial Black" pitchFamily="34" charset="-122"/>
                <a:cs typeface="Arial Black" pitchFamily="34" charset="-120"/>
              </a:rPr>
              <a:t>合計220品目 / 平均値上げ率 +21.8% / 推計年間影響額 約3,833万円</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5F0E8"/>
        </a:solidFill>
        <a:effectLst/>
      </p:bgPr>
    </p:bg>
    <p:spTree>
      <p:nvGrpSpPr>
        <p:cNvPr id="1" name=""/>
        <p:cNvGrpSpPr/>
        <p:nvPr/>
      </p:nvGrpSpPr>
      <p:grpSpPr>
        <a:xfrm>
          <a:off x="0" y="0"/>
          <a:ext cx="0" cy="0"/>
          <a:chOff x="0" y="0"/>
          <a:chExt cx="0" cy="0"/>
        </a:xfrm>
      </p:grpSpPr>
      <p:sp>
        <p:nvSpPr>
          <p:cNvPr id="7" name="Shape 5"/>
          <p:cNvSpPr/>
          <p:nvPr/>
        </p:nvSpPr>
        <p:spPr>
          <a:xfrm>
            <a:off x="365760" y="1188720"/>
            <a:ext cx="8412480" cy="274320"/>
          </a:xfrm>
          <a:prstGeom prst="rect">
            <a:avLst/>
          </a:prstGeom>
          <a:solidFill>
            <a:srgbClr val="8B2020"/>
          </a:solidFill>
          <a:ln w="12700">
            <a:solidFill>
              <a:srgbClr val="8B2020"/>
            </a:solidFill>
            <a:prstDash val="solid"/>
          </a:ln>
        </p:spPr>
      </p:sp>
      <p:sp>
        <p:nvSpPr>
          <p:cNvPr id="2" name="Text 0"/>
          <p:cNvSpPr/>
          <p:nvPr/>
        </p:nvSpPr>
        <p:spPr>
          <a:xfrm>
            <a:off x="8763002" y="4892040"/>
            <a:ext cx="365760" cy="201168"/>
          </a:xfrm>
          <a:prstGeom prst="rect">
            <a:avLst/>
          </a:prstGeom>
          <a:noFill/>
          <a:ln/>
        </p:spPr>
        <p:txBody>
          <a:bodyPr wrap="square" rtlCol="0" anchor="ctr"/>
          <a:lstStyle/>
          <a:p>
            <a:pPr marL="0" indent="0" algn="ctr">
              <a:buNone/>
            </a:pPr>
            <a:r>
              <a:rPr lang="en-US" sz="1000" dirty="0">
                <a:solidFill>
                  <a:srgbClr val="4A4A4A"/>
                </a:solidFill>
              </a:rPr>
              <a:t>8</a:t>
            </a:r>
            <a:endParaRPr lang="en-US" sz="1000" dirty="0"/>
          </a:p>
        </p:txBody>
      </p:sp>
      <p:sp>
        <p:nvSpPr>
          <p:cNvPr id="3" name="Text 1"/>
          <p:cNvSpPr/>
          <p:nvPr/>
        </p:nvSpPr>
        <p:spPr>
          <a:xfrm>
            <a:off x="365760" y="109728"/>
            <a:ext cx="8412480" cy="731520"/>
          </a:xfrm>
          <a:prstGeom prst="rect">
            <a:avLst/>
          </a:prstGeom>
          <a:noFill/>
          <a:ln/>
        </p:spPr>
        <p:txBody>
          <a:bodyPr wrap="square" rtlCol="0" anchor="ctr"/>
          <a:lstStyle/>
          <a:p>
            <a:pPr marL="0" indent="0">
              <a:buNone/>
            </a:pPr>
            <a:r>
              <a:rPr lang="en-US" sz="1900" b="1" dirty="0">
                <a:solidFill>
                  <a:srgbClr val="1A1A1A"/>
                </a:solidFill>
                <a:latin typeface="Arial Black" pitchFamily="34" charset="0"/>
                <a:ea typeface="Arial Black" pitchFamily="34" charset="-122"/>
                <a:cs typeface="Arial Black" pitchFamily="34" charset="-120"/>
              </a:rPr>
              <a:t>なぜ「110%」をお願いするのか：</a:t>
            </a:r>
            <a:endParaRPr lang="en-US" sz="1900" dirty="0"/>
          </a:p>
          <a:p>
            <a:pPr marL="0" indent="0">
              <a:buNone/>
            </a:pPr>
            <a:r>
              <a:rPr lang="en-US" sz="1900" b="1" dirty="0" smtClean="0">
                <a:solidFill>
                  <a:srgbClr val="1A1A1A"/>
                </a:solidFill>
                <a:latin typeface="Arial Black" pitchFamily="34" charset="0"/>
                <a:ea typeface="Arial Black" pitchFamily="34" charset="-122"/>
                <a:cs typeface="Arial Black" pitchFamily="34" charset="-120"/>
              </a:rPr>
              <a:t>コスト上昇の</a:t>
            </a:r>
            <a:r>
              <a:rPr lang="en-US" altLang="ja-JP" sz="1900" b="1" dirty="0" smtClean="0">
                <a:solidFill>
                  <a:srgbClr val="1A1A1A"/>
                </a:solidFill>
                <a:latin typeface="Arial Black" pitchFamily="34" charset="0"/>
                <a:ea typeface="Arial Black" pitchFamily="34" charset="-122"/>
                <a:cs typeface="Arial Black" pitchFamily="34" charset="-120"/>
              </a:rPr>
              <a:t>25%</a:t>
            </a:r>
            <a:r>
              <a:rPr lang="en-US" sz="1900" b="1" dirty="0" smtClean="0">
                <a:solidFill>
                  <a:srgbClr val="1A1A1A"/>
                </a:solidFill>
                <a:latin typeface="Arial Black" pitchFamily="34" charset="0"/>
                <a:ea typeface="Arial Black" pitchFamily="34" charset="-122"/>
                <a:cs typeface="Arial Black" pitchFamily="34" charset="-120"/>
              </a:rPr>
              <a:t>を弊社が吸収しています</a:t>
            </a:r>
            <a:endParaRPr lang="en-US" sz="1900" dirty="0"/>
          </a:p>
        </p:txBody>
      </p:sp>
      <p:sp>
        <p:nvSpPr>
          <p:cNvPr id="4" name="Shape 2"/>
          <p:cNvSpPr/>
          <p:nvPr/>
        </p:nvSpPr>
        <p:spPr>
          <a:xfrm>
            <a:off x="365760" y="804672"/>
            <a:ext cx="8412480" cy="36576"/>
          </a:xfrm>
          <a:prstGeom prst="rect">
            <a:avLst/>
          </a:prstGeom>
          <a:solidFill>
            <a:srgbClr val="C41230"/>
          </a:solidFill>
          <a:ln w="12700">
            <a:solidFill>
              <a:srgbClr val="C41230"/>
            </a:solidFill>
            <a:prstDash val="solid"/>
          </a:ln>
        </p:spPr>
      </p:sp>
      <p:sp>
        <p:nvSpPr>
          <p:cNvPr id="5" name="Shape 3"/>
          <p:cNvSpPr/>
          <p:nvPr/>
        </p:nvSpPr>
        <p:spPr>
          <a:xfrm>
            <a:off x="365760" y="877824"/>
            <a:ext cx="8412480" cy="274320"/>
          </a:xfrm>
          <a:prstGeom prst="rect">
            <a:avLst/>
          </a:prstGeom>
          <a:solidFill>
            <a:srgbClr val="E8E4DC"/>
          </a:solidFill>
          <a:ln w="12700">
            <a:solidFill>
              <a:srgbClr val="CCCCCC"/>
            </a:solidFill>
            <a:prstDash val="solid"/>
          </a:ln>
        </p:spPr>
      </p:sp>
      <p:sp>
        <p:nvSpPr>
          <p:cNvPr id="6" name="Text 4"/>
          <p:cNvSpPr/>
          <p:nvPr/>
        </p:nvSpPr>
        <p:spPr>
          <a:xfrm>
            <a:off x="791313" y="877824"/>
            <a:ext cx="7877908" cy="274320"/>
          </a:xfrm>
          <a:prstGeom prst="rect">
            <a:avLst/>
          </a:prstGeom>
          <a:noFill/>
          <a:ln/>
        </p:spPr>
        <p:txBody>
          <a:bodyPr wrap="square" rtlCol="0" anchor="ctr"/>
          <a:lstStyle/>
          <a:p>
            <a:pPr marL="0" indent="0">
              <a:buNone/>
            </a:pPr>
            <a:r>
              <a:rPr lang="en-US" sz="850" dirty="0">
                <a:solidFill>
                  <a:srgbClr val="4A4A4A"/>
                </a:solidFill>
                <a:latin typeface="Arial" pitchFamily="34" charset="0"/>
                <a:ea typeface="Arial" pitchFamily="34" charset="-122"/>
                <a:cs typeface="Arial" pitchFamily="34" charset="-120"/>
              </a:rPr>
              <a:t>※ </a:t>
            </a:r>
            <a:r>
              <a:rPr lang="en-US" sz="850" dirty="0" smtClean="0">
                <a:solidFill>
                  <a:srgbClr val="4A4A4A"/>
                </a:solidFill>
                <a:latin typeface="Arial" pitchFamily="34" charset="0"/>
                <a:ea typeface="Arial" pitchFamily="34" charset="-122"/>
                <a:cs typeface="Arial" pitchFamily="34" charset="-120"/>
              </a:rPr>
              <a:t>現行給食委託単価を</a:t>
            </a:r>
            <a:r>
              <a:rPr lang="en-US" altLang="ja-JP" sz="850" dirty="0" smtClean="0">
                <a:solidFill>
                  <a:srgbClr val="4A4A4A"/>
                </a:solidFill>
                <a:latin typeface="Arial" pitchFamily="34" charset="0"/>
                <a:ea typeface="Arial" pitchFamily="34" charset="-122"/>
                <a:cs typeface="Arial" pitchFamily="34" charset="-120"/>
              </a:rPr>
              <a:t>〔</a:t>
            </a:r>
            <a:r>
              <a:rPr lang="en-US" altLang="ja-JP" sz="1100" b="1" dirty="0" smtClean="0">
                <a:solidFill>
                  <a:srgbClr val="4A4A4A"/>
                </a:solidFill>
                <a:latin typeface="Arial" pitchFamily="34" charset="0"/>
                <a:ea typeface="Arial" pitchFamily="34" charset="-122"/>
                <a:cs typeface="Arial" pitchFamily="34" charset="-120"/>
              </a:rPr>
              <a:t>16</a:t>
            </a:r>
            <a:r>
              <a:rPr lang="en-US" sz="1100" b="1" dirty="0" smtClean="0">
                <a:solidFill>
                  <a:srgbClr val="4A4A4A"/>
                </a:solidFill>
                <a:latin typeface="Arial" pitchFamily="34" charset="0"/>
                <a:ea typeface="Arial" pitchFamily="34" charset="-122"/>
                <a:cs typeface="Arial" pitchFamily="34" charset="-120"/>
              </a:rPr>
              <a:t>00</a:t>
            </a:r>
            <a:r>
              <a:rPr lang="en-US" sz="1100" b="1" dirty="0">
                <a:solidFill>
                  <a:srgbClr val="4A4A4A"/>
                </a:solidFill>
                <a:latin typeface="Arial" pitchFamily="34" charset="0"/>
                <a:ea typeface="Arial" pitchFamily="34" charset="-122"/>
                <a:cs typeface="Arial" pitchFamily="34" charset="-120"/>
              </a:rPr>
              <a:t>円</a:t>
            </a:r>
            <a:r>
              <a:rPr lang="en-US" sz="1100" b="1" dirty="0" smtClean="0">
                <a:solidFill>
                  <a:srgbClr val="4A4A4A"/>
                </a:solidFill>
                <a:latin typeface="Arial" pitchFamily="34" charset="0"/>
                <a:ea typeface="Arial" pitchFamily="34" charset="-122"/>
                <a:cs typeface="Arial" pitchFamily="34" charset="-120"/>
              </a:rPr>
              <a:t>/</a:t>
            </a:r>
            <a:r>
              <a:rPr lang="ja-JP" altLang="en-US" sz="1100" b="1" dirty="0" smtClean="0">
                <a:solidFill>
                  <a:srgbClr val="4A4A4A"/>
                </a:solidFill>
                <a:latin typeface="Arial" pitchFamily="34" charset="0"/>
                <a:ea typeface="Arial" pitchFamily="34" charset="-122"/>
                <a:cs typeface="Arial" pitchFamily="34" charset="-120"/>
              </a:rPr>
              <a:t>日</a:t>
            </a:r>
            <a:r>
              <a:rPr lang="en-US" altLang="ja-JP" sz="1000" b="1" dirty="0">
                <a:solidFill>
                  <a:srgbClr val="4A4A4A"/>
                </a:solidFill>
                <a:latin typeface="Arial" pitchFamily="34" charset="0"/>
                <a:ea typeface="Arial" pitchFamily="34" charset="-122"/>
                <a:cs typeface="Arial" pitchFamily="34" charset="-120"/>
              </a:rPr>
              <a:t>〕</a:t>
            </a:r>
            <a:r>
              <a:rPr lang="ja-JP" altLang="en-US" sz="1000" b="1" dirty="0" smtClean="0">
                <a:solidFill>
                  <a:srgbClr val="4A4A4A"/>
                </a:solidFill>
                <a:latin typeface="Arial" pitchFamily="34" charset="0"/>
                <a:ea typeface="Arial" pitchFamily="34" charset="-122"/>
                <a:cs typeface="Arial" pitchFamily="34" charset="-120"/>
              </a:rPr>
              <a:t>（月額ご請求額</a:t>
            </a:r>
            <a:r>
              <a:rPr lang="en-US" altLang="ja-JP" sz="1000" b="1" dirty="0" smtClean="0">
                <a:solidFill>
                  <a:srgbClr val="4A4A4A"/>
                </a:solidFill>
                <a:latin typeface="Arial" pitchFamily="34" charset="0"/>
                <a:ea typeface="Arial" pitchFamily="34" charset="-122"/>
                <a:cs typeface="Arial" pitchFamily="34" charset="-120"/>
              </a:rPr>
              <a:t>÷</a:t>
            </a:r>
            <a:r>
              <a:rPr lang="ja-JP" altLang="en-US" sz="1000" b="1" dirty="0" smtClean="0">
                <a:solidFill>
                  <a:srgbClr val="4A4A4A"/>
                </a:solidFill>
                <a:latin typeface="Arial" pitchFamily="34" charset="0"/>
                <a:ea typeface="Arial" pitchFamily="34" charset="-122"/>
                <a:cs typeface="Arial" pitchFamily="34" charset="-120"/>
              </a:rPr>
              <a:t>食数</a:t>
            </a:r>
            <a:r>
              <a:rPr lang="en-US" altLang="ja-JP" sz="1000" b="1" dirty="0" smtClean="0">
                <a:solidFill>
                  <a:srgbClr val="4A4A4A"/>
                </a:solidFill>
                <a:latin typeface="Arial" pitchFamily="34" charset="0"/>
                <a:ea typeface="Arial" pitchFamily="34" charset="-122"/>
                <a:cs typeface="Arial" pitchFamily="34" charset="-120"/>
              </a:rPr>
              <a:t>÷</a:t>
            </a:r>
            <a:r>
              <a:rPr lang="ja-JP" altLang="en-US" sz="1000" b="1" dirty="0" smtClean="0">
                <a:solidFill>
                  <a:srgbClr val="4A4A4A"/>
                </a:solidFill>
                <a:latin typeface="Arial" pitchFamily="34" charset="0"/>
                <a:ea typeface="Arial" pitchFamily="34" charset="-122"/>
                <a:cs typeface="Arial" pitchFamily="34" charset="-120"/>
              </a:rPr>
              <a:t>日数）</a:t>
            </a:r>
            <a:r>
              <a:rPr lang="en-US" sz="850" dirty="0" smtClean="0">
                <a:solidFill>
                  <a:srgbClr val="4A4A4A"/>
                </a:solidFill>
                <a:latin typeface="Arial" pitchFamily="34" charset="0"/>
                <a:ea typeface="Arial" pitchFamily="34" charset="-122"/>
                <a:cs typeface="Arial" pitchFamily="34" charset="-120"/>
              </a:rPr>
              <a:t>として試算</a:t>
            </a:r>
            <a:r>
              <a:rPr lang="en-US" sz="850" dirty="0">
                <a:solidFill>
                  <a:srgbClr val="4A4A4A"/>
                </a:solidFill>
                <a:latin typeface="Arial" pitchFamily="34" charset="0"/>
                <a:ea typeface="Arial" pitchFamily="34" charset="-122"/>
                <a:cs typeface="Arial" pitchFamily="34" charset="-120"/>
              </a:rPr>
              <a:t>。</a:t>
            </a:r>
            <a:r>
              <a:rPr lang="en-US" sz="850" b="1" dirty="0" smtClean="0">
                <a:solidFill>
                  <a:srgbClr val="4A4A4A"/>
                </a:solidFill>
                <a:latin typeface="Arial" pitchFamily="34" charset="0"/>
                <a:ea typeface="Arial" pitchFamily="34" charset="-122"/>
                <a:cs typeface="Arial" pitchFamily="34" charset="-120"/>
              </a:rPr>
              <a:t>食材費</a:t>
            </a:r>
            <a:r>
              <a:rPr lang="en-US" altLang="ja-JP" sz="850" b="1" dirty="0" smtClean="0">
                <a:solidFill>
                  <a:srgbClr val="4A4A4A"/>
                </a:solidFill>
                <a:latin typeface="Arial" pitchFamily="34" charset="0"/>
                <a:ea typeface="Arial" pitchFamily="34" charset="-122"/>
                <a:cs typeface="Arial" pitchFamily="34" charset="-120"/>
              </a:rPr>
              <a:t>〔</a:t>
            </a:r>
            <a:r>
              <a:rPr lang="en-US" sz="850" b="1" dirty="0" smtClean="0">
                <a:solidFill>
                  <a:srgbClr val="4A4A4A"/>
                </a:solidFill>
                <a:latin typeface="Arial" pitchFamily="34" charset="0"/>
                <a:ea typeface="Arial" pitchFamily="34" charset="-122"/>
                <a:cs typeface="Arial" pitchFamily="34" charset="-120"/>
              </a:rPr>
              <a:t>45%</a:t>
            </a:r>
            <a:r>
              <a:rPr lang="en-US" altLang="ja-JP" sz="850" b="1" dirty="0" smtClean="0">
                <a:solidFill>
                  <a:srgbClr val="4A4A4A"/>
                </a:solidFill>
                <a:latin typeface="Arial" pitchFamily="34" charset="0"/>
                <a:ea typeface="Arial" pitchFamily="34" charset="-122"/>
                <a:cs typeface="Arial" pitchFamily="34" charset="-120"/>
              </a:rPr>
              <a:t>〕</a:t>
            </a:r>
            <a:r>
              <a:rPr lang="en-US" sz="850" b="1" dirty="0" smtClean="0">
                <a:solidFill>
                  <a:srgbClr val="4A4A4A"/>
                </a:solidFill>
                <a:latin typeface="Arial" pitchFamily="34" charset="0"/>
                <a:ea typeface="Arial" pitchFamily="34" charset="-122"/>
                <a:cs typeface="Arial" pitchFamily="34" charset="-120"/>
              </a:rPr>
              <a:t>・消耗品費</a:t>
            </a:r>
            <a:r>
              <a:rPr lang="en-US" altLang="ja-JP" sz="850" b="1" dirty="0" smtClean="0">
                <a:solidFill>
                  <a:srgbClr val="4A4A4A"/>
                </a:solidFill>
                <a:latin typeface="Arial" pitchFamily="34" charset="0"/>
                <a:ea typeface="Arial" pitchFamily="34" charset="-122"/>
                <a:cs typeface="Arial" pitchFamily="34" charset="-120"/>
              </a:rPr>
              <a:t>〔2</a:t>
            </a:r>
            <a:r>
              <a:rPr lang="en-US" sz="850" b="1" dirty="0" smtClean="0">
                <a:solidFill>
                  <a:srgbClr val="4A4A4A"/>
                </a:solidFill>
                <a:latin typeface="Arial" pitchFamily="34" charset="0"/>
                <a:ea typeface="Arial" pitchFamily="34" charset="-122"/>
                <a:cs typeface="Arial" pitchFamily="34" charset="-120"/>
              </a:rPr>
              <a:t>%</a:t>
            </a:r>
            <a:r>
              <a:rPr lang="en-US" altLang="ja-JP" sz="850" b="1" dirty="0">
                <a:solidFill>
                  <a:srgbClr val="4A4A4A"/>
                </a:solidFill>
                <a:latin typeface="Arial" pitchFamily="34" charset="0"/>
                <a:ea typeface="Arial" pitchFamily="34" charset="-122"/>
                <a:cs typeface="Arial" pitchFamily="34" charset="-120"/>
              </a:rPr>
              <a:t>〕</a:t>
            </a:r>
            <a:r>
              <a:rPr lang="en-US" sz="850" b="1" dirty="0" smtClean="0">
                <a:solidFill>
                  <a:srgbClr val="4A4A4A"/>
                </a:solidFill>
                <a:latin typeface="Arial" pitchFamily="34" charset="0"/>
                <a:ea typeface="Arial" pitchFamily="34" charset="-122"/>
                <a:cs typeface="Arial" pitchFamily="34" charset="-120"/>
              </a:rPr>
              <a:t>・人件費</a:t>
            </a:r>
            <a:r>
              <a:rPr lang="en-US" altLang="ja-JP" sz="850" b="1" dirty="0" smtClean="0">
                <a:solidFill>
                  <a:srgbClr val="4A4A4A"/>
                </a:solidFill>
                <a:latin typeface="Arial" pitchFamily="34" charset="0"/>
                <a:ea typeface="Arial" pitchFamily="34" charset="-122"/>
                <a:cs typeface="Arial" pitchFamily="34" charset="-120"/>
              </a:rPr>
              <a:t>〔45</a:t>
            </a:r>
            <a:r>
              <a:rPr lang="en-US" sz="850" b="1" dirty="0" smtClean="0">
                <a:solidFill>
                  <a:srgbClr val="4A4A4A"/>
                </a:solidFill>
                <a:latin typeface="Arial" pitchFamily="34" charset="0"/>
                <a:ea typeface="Arial" pitchFamily="34" charset="-122"/>
                <a:cs typeface="Arial" pitchFamily="34" charset="-120"/>
              </a:rPr>
              <a:t>%</a:t>
            </a:r>
            <a:r>
              <a:rPr lang="en-US" altLang="ja-JP" sz="850" b="1" dirty="0" smtClean="0">
                <a:solidFill>
                  <a:srgbClr val="4A4A4A"/>
                </a:solidFill>
                <a:latin typeface="Arial" pitchFamily="34" charset="0"/>
                <a:ea typeface="Arial" pitchFamily="34" charset="-122"/>
                <a:cs typeface="Arial" pitchFamily="34" charset="-120"/>
              </a:rPr>
              <a:t>〕</a:t>
            </a:r>
            <a:r>
              <a:rPr lang="en-US" sz="850" dirty="0" smtClean="0">
                <a:solidFill>
                  <a:srgbClr val="4A4A4A"/>
                </a:solidFill>
                <a:latin typeface="Arial" pitchFamily="34" charset="0"/>
                <a:ea typeface="Arial" pitchFamily="34" charset="-122"/>
                <a:cs typeface="Arial" pitchFamily="34" charset="-120"/>
              </a:rPr>
              <a:t>の</a:t>
            </a:r>
          </a:p>
          <a:p>
            <a:pPr marL="0" indent="0">
              <a:buNone/>
            </a:pPr>
            <a:r>
              <a:rPr lang="en-US" sz="850" dirty="0" err="1" smtClean="0">
                <a:solidFill>
                  <a:srgbClr val="4A4A4A"/>
                </a:solidFill>
                <a:latin typeface="Arial" pitchFamily="34" charset="0"/>
                <a:ea typeface="Arial" pitchFamily="34" charset="-122"/>
                <a:cs typeface="Arial" pitchFamily="34" charset="-120"/>
              </a:rPr>
              <a:t>標準的な原価構造を前提とします</a:t>
            </a:r>
            <a:r>
              <a:rPr lang="en-US" sz="850" dirty="0">
                <a:solidFill>
                  <a:srgbClr val="4A4A4A"/>
                </a:solidFill>
                <a:latin typeface="Arial" pitchFamily="34" charset="0"/>
                <a:ea typeface="Arial" pitchFamily="34" charset="-122"/>
                <a:cs typeface="Arial" pitchFamily="34" charset="-120"/>
              </a:rPr>
              <a:t>。</a:t>
            </a:r>
            <a:endParaRPr lang="en-US" sz="850" dirty="0"/>
          </a:p>
        </p:txBody>
      </p:sp>
      <p:sp>
        <p:nvSpPr>
          <p:cNvPr id="8" name="Text 6"/>
          <p:cNvSpPr/>
          <p:nvPr/>
        </p:nvSpPr>
        <p:spPr>
          <a:xfrm>
            <a:off x="365760" y="1188720"/>
            <a:ext cx="4663440" cy="274320"/>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コスト上昇の内訳（1食あたり）</a:t>
            </a:r>
            <a:endParaRPr lang="en-US" sz="1000" dirty="0"/>
          </a:p>
        </p:txBody>
      </p:sp>
      <p:sp>
        <p:nvSpPr>
          <p:cNvPr id="11" name="Shape 9"/>
          <p:cNvSpPr/>
          <p:nvPr/>
        </p:nvSpPr>
        <p:spPr>
          <a:xfrm>
            <a:off x="365760" y="1463040"/>
            <a:ext cx="8412480" cy="720000"/>
          </a:xfrm>
          <a:prstGeom prst="rect">
            <a:avLst/>
          </a:prstGeom>
          <a:solidFill>
            <a:srgbClr val="FFFFFF"/>
          </a:solidFill>
          <a:ln w="12700">
            <a:solidFill>
              <a:srgbClr val="DDDDDD"/>
            </a:solidFill>
            <a:prstDash val="solid"/>
          </a:ln>
        </p:spPr>
      </p:sp>
      <p:sp>
        <p:nvSpPr>
          <p:cNvPr id="13" name="Text 11"/>
          <p:cNvSpPr/>
          <p:nvPr/>
        </p:nvSpPr>
        <p:spPr>
          <a:xfrm>
            <a:off x="502920" y="1499616"/>
            <a:ext cx="2286000" cy="228600"/>
          </a:xfrm>
          <a:prstGeom prst="rect">
            <a:avLst/>
          </a:prstGeom>
          <a:noFill/>
          <a:ln/>
        </p:spPr>
        <p:txBody>
          <a:bodyPr wrap="square" rtlCol="0" anchor="ctr"/>
          <a:lstStyle/>
          <a:p>
            <a:pPr marL="0" indent="0">
              <a:buNone/>
            </a:pPr>
            <a:r>
              <a:rPr lang="en-US" sz="1400" b="1" dirty="0">
                <a:solidFill>
                  <a:srgbClr val="1A1A1A"/>
                </a:solidFill>
                <a:latin typeface="Arial" pitchFamily="34" charset="0"/>
                <a:ea typeface="Arial" pitchFamily="34" charset="-122"/>
                <a:cs typeface="Arial" pitchFamily="34" charset="-120"/>
              </a:rPr>
              <a:t>① 食材費上昇分</a:t>
            </a:r>
            <a:endParaRPr lang="en-US" sz="1400" dirty="0"/>
          </a:p>
        </p:txBody>
      </p:sp>
      <p:sp>
        <p:nvSpPr>
          <p:cNvPr id="14" name="Text 12"/>
          <p:cNvSpPr/>
          <p:nvPr/>
        </p:nvSpPr>
        <p:spPr>
          <a:xfrm>
            <a:off x="502920" y="1755648"/>
            <a:ext cx="2286000" cy="201168"/>
          </a:xfrm>
          <a:prstGeom prst="rect">
            <a:avLst/>
          </a:prstGeom>
          <a:noFill/>
          <a:ln/>
        </p:spPr>
        <p:txBody>
          <a:bodyPr wrap="square" rtlCol="0" anchor="ctr"/>
          <a:lstStyle/>
          <a:p>
            <a:pPr marL="0" indent="0">
              <a:buNone/>
            </a:pPr>
            <a:r>
              <a:rPr lang="en-US" sz="1000" dirty="0">
                <a:solidFill>
                  <a:srgbClr val="4A4A4A"/>
                </a:solidFill>
                <a:latin typeface="Arial" pitchFamily="34" charset="0"/>
                <a:ea typeface="Arial" pitchFamily="34" charset="-122"/>
                <a:cs typeface="Arial" pitchFamily="34" charset="-120"/>
              </a:rPr>
              <a:t>（</a:t>
            </a:r>
            <a:r>
              <a:rPr lang="en-US" sz="1000" dirty="0" smtClean="0">
                <a:solidFill>
                  <a:srgbClr val="4A4A4A"/>
                </a:solidFill>
                <a:latin typeface="Arial" pitchFamily="34" charset="0"/>
                <a:ea typeface="Arial" pitchFamily="34" charset="-122"/>
                <a:cs typeface="Arial" pitchFamily="34" charset="-120"/>
              </a:rPr>
              <a:t>食材費</a:t>
            </a:r>
            <a:r>
              <a:rPr lang="en-US" altLang="ja-JP" sz="1000" dirty="0" smtClean="0">
                <a:solidFill>
                  <a:srgbClr val="4A4A4A"/>
                </a:solidFill>
                <a:latin typeface="Arial" pitchFamily="34" charset="0"/>
                <a:ea typeface="Arial" pitchFamily="34" charset="-122"/>
                <a:cs typeface="Arial" pitchFamily="34" charset="-120"/>
              </a:rPr>
              <a:t>720</a:t>
            </a:r>
            <a:r>
              <a:rPr lang="en-US" sz="1000" dirty="0" smtClean="0">
                <a:solidFill>
                  <a:srgbClr val="4A4A4A"/>
                </a:solidFill>
                <a:latin typeface="Arial" pitchFamily="34" charset="0"/>
                <a:ea typeface="Arial" pitchFamily="34" charset="-122"/>
                <a:cs typeface="Arial" pitchFamily="34" charset="-120"/>
              </a:rPr>
              <a:t>円 </a:t>
            </a:r>
            <a:r>
              <a:rPr lang="en-US" sz="1000" dirty="0">
                <a:solidFill>
                  <a:srgbClr val="4A4A4A"/>
                </a:solidFill>
                <a:latin typeface="Arial" pitchFamily="34" charset="0"/>
                <a:ea typeface="Arial" pitchFamily="34" charset="-122"/>
                <a:cs typeface="Arial" pitchFamily="34" charset="-120"/>
              </a:rPr>
              <a:t>× +20%）</a:t>
            </a:r>
            <a:endParaRPr lang="en-US" sz="1000" dirty="0"/>
          </a:p>
        </p:txBody>
      </p:sp>
      <p:sp>
        <p:nvSpPr>
          <p:cNvPr id="15" name="Text 13"/>
          <p:cNvSpPr/>
          <p:nvPr/>
        </p:nvSpPr>
        <p:spPr>
          <a:xfrm>
            <a:off x="2834640" y="1517904"/>
            <a:ext cx="2148840" cy="457200"/>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2026年見込+20%</a:t>
            </a:r>
            <a:endParaRPr lang="en-US" sz="1050" dirty="0"/>
          </a:p>
          <a:p>
            <a:pPr marL="0" indent="0">
              <a:buNone/>
            </a:pPr>
            <a:r>
              <a:rPr lang="en-US" sz="1050" dirty="0">
                <a:solidFill>
                  <a:srgbClr val="4A4A4A"/>
                </a:solidFill>
                <a:latin typeface="Arial" pitchFamily="34" charset="0"/>
                <a:ea typeface="Arial" pitchFamily="34" charset="-122"/>
                <a:cs typeface="Arial" pitchFamily="34" charset="-120"/>
              </a:rPr>
              <a:t>米・パン類+117%、肉類+59%等</a:t>
            </a:r>
            <a:endParaRPr lang="en-US" sz="1050" dirty="0"/>
          </a:p>
        </p:txBody>
      </p:sp>
      <p:sp>
        <p:nvSpPr>
          <p:cNvPr id="16" name="Text 14"/>
          <p:cNvSpPr/>
          <p:nvPr/>
        </p:nvSpPr>
        <p:spPr>
          <a:xfrm>
            <a:off x="5338694" y="1610989"/>
            <a:ext cx="1554480" cy="274320"/>
          </a:xfrm>
          <a:prstGeom prst="rect">
            <a:avLst/>
          </a:prstGeom>
          <a:noFill/>
          <a:ln/>
        </p:spPr>
        <p:txBody>
          <a:bodyPr wrap="square" rtlCol="0" anchor="ctr"/>
          <a:lstStyle/>
          <a:p>
            <a:pPr marL="0" indent="0" algn="ctr">
              <a:buNone/>
            </a:pPr>
            <a:r>
              <a:rPr lang="en-US" sz="2000" b="1" dirty="0" smtClean="0">
                <a:solidFill>
                  <a:srgbClr val="8B2020"/>
                </a:solidFill>
                <a:latin typeface="Arial Black" pitchFamily="34" charset="0"/>
                <a:ea typeface="Arial Black" pitchFamily="34" charset="-122"/>
                <a:cs typeface="Arial Black" pitchFamily="34" charset="-120"/>
              </a:rPr>
              <a:t>+</a:t>
            </a:r>
            <a:r>
              <a:rPr lang="en-US" altLang="ja-JP" sz="2000" b="1" dirty="0" smtClean="0">
                <a:solidFill>
                  <a:srgbClr val="8B2020"/>
                </a:solidFill>
                <a:latin typeface="Arial Black" pitchFamily="34" charset="0"/>
                <a:ea typeface="Arial Black" pitchFamily="34" charset="-122"/>
                <a:cs typeface="Arial Black" pitchFamily="34" charset="-120"/>
              </a:rPr>
              <a:t>144</a:t>
            </a:r>
            <a:r>
              <a:rPr lang="en-US" sz="2000" b="1" dirty="0" smtClean="0">
                <a:solidFill>
                  <a:srgbClr val="8B2020"/>
                </a:solidFill>
                <a:latin typeface="Arial Black" pitchFamily="34" charset="0"/>
                <a:ea typeface="Arial Black" pitchFamily="34" charset="-122"/>
                <a:cs typeface="Arial Black" pitchFamily="34" charset="-120"/>
              </a:rPr>
              <a:t>円</a:t>
            </a:r>
            <a:endParaRPr lang="en-US" sz="2000" dirty="0"/>
          </a:p>
        </p:txBody>
      </p:sp>
      <p:sp>
        <p:nvSpPr>
          <p:cNvPr id="17" name="Text 15"/>
          <p:cNvSpPr/>
          <p:nvPr/>
        </p:nvSpPr>
        <p:spPr>
          <a:xfrm>
            <a:off x="7290581" y="1656704"/>
            <a:ext cx="1132453" cy="201168"/>
          </a:xfrm>
          <a:prstGeom prst="rect">
            <a:avLst/>
          </a:prstGeom>
          <a:noFill/>
          <a:ln/>
        </p:spPr>
        <p:txBody>
          <a:bodyPr wrap="square" rtlCol="0" anchor="ctr"/>
          <a:lstStyle/>
          <a:p>
            <a:pPr marL="0" indent="0" algn="ctr">
              <a:buNone/>
            </a:pPr>
            <a:r>
              <a:rPr lang="en-US" sz="2000" b="1" dirty="0">
                <a:solidFill>
                  <a:srgbClr val="8B2020"/>
                </a:solidFill>
                <a:latin typeface="Arial" pitchFamily="34" charset="0"/>
                <a:ea typeface="Arial" pitchFamily="34" charset="-122"/>
                <a:cs typeface="Arial" pitchFamily="34" charset="-120"/>
              </a:rPr>
              <a:t>+9.0%</a:t>
            </a:r>
            <a:endParaRPr lang="en-US" sz="2000" dirty="0"/>
          </a:p>
        </p:txBody>
      </p:sp>
      <p:sp>
        <p:nvSpPr>
          <p:cNvPr id="20" name="Shape 18"/>
          <p:cNvSpPr/>
          <p:nvPr/>
        </p:nvSpPr>
        <p:spPr>
          <a:xfrm>
            <a:off x="365760" y="2182372"/>
            <a:ext cx="8412480" cy="720000"/>
          </a:xfrm>
          <a:prstGeom prst="rect">
            <a:avLst/>
          </a:prstGeom>
          <a:solidFill>
            <a:srgbClr val="E8E4DC"/>
          </a:solidFill>
          <a:ln w="12700">
            <a:solidFill>
              <a:srgbClr val="DDDDDD"/>
            </a:solidFill>
            <a:prstDash val="solid"/>
          </a:ln>
        </p:spPr>
      </p:sp>
      <p:sp>
        <p:nvSpPr>
          <p:cNvPr id="22" name="Text 20"/>
          <p:cNvSpPr/>
          <p:nvPr/>
        </p:nvSpPr>
        <p:spPr>
          <a:xfrm>
            <a:off x="502920" y="2218948"/>
            <a:ext cx="2286000" cy="228600"/>
          </a:xfrm>
          <a:prstGeom prst="rect">
            <a:avLst/>
          </a:prstGeom>
          <a:noFill/>
          <a:ln/>
        </p:spPr>
        <p:txBody>
          <a:bodyPr wrap="square" rtlCol="0" anchor="ctr"/>
          <a:lstStyle/>
          <a:p>
            <a:pPr marL="0" indent="0">
              <a:buNone/>
            </a:pPr>
            <a:r>
              <a:rPr lang="en-US" sz="1400" b="1" dirty="0">
                <a:solidFill>
                  <a:srgbClr val="1A1A1A"/>
                </a:solidFill>
                <a:latin typeface="Arial" pitchFamily="34" charset="0"/>
                <a:ea typeface="Arial" pitchFamily="34" charset="-122"/>
                <a:cs typeface="Arial" pitchFamily="34" charset="-120"/>
              </a:rPr>
              <a:t>② 消耗品費上昇分</a:t>
            </a:r>
            <a:endParaRPr lang="en-US" sz="1400" dirty="0"/>
          </a:p>
        </p:txBody>
      </p:sp>
      <p:sp>
        <p:nvSpPr>
          <p:cNvPr id="23" name="Text 21"/>
          <p:cNvSpPr/>
          <p:nvPr/>
        </p:nvSpPr>
        <p:spPr>
          <a:xfrm>
            <a:off x="502920" y="2474980"/>
            <a:ext cx="2286000" cy="201168"/>
          </a:xfrm>
          <a:prstGeom prst="rect">
            <a:avLst/>
          </a:prstGeom>
          <a:noFill/>
          <a:ln/>
        </p:spPr>
        <p:txBody>
          <a:bodyPr wrap="square" rtlCol="0" anchor="ctr"/>
          <a:lstStyle/>
          <a:p>
            <a:pPr marL="0" indent="0">
              <a:buNone/>
            </a:pPr>
            <a:r>
              <a:rPr lang="en-US" sz="1000" dirty="0">
                <a:solidFill>
                  <a:srgbClr val="4A4A4A"/>
                </a:solidFill>
                <a:latin typeface="Arial" pitchFamily="34" charset="0"/>
                <a:ea typeface="Arial" pitchFamily="34" charset="-122"/>
                <a:cs typeface="Arial" pitchFamily="34" charset="-120"/>
              </a:rPr>
              <a:t>（</a:t>
            </a:r>
            <a:r>
              <a:rPr lang="en-US" sz="1000" dirty="0" smtClean="0">
                <a:solidFill>
                  <a:srgbClr val="4A4A4A"/>
                </a:solidFill>
                <a:latin typeface="Arial" pitchFamily="34" charset="0"/>
                <a:ea typeface="Arial" pitchFamily="34" charset="-122"/>
                <a:cs typeface="Arial" pitchFamily="34" charset="-120"/>
              </a:rPr>
              <a:t>消耗品費</a:t>
            </a:r>
            <a:r>
              <a:rPr lang="en-US" altLang="ja-JP" sz="1000" dirty="0" smtClean="0">
                <a:solidFill>
                  <a:srgbClr val="4A4A4A"/>
                </a:solidFill>
                <a:latin typeface="Arial" pitchFamily="34" charset="0"/>
                <a:ea typeface="Arial" pitchFamily="34" charset="-122"/>
                <a:cs typeface="Arial" pitchFamily="34" charset="-120"/>
              </a:rPr>
              <a:t>32</a:t>
            </a:r>
            <a:r>
              <a:rPr lang="en-US" sz="1000" dirty="0" smtClean="0">
                <a:solidFill>
                  <a:srgbClr val="4A4A4A"/>
                </a:solidFill>
                <a:latin typeface="Arial" pitchFamily="34" charset="0"/>
                <a:ea typeface="Arial" pitchFamily="34" charset="-122"/>
                <a:cs typeface="Arial" pitchFamily="34" charset="-120"/>
              </a:rPr>
              <a:t>円 </a:t>
            </a:r>
            <a:r>
              <a:rPr lang="en-US" sz="1000" dirty="0">
                <a:solidFill>
                  <a:srgbClr val="4A4A4A"/>
                </a:solidFill>
                <a:latin typeface="Arial" pitchFamily="34" charset="0"/>
                <a:ea typeface="Arial" pitchFamily="34" charset="-122"/>
                <a:cs typeface="Arial" pitchFamily="34" charset="-120"/>
              </a:rPr>
              <a:t>× +22%）</a:t>
            </a:r>
            <a:endParaRPr lang="en-US" sz="1000" dirty="0"/>
          </a:p>
        </p:txBody>
      </p:sp>
      <p:sp>
        <p:nvSpPr>
          <p:cNvPr id="24" name="Text 22"/>
          <p:cNvSpPr/>
          <p:nvPr/>
        </p:nvSpPr>
        <p:spPr>
          <a:xfrm>
            <a:off x="2834640" y="2237236"/>
            <a:ext cx="2148840" cy="457200"/>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オザックス 220品目平均+21.8%</a:t>
            </a:r>
            <a:endParaRPr lang="en-US" sz="1050" dirty="0"/>
          </a:p>
          <a:p>
            <a:pPr marL="0" indent="0">
              <a:buNone/>
            </a:pPr>
            <a:r>
              <a:rPr lang="en-US" sz="1050" dirty="0">
                <a:solidFill>
                  <a:srgbClr val="4A4A4A"/>
                </a:solidFill>
                <a:latin typeface="Arial" pitchFamily="34" charset="0"/>
                <a:ea typeface="Arial" pitchFamily="34" charset="-122"/>
                <a:cs typeface="Arial" pitchFamily="34" charset="-120"/>
              </a:rPr>
              <a:t>中東情勢によるナフサ高騰</a:t>
            </a:r>
            <a:endParaRPr lang="en-US" sz="1050" dirty="0"/>
          </a:p>
        </p:txBody>
      </p:sp>
      <p:sp>
        <p:nvSpPr>
          <p:cNvPr id="25" name="Text 23"/>
          <p:cNvSpPr/>
          <p:nvPr/>
        </p:nvSpPr>
        <p:spPr>
          <a:xfrm>
            <a:off x="5655218" y="2353766"/>
            <a:ext cx="1284846" cy="274320"/>
          </a:xfrm>
          <a:prstGeom prst="rect">
            <a:avLst/>
          </a:prstGeom>
          <a:noFill/>
          <a:ln/>
        </p:spPr>
        <p:txBody>
          <a:bodyPr wrap="square" rtlCol="0" anchor="ctr"/>
          <a:lstStyle/>
          <a:p>
            <a:pPr marL="0" indent="0" algn="ctr">
              <a:buNone/>
            </a:pPr>
            <a:r>
              <a:rPr lang="en-US" sz="2000" b="1" dirty="0" smtClean="0">
                <a:solidFill>
                  <a:srgbClr val="B05000"/>
                </a:solidFill>
                <a:latin typeface="Arial Black" pitchFamily="34" charset="0"/>
                <a:ea typeface="Arial Black" pitchFamily="34" charset="-122"/>
                <a:cs typeface="Arial Black" pitchFamily="34" charset="-120"/>
              </a:rPr>
              <a:t>+</a:t>
            </a:r>
            <a:r>
              <a:rPr lang="en-US" altLang="ja-JP" sz="2000" b="1" dirty="0">
                <a:solidFill>
                  <a:srgbClr val="B05000"/>
                </a:solidFill>
                <a:latin typeface="Arial Black" pitchFamily="34" charset="0"/>
                <a:ea typeface="Arial Black" pitchFamily="34" charset="-122"/>
                <a:cs typeface="Arial Black" pitchFamily="34" charset="-120"/>
              </a:rPr>
              <a:t>7</a:t>
            </a:r>
            <a:r>
              <a:rPr lang="en-US" sz="2000" b="1" dirty="0" smtClean="0">
                <a:solidFill>
                  <a:srgbClr val="B05000"/>
                </a:solidFill>
                <a:latin typeface="Arial Black" pitchFamily="34" charset="0"/>
                <a:ea typeface="Arial Black" pitchFamily="34" charset="-122"/>
                <a:cs typeface="Arial Black" pitchFamily="34" charset="-120"/>
              </a:rPr>
              <a:t>円</a:t>
            </a:r>
            <a:endParaRPr lang="en-US" sz="2000" dirty="0"/>
          </a:p>
        </p:txBody>
      </p:sp>
      <p:sp>
        <p:nvSpPr>
          <p:cNvPr id="26" name="Text 24"/>
          <p:cNvSpPr/>
          <p:nvPr/>
        </p:nvSpPr>
        <p:spPr>
          <a:xfrm>
            <a:off x="7073703" y="2346728"/>
            <a:ext cx="1554480" cy="201168"/>
          </a:xfrm>
          <a:prstGeom prst="rect">
            <a:avLst/>
          </a:prstGeom>
          <a:noFill/>
          <a:ln/>
        </p:spPr>
        <p:txBody>
          <a:bodyPr wrap="square" rtlCol="0" anchor="ctr"/>
          <a:lstStyle/>
          <a:p>
            <a:pPr marL="0" indent="0" algn="ctr">
              <a:buNone/>
            </a:pPr>
            <a:r>
              <a:rPr lang="en-US" sz="2000" b="1" dirty="0" smtClean="0">
                <a:solidFill>
                  <a:srgbClr val="B05000"/>
                </a:solidFill>
                <a:latin typeface="Arial" pitchFamily="34" charset="0"/>
                <a:ea typeface="Arial" pitchFamily="34" charset="-122"/>
                <a:cs typeface="Arial" pitchFamily="34" charset="-120"/>
              </a:rPr>
              <a:t>+</a:t>
            </a:r>
            <a:r>
              <a:rPr lang="en-US" altLang="ja-JP" sz="2000" b="1" dirty="0" smtClean="0">
                <a:solidFill>
                  <a:srgbClr val="B05000"/>
                </a:solidFill>
                <a:latin typeface="Arial" pitchFamily="34" charset="0"/>
                <a:ea typeface="Arial" pitchFamily="34" charset="-122"/>
                <a:cs typeface="Arial" pitchFamily="34" charset="-120"/>
              </a:rPr>
              <a:t>0.4</a:t>
            </a:r>
            <a:r>
              <a:rPr lang="en-US" sz="2000" b="1" dirty="0" smtClean="0">
                <a:solidFill>
                  <a:srgbClr val="B05000"/>
                </a:solidFill>
                <a:latin typeface="Arial" pitchFamily="34" charset="0"/>
                <a:ea typeface="Arial" pitchFamily="34" charset="-122"/>
                <a:cs typeface="Arial" pitchFamily="34" charset="-120"/>
              </a:rPr>
              <a:t>%</a:t>
            </a:r>
            <a:endParaRPr lang="en-US" sz="2000" dirty="0"/>
          </a:p>
        </p:txBody>
      </p:sp>
      <p:sp>
        <p:nvSpPr>
          <p:cNvPr id="29" name="Shape 27"/>
          <p:cNvSpPr/>
          <p:nvPr/>
        </p:nvSpPr>
        <p:spPr>
          <a:xfrm>
            <a:off x="365760" y="2901704"/>
            <a:ext cx="8412480" cy="720000"/>
          </a:xfrm>
          <a:prstGeom prst="rect">
            <a:avLst/>
          </a:prstGeom>
          <a:solidFill>
            <a:srgbClr val="FFFFFF"/>
          </a:solidFill>
          <a:ln w="12700">
            <a:solidFill>
              <a:srgbClr val="DDDDDD"/>
            </a:solidFill>
            <a:prstDash val="solid"/>
          </a:ln>
        </p:spPr>
      </p:sp>
      <p:sp>
        <p:nvSpPr>
          <p:cNvPr id="31" name="Text 29"/>
          <p:cNvSpPr/>
          <p:nvPr/>
        </p:nvSpPr>
        <p:spPr>
          <a:xfrm>
            <a:off x="502920" y="2938280"/>
            <a:ext cx="2286000" cy="228600"/>
          </a:xfrm>
          <a:prstGeom prst="rect">
            <a:avLst/>
          </a:prstGeom>
          <a:noFill/>
          <a:ln/>
        </p:spPr>
        <p:txBody>
          <a:bodyPr wrap="square" rtlCol="0" anchor="ctr"/>
          <a:lstStyle/>
          <a:p>
            <a:pPr marL="0" indent="0">
              <a:buNone/>
            </a:pPr>
            <a:r>
              <a:rPr lang="en-US" sz="1400" b="1" dirty="0">
                <a:solidFill>
                  <a:srgbClr val="1A1A1A"/>
                </a:solidFill>
                <a:latin typeface="Arial" pitchFamily="34" charset="0"/>
                <a:ea typeface="Arial" pitchFamily="34" charset="-122"/>
                <a:cs typeface="Arial" pitchFamily="34" charset="-120"/>
              </a:rPr>
              <a:t>③ 人件費上昇分</a:t>
            </a:r>
            <a:endParaRPr lang="en-US" sz="1400" dirty="0"/>
          </a:p>
        </p:txBody>
      </p:sp>
      <p:sp>
        <p:nvSpPr>
          <p:cNvPr id="32" name="Text 30"/>
          <p:cNvSpPr/>
          <p:nvPr/>
        </p:nvSpPr>
        <p:spPr>
          <a:xfrm>
            <a:off x="502920" y="3194312"/>
            <a:ext cx="2286000" cy="201168"/>
          </a:xfrm>
          <a:prstGeom prst="rect">
            <a:avLst/>
          </a:prstGeom>
          <a:noFill/>
          <a:ln/>
        </p:spPr>
        <p:txBody>
          <a:bodyPr wrap="square" rtlCol="0" anchor="ctr"/>
          <a:lstStyle/>
          <a:p>
            <a:pPr marL="0" indent="0">
              <a:buNone/>
            </a:pPr>
            <a:r>
              <a:rPr lang="en-US" sz="1000" dirty="0">
                <a:solidFill>
                  <a:srgbClr val="4A4A4A"/>
                </a:solidFill>
                <a:latin typeface="Arial" pitchFamily="34" charset="0"/>
                <a:ea typeface="Arial" pitchFamily="34" charset="-122"/>
                <a:cs typeface="Arial" pitchFamily="34" charset="-120"/>
              </a:rPr>
              <a:t>（</a:t>
            </a:r>
            <a:r>
              <a:rPr lang="en-US" sz="1000" dirty="0" smtClean="0">
                <a:solidFill>
                  <a:srgbClr val="4A4A4A"/>
                </a:solidFill>
                <a:latin typeface="Arial" pitchFamily="34" charset="0"/>
                <a:ea typeface="Arial" pitchFamily="34" charset="-122"/>
                <a:cs typeface="Arial" pitchFamily="34" charset="-120"/>
              </a:rPr>
              <a:t>人件費</a:t>
            </a:r>
            <a:r>
              <a:rPr lang="en-US" altLang="ja-JP" sz="1000" dirty="0" smtClean="0">
                <a:solidFill>
                  <a:srgbClr val="4A4A4A"/>
                </a:solidFill>
                <a:latin typeface="Arial" pitchFamily="34" charset="0"/>
                <a:ea typeface="Arial" pitchFamily="34" charset="-122"/>
                <a:cs typeface="Arial" pitchFamily="34" charset="-120"/>
              </a:rPr>
              <a:t>720</a:t>
            </a:r>
            <a:r>
              <a:rPr lang="en-US" sz="1000" dirty="0" smtClean="0">
                <a:solidFill>
                  <a:srgbClr val="4A4A4A"/>
                </a:solidFill>
                <a:latin typeface="Arial" pitchFamily="34" charset="0"/>
                <a:ea typeface="Arial" pitchFamily="34" charset="-122"/>
                <a:cs typeface="Arial" pitchFamily="34" charset="-120"/>
              </a:rPr>
              <a:t>円 </a:t>
            </a:r>
            <a:r>
              <a:rPr lang="en-US" sz="1000" dirty="0">
                <a:solidFill>
                  <a:srgbClr val="4A4A4A"/>
                </a:solidFill>
                <a:latin typeface="Arial" pitchFamily="34" charset="0"/>
                <a:ea typeface="Arial" pitchFamily="34" charset="-122"/>
                <a:cs typeface="Arial" pitchFamily="34" charset="-120"/>
              </a:rPr>
              <a:t>× +8.5%）</a:t>
            </a:r>
            <a:endParaRPr lang="en-US" sz="1000" dirty="0"/>
          </a:p>
        </p:txBody>
      </p:sp>
      <p:sp>
        <p:nvSpPr>
          <p:cNvPr id="33" name="Text 31"/>
          <p:cNvSpPr/>
          <p:nvPr/>
        </p:nvSpPr>
        <p:spPr>
          <a:xfrm>
            <a:off x="2834640" y="2956568"/>
            <a:ext cx="2148840" cy="457200"/>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最低賃金+95円/年（+8.5%）</a:t>
            </a:r>
            <a:endParaRPr lang="en-US" sz="1050" dirty="0"/>
          </a:p>
          <a:p>
            <a:pPr marL="0" indent="0">
              <a:buNone/>
            </a:pPr>
            <a:r>
              <a:rPr lang="en-US" sz="1050" dirty="0">
                <a:solidFill>
                  <a:srgbClr val="4A4A4A"/>
                </a:solidFill>
                <a:latin typeface="Arial" pitchFamily="34" charset="0"/>
                <a:ea typeface="Arial" pitchFamily="34" charset="-122"/>
                <a:cs typeface="Arial" pitchFamily="34" charset="-120"/>
              </a:rPr>
              <a:t>調理従事者有効求人倍率2.47倍</a:t>
            </a:r>
            <a:endParaRPr lang="en-US" sz="1050" dirty="0"/>
          </a:p>
        </p:txBody>
      </p:sp>
      <p:sp>
        <p:nvSpPr>
          <p:cNvPr id="34" name="Text 32"/>
          <p:cNvSpPr/>
          <p:nvPr/>
        </p:nvSpPr>
        <p:spPr>
          <a:xfrm>
            <a:off x="5438345" y="3055514"/>
            <a:ext cx="1554480" cy="274320"/>
          </a:xfrm>
          <a:prstGeom prst="rect">
            <a:avLst/>
          </a:prstGeom>
          <a:noFill/>
          <a:ln/>
        </p:spPr>
        <p:txBody>
          <a:bodyPr wrap="square" rtlCol="0" anchor="ctr"/>
          <a:lstStyle/>
          <a:p>
            <a:pPr marL="0" indent="0" algn="ctr">
              <a:buNone/>
            </a:pPr>
            <a:r>
              <a:rPr lang="en-US" sz="2000" b="1" dirty="0" smtClean="0">
                <a:solidFill>
                  <a:srgbClr val="7B4000"/>
                </a:solidFill>
                <a:latin typeface="Arial Black" pitchFamily="34" charset="0"/>
                <a:ea typeface="Arial Black" pitchFamily="34" charset="-122"/>
                <a:cs typeface="Arial Black" pitchFamily="34" charset="-120"/>
              </a:rPr>
              <a:t>+</a:t>
            </a:r>
            <a:r>
              <a:rPr lang="en-US" altLang="ja-JP" sz="2000" b="1" dirty="0" smtClean="0">
                <a:solidFill>
                  <a:srgbClr val="7B4000"/>
                </a:solidFill>
                <a:latin typeface="Arial Black" pitchFamily="34" charset="0"/>
                <a:ea typeface="Arial Black" pitchFamily="34" charset="-122"/>
                <a:cs typeface="Arial Black" pitchFamily="34" charset="-120"/>
              </a:rPr>
              <a:t>61</a:t>
            </a:r>
            <a:r>
              <a:rPr lang="en-US" sz="2000" b="1" dirty="0" smtClean="0">
                <a:solidFill>
                  <a:srgbClr val="7B4000"/>
                </a:solidFill>
                <a:latin typeface="Arial Black" pitchFamily="34" charset="0"/>
                <a:ea typeface="Arial Black" pitchFamily="34" charset="-122"/>
                <a:cs typeface="Arial Black" pitchFamily="34" charset="-120"/>
              </a:rPr>
              <a:t>円</a:t>
            </a:r>
            <a:endParaRPr lang="en-US" sz="2000" dirty="0"/>
          </a:p>
        </p:txBody>
      </p:sp>
      <p:sp>
        <p:nvSpPr>
          <p:cNvPr id="35" name="Text 33"/>
          <p:cNvSpPr/>
          <p:nvPr/>
        </p:nvSpPr>
        <p:spPr>
          <a:xfrm>
            <a:off x="7061974" y="3107090"/>
            <a:ext cx="1554480" cy="201168"/>
          </a:xfrm>
          <a:prstGeom prst="rect">
            <a:avLst/>
          </a:prstGeom>
          <a:noFill/>
          <a:ln/>
        </p:spPr>
        <p:txBody>
          <a:bodyPr wrap="square" rtlCol="0" anchor="ctr"/>
          <a:lstStyle/>
          <a:p>
            <a:pPr marL="0" indent="0" algn="ctr">
              <a:buNone/>
            </a:pPr>
            <a:r>
              <a:rPr lang="en-US" sz="2000" b="1" dirty="0" smtClean="0">
                <a:solidFill>
                  <a:srgbClr val="7B4000"/>
                </a:solidFill>
                <a:latin typeface="Arial" pitchFamily="34" charset="0"/>
                <a:ea typeface="Arial" pitchFamily="34" charset="-122"/>
                <a:cs typeface="Arial" pitchFamily="34" charset="-120"/>
              </a:rPr>
              <a:t>+</a:t>
            </a:r>
            <a:r>
              <a:rPr lang="en-US" altLang="ja-JP" sz="2000" b="1" dirty="0" smtClean="0">
                <a:solidFill>
                  <a:srgbClr val="7B4000"/>
                </a:solidFill>
                <a:latin typeface="Arial" pitchFamily="34" charset="0"/>
                <a:ea typeface="Arial" pitchFamily="34" charset="-122"/>
                <a:cs typeface="Arial" pitchFamily="34" charset="-120"/>
              </a:rPr>
              <a:t>3.8</a:t>
            </a:r>
            <a:r>
              <a:rPr lang="en-US" sz="2000" b="1" dirty="0" smtClean="0">
                <a:solidFill>
                  <a:srgbClr val="7B4000"/>
                </a:solidFill>
                <a:latin typeface="Arial" pitchFamily="34" charset="0"/>
                <a:ea typeface="Arial" pitchFamily="34" charset="-122"/>
                <a:cs typeface="Arial" pitchFamily="34" charset="-120"/>
              </a:rPr>
              <a:t>%</a:t>
            </a:r>
            <a:endParaRPr lang="en-US" sz="2000" dirty="0"/>
          </a:p>
        </p:txBody>
      </p:sp>
      <p:sp>
        <p:nvSpPr>
          <p:cNvPr id="38" name="Shape 36"/>
          <p:cNvSpPr/>
          <p:nvPr/>
        </p:nvSpPr>
        <p:spPr>
          <a:xfrm>
            <a:off x="365760" y="3621030"/>
            <a:ext cx="8412480" cy="775602"/>
          </a:xfrm>
          <a:prstGeom prst="rect">
            <a:avLst/>
          </a:prstGeom>
          <a:solidFill>
            <a:srgbClr val="3A1A1A"/>
          </a:solidFill>
          <a:ln w="12700">
            <a:solidFill>
              <a:srgbClr val="3A1A1A"/>
            </a:solidFill>
            <a:prstDash val="solid"/>
          </a:ln>
        </p:spPr>
      </p:sp>
      <p:sp>
        <p:nvSpPr>
          <p:cNvPr id="39" name="Text 37"/>
          <p:cNvSpPr/>
          <p:nvPr/>
        </p:nvSpPr>
        <p:spPr>
          <a:xfrm>
            <a:off x="548640" y="3778119"/>
            <a:ext cx="4480560" cy="384048"/>
          </a:xfrm>
          <a:prstGeom prst="rect">
            <a:avLst/>
          </a:prstGeom>
          <a:noFill/>
          <a:ln/>
        </p:spPr>
        <p:txBody>
          <a:bodyPr wrap="square" rtlCol="0" anchor="ctr"/>
          <a:lstStyle/>
          <a:p>
            <a:pPr marL="0" indent="0">
              <a:buNone/>
            </a:pPr>
            <a:r>
              <a:rPr lang="en-US" b="1" dirty="0" err="1" smtClean="0">
                <a:solidFill>
                  <a:srgbClr val="FFFFFF"/>
                </a:solidFill>
                <a:latin typeface="Arial" pitchFamily="34" charset="0"/>
                <a:ea typeface="Arial" pitchFamily="34" charset="-122"/>
                <a:cs typeface="Arial" pitchFamily="34" charset="-120"/>
              </a:rPr>
              <a:t>コスト上昇合計</a:t>
            </a:r>
            <a:endParaRPr lang="en-US" b="1" dirty="0" smtClean="0">
              <a:solidFill>
                <a:srgbClr val="FFFFFF"/>
              </a:solidFill>
              <a:latin typeface="Arial" pitchFamily="34" charset="0"/>
              <a:ea typeface="Arial" pitchFamily="34" charset="-122"/>
              <a:cs typeface="Arial" pitchFamily="34" charset="-120"/>
            </a:endParaRPr>
          </a:p>
          <a:p>
            <a:pPr marL="0" indent="0">
              <a:buNone/>
            </a:pPr>
            <a:r>
              <a:rPr lang="ja-JP" altLang="en-US" b="1" dirty="0" smtClean="0">
                <a:solidFill>
                  <a:srgbClr val="FFFFFF"/>
                </a:solidFill>
                <a:latin typeface="Arial" pitchFamily="34" charset="0"/>
                <a:cs typeface="Arial" pitchFamily="34" charset="-120"/>
              </a:rPr>
              <a:t>ご負担お願い</a:t>
            </a:r>
            <a:r>
              <a:rPr lang="ja-JP" altLang="en-US" b="1" dirty="0">
                <a:solidFill>
                  <a:srgbClr val="FFFFFF"/>
                </a:solidFill>
                <a:latin typeface="Arial" pitchFamily="34" charset="0"/>
                <a:cs typeface="Arial" pitchFamily="34" charset="-120"/>
              </a:rPr>
              <a:t>分</a:t>
            </a:r>
            <a:endParaRPr lang="en-US" dirty="0"/>
          </a:p>
        </p:txBody>
      </p:sp>
      <p:sp>
        <p:nvSpPr>
          <p:cNvPr id="40" name="Text 38"/>
          <p:cNvSpPr/>
          <p:nvPr/>
        </p:nvSpPr>
        <p:spPr>
          <a:xfrm>
            <a:off x="5356279" y="3621030"/>
            <a:ext cx="1554480" cy="384048"/>
          </a:xfrm>
          <a:prstGeom prst="rect">
            <a:avLst/>
          </a:prstGeom>
          <a:noFill/>
          <a:ln/>
        </p:spPr>
        <p:txBody>
          <a:bodyPr wrap="square" rtlCol="0" anchor="ctr"/>
          <a:lstStyle/>
          <a:p>
            <a:pPr marL="0" indent="0" algn="ctr">
              <a:buNone/>
            </a:pPr>
            <a:r>
              <a:rPr lang="en-US" sz="2000" b="1" dirty="0" smtClean="0">
                <a:solidFill>
                  <a:schemeClr val="bg1"/>
                </a:solidFill>
                <a:latin typeface="Arial Black" pitchFamily="34" charset="0"/>
                <a:ea typeface="Arial Black" pitchFamily="34" charset="-122"/>
                <a:cs typeface="Arial Black" pitchFamily="34" charset="-120"/>
              </a:rPr>
              <a:t>+</a:t>
            </a:r>
            <a:r>
              <a:rPr lang="en-US" altLang="ja-JP" sz="2000" b="1" dirty="0" smtClean="0">
                <a:solidFill>
                  <a:schemeClr val="bg1"/>
                </a:solidFill>
                <a:latin typeface="Arial Black" pitchFamily="34" charset="0"/>
                <a:ea typeface="Arial Black" pitchFamily="34" charset="-122"/>
                <a:cs typeface="Arial Black" pitchFamily="34" charset="-120"/>
              </a:rPr>
              <a:t>2</a:t>
            </a:r>
            <a:r>
              <a:rPr lang="en-US" altLang="ja-JP" sz="2000" b="1" dirty="0">
                <a:solidFill>
                  <a:schemeClr val="bg1"/>
                </a:solidFill>
                <a:latin typeface="Arial Black" pitchFamily="34" charset="0"/>
                <a:ea typeface="Arial Black" pitchFamily="34" charset="-122"/>
                <a:cs typeface="Arial Black" pitchFamily="34" charset="-120"/>
              </a:rPr>
              <a:t>12</a:t>
            </a:r>
            <a:r>
              <a:rPr lang="en-US" sz="2000" b="1" dirty="0" smtClean="0">
                <a:solidFill>
                  <a:schemeClr val="bg1"/>
                </a:solidFill>
                <a:latin typeface="Arial Black" pitchFamily="34" charset="0"/>
                <a:ea typeface="Arial Black" pitchFamily="34" charset="-122"/>
                <a:cs typeface="Arial Black" pitchFamily="34" charset="-120"/>
              </a:rPr>
              <a:t>円</a:t>
            </a:r>
            <a:endParaRPr lang="en-US" sz="2000" dirty="0">
              <a:solidFill>
                <a:schemeClr val="bg1"/>
              </a:solidFill>
            </a:endParaRPr>
          </a:p>
        </p:txBody>
      </p:sp>
      <p:sp>
        <p:nvSpPr>
          <p:cNvPr id="41" name="Text 39"/>
          <p:cNvSpPr/>
          <p:nvPr/>
        </p:nvSpPr>
        <p:spPr>
          <a:xfrm>
            <a:off x="6763046" y="3621030"/>
            <a:ext cx="2011680" cy="384048"/>
          </a:xfrm>
          <a:prstGeom prst="rect">
            <a:avLst/>
          </a:prstGeom>
          <a:noFill/>
          <a:ln/>
        </p:spPr>
        <p:txBody>
          <a:bodyPr wrap="square" rtlCol="0" anchor="ctr"/>
          <a:lstStyle/>
          <a:p>
            <a:pPr marL="0" indent="0" algn="ctr">
              <a:buNone/>
            </a:pPr>
            <a:r>
              <a:rPr lang="en-US" sz="2000" b="1" dirty="0">
                <a:solidFill>
                  <a:schemeClr val="bg1"/>
                </a:solidFill>
                <a:latin typeface="Arial" pitchFamily="34" charset="0"/>
                <a:ea typeface="Arial" pitchFamily="34" charset="-122"/>
                <a:cs typeface="Arial" pitchFamily="34" charset="-120"/>
              </a:rPr>
              <a:t>+</a:t>
            </a:r>
            <a:r>
              <a:rPr lang="en-US" sz="2000" b="1" dirty="0" smtClean="0">
                <a:solidFill>
                  <a:schemeClr val="bg1"/>
                </a:solidFill>
                <a:latin typeface="Arial" pitchFamily="34" charset="0"/>
                <a:ea typeface="Arial" pitchFamily="34" charset="-122"/>
                <a:cs typeface="Arial" pitchFamily="34" charset="-120"/>
              </a:rPr>
              <a:t>13.</a:t>
            </a:r>
            <a:r>
              <a:rPr lang="en-US" altLang="ja-JP" sz="2000" b="1" dirty="0" smtClean="0">
                <a:solidFill>
                  <a:schemeClr val="bg1"/>
                </a:solidFill>
                <a:latin typeface="Arial" pitchFamily="34" charset="0"/>
                <a:ea typeface="Arial" pitchFamily="34" charset="-122"/>
                <a:cs typeface="Arial" pitchFamily="34" charset="-120"/>
              </a:rPr>
              <a:t>2</a:t>
            </a:r>
            <a:r>
              <a:rPr lang="en-US" sz="2000" b="1" dirty="0" smtClean="0">
                <a:solidFill>
                  <a:schemeClr val="bg1"/>
                </a:solidFill>
                <a:latin typeface="Arial" pitchFamily="34" charset="0"/>
                <a:ea typeface="Arial" pitchFamily="34" charset="-122"/>
                <a:cs typeface="Arial" pitchFamily="34" charset="-120"/>
              </a:rPr>
              <a:t>%</a:t>
            </a:r>
            <a:endParaRPr lang="en-US" sz="2000" dirty="0">
              <a:solidFill>
                <a:schemeClr val="bg1"/>
              </a:solidFill>
            </a:endParaRPr>
          </a:p>
        </p:txBody>
      </p:sp>
      <p:sp>
        <p:nvSpPr>
          <p:cNvPr id="9" name="Text 7"/>
          <p:cNvSpPr/>
          <p:nvPr/>
        </p:nvSpPr>
        <p:spPr>
          <a:xfrm>
            <a:off x="5315249" y="1188720"/>
            <a:ext cx="1554480" cy="274320"/>
          </a:xfrm>
          <a:prstGeom prst="rect">
            <a:avLst/>
          </a:prstGeom>
          <a:noFill/>
          <a:ln/>
        </p:spPr>
        <p:txBody>
          <a:bodyPr wrap="square" rtlCol="0" anchor="ctr"/>
          <a:lstStyle/>
          <a:p>
            <a:pPr marL="0" indent="0" algn="ctr">
              <a:buNone/>
            </a:pPr>
            <a:r>
              <a:rPr lang="en-US" sz="1000" b="1" dirty="0">
                <a:solidFill>
                  <a:schemeClr val="bg1"/>
                </a:solidFill>
                <a:latin typeface="Arial" pitchFamily="34" charset="0"/>
                <a:ea typeface="Arial" pitchFamily="34" charset="-122"/>
                <a:cs typeface="Arial" pitchFamily="34" charset="-120"/>
              </a:rPr>
              <a:t>根拠</a:t>
            </a:r>
            <a:endParaRPr lang="en-US" sz="1000" dirty="0">
              <a:solidFill>
                <a:schemeClr val="bg1"/>
              </a:solidFill>
            </a:endParaRPr>
          </a:p>
        </p:txBody>
      </p:sp>
      <p:sp>
        <p:nvSpPr>
          <p:cNvPr id="10" name="Text 8"/>
          <p:cNvSpPr/>
          <p:nvPr/>
        </p:nvSpPr>
        <p:spPr>
          <a:xfrm>
            <a:off x="6757183" y="1188720"/>
            <a:ext cx="2011680" cy="274320"/>
          </a:xfrm>
          <a:prstGeom prst="rect">
            <a:avLst/>
          </a:prstGeom>
          <a:noFill/>
          <a:ln/>
        </p:spPr>
        <p:txBody>
          <a:bodyPr wrap="square" rtlCol="0" anchor="ctr"/>
          <a:lstStyle/>
          <a:p>
            <a:pPr marL="0" indent="0" algn="ctr">
              <a:buNone/>
            </a:pPr>
            <a:r>
              <a:rPr lang="en-US" sz="1000" b="1" dirty="0">
                <a:solidFill>
                  <a:schemeClr val="bg1"/>
                </a:solidFill>
                <a:latin typeface="Arial" pitchFamily="34" charset="0"/>
                <a:ea typeface="Arial" pitchFamily="34" charset="-122"/>
                <a:cs typeface="Arial" pitchFamily="34" charset="-120"/>
              </a:rPr>
              <a:t>単価影響</a:t>
            </a:r>
            <a:endParaRPr lang="en-US" sz="1000" dirty="0">
              <a:solidFill>
                <a:schemeClr val="bg1"/>
              </a:solidFill>
            </a:endParaRPr>
          </a:p>
        </p:txBody>
      </p:sp>
      <p:sp>
        <p:nvSpPr>
          <p:cNvPr id="59" name="角丸四角形吹き出し 58"/>
          <p:cNvSpPr/>
          <p:nvPr/>
        </p:nvSpPr>
        <p:spPr>
          <a:xfrm>
            <a:off x="4266048" y="-38221"/>
            <a:ext cx="2298876" cy="612648"/>
          </a:xfrm>
          <a:prstGeom prst="wedgeRoundRectCallout">
            <a:avLst>
              <a:gd name="adj1" fmla="val -131489"/>
              <a:gd name="adj2" fmla="val 109382"/>
              <a:gd name="adj3" fmla="val 1666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売上を単価換算して計算</a:t>
            </a:r>
            <a:endParaRPr kumimoji="1" lang="en-US" altLang="ja-JP" sz="1400" dirty="0" smtClean="0">
              <a:solidFill>
                <a:schemeClr val="tx1"/>
              </a:solidFill>
            </a:endParaRPr>
          </a:p>
          <a:p>
            <a:pPr algn="ctr"/>
            <a:r>
              <a:rPr kumimoji="1" lang="ja-JP" altLang="en-US" sz="1400" dirty="0" smtClean="0">
                <a:solidFill>
                  <a:schemeClr val="tx1"/>
                </a:solidFill>
              </a:rPr>
              <a:t>金額を店ごとに設定</a:t>
            </a:r>
            <a:endParaRPr kumimoji="1" lang="ja-JP" altLang="en-US" sz="1400" dirty="0">
              <a:solidFill>
                <a:schemeClr val="tx1"/>
              </a:solidFill>
            </a:endParaRPr>
          </a:p>
        </p:txBody>
      </p:sp>
      <p:sp>
        <p:nvSpPr>
          <p:cNvPr id="49" name="角丸四角形吹き出し 48"/>
          <p:cNvSpPr/>
          <p:nvPr/>
        </p:nvSpPr>
        <p:spPr>
          <a:xfrm>
            <a:off x="6757183" y="67287"/>
            <a:ext cx="2298876" cy="612648"/>
          </a:xfrm>
          <a:prstGeom prst="wedgeRoundRectCallout">
            <a:avLst>
              <a:gd name="adj1" fmla="val -112621"/>
              <a:gd name="adj2" fmla="val 88333"/>
              <a:gd name="adj3" fmla="val 1666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smtClean="0">
                <a:solidFill>
                  <a:schemeClr val="tx1"/>
                </a:solidFill>
              </a:rPr>
              <a:t>構成比は事業所ごとで</a:t>
            </a:r>
            <a:endParaRPr kumimoji="1" lang="en-US" altLang="ja-JP" sz="1400" b="1" dirty="0" smtClean="0">
              <a:solidFill>
                <a:schemeClr val="tx1"/>
              </a:solidFill>
            </a:endParaRPr>
          </a:p>
          <a:p>
            <a:pPr algn="ctr"/>
            <a:r>
              <a:rPr kumimoji="1" lang="ja-JP" altLang="en-US" sz="1400" b="1" dirty="0" smtClean="0">
                <a:solidFill>
                  <a:schemeClr val="tx1"/>
                </a:solidFill>
              </a:rPr>
              <a:t>調整してくださ</a:t>
            </a:r>
            <a:r>
              <a:rPr kumimoji="1" lang="ja-JP" altLang="en-US" sz="1400" b="1" dirty="0">
                <a:solidFill>
                  <a:schemeClr val="tx1"/>
                </a:solidFill>
              </a:rPr>
              <a:t>い</a:t>
            </a:r>
          </a:p>
        </p:txBody>
      </p:sp>
      <p:sp>
        <p:nvSpPr>
          <p:cNvPr id="55" name="角丸四角形吹き出し 54"/>
          <p:cNvSpPr/>
          <p:nvPr/>
        </p:nvSpPr>
        <p:spPr>
          <a:xfrm>
            <a:off x="-1393288" y="924365"/>
            <a:ext cx="1873348" cy="612648"/>
          </a:xfrm>
          <a:prstGeom prst="wedgeRoundRectCallout">
            <a:avLst>
              <a:gd name="adj1" fmla="val 75630"/>
              <a:gd name="adj2" fmla="val 84506"/>
              <a:gd name="adj3" fmla="val 1666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rPr>
              <a:t>金額</a:t>
            </a:r>
            <a:r>
              <a:rPr kumimoji="1" lang="ja-JP" altLang="en-US" sz="1400" b="1" dirty="0" smtClean="0">
                <a:solidFill>
                  <a:schemeClr val="tx1"/>
                </a:solidFill>
              </a:rPr>
              <a:t>は事業所ごとで</a:t>
            </a:r>
            <a:endParaRPr kumimoji="1" lang="en-US" altLang="ja-JP" sz="1400" b="1" dirty="0" smtClean="0">
              <a:solidFill>
                <a:schemeClr val="tx1"/>
              </a:solidFill>
            </a:endParaRPr>
          </a:p>
          <a:p>
            <a:pPr algn="ctr"/>
            <a:r>
              <a:rPr kumimoji="1" lang="ja-JP" altLang="en-US" sz="1400" b="1" dirty="0" smtClean="0">
                <a:solidFill>
                  <a:schemeClr val="tx1"/>
                </a:solidFill>
              </a:rPr>
              <a:t>調整してくださ</a:t>
            </a:r>
            <a:r>
              <a:rPr kumimoji="1" lang="ja-JP" altLang="en-US" sz="1400" b="1" dirty="0">
                <a:solidFill>
                  <a:schemeClr val="tx1"/>
                </a:solidFill>
              </a:rPr>
              <a:t>い</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5F0E8"/>
        </a:solidFill>
        <a:effectLst/>
      </p:bgPr>
    </p:bg>
    <p:spTree>
      <p:nvGrpSpPr>
        <p:cNvPr id="1" name=""/>
        <p:cNvGrpSpPr/>
        <p:nvPr/>
      </p:nvGrpSpPr>
      <p:grpSpPr>
        <a:xfrm>
          <a:off x="0" y="0"/>
          <a:ext cx="0" cy="0"/>
          <a:chOff x="0" y="0"/>
          <a:chExt cx="0" cy="0"/>
        </a:xfrm>
      </p:grpSpPr>
      <p:sp>
        <p:nvSpPr>
          <p:cNvPr id="2" name="Text 0"/>
          <p:cNvSpPr/>
          <p:nvPr/>
        </p:nvSpPr>
        <p:spPr>
          <a:xfrm>
            <a:off x="8745419" y="4892040"/>
            <a:ext cx="365760" cy="201168"/>
          </a:xfrm>
          <a:prstGeom prst="rect">
            <a:avLst/>
          </a:prstGeom>
          <a:noFill/>
          <a:ln/>
        </p:spPr>
        <p:txBody>
          <a:bodyPr wrap="square" rtlCol="0" anchor="ctr"/>
          <a:lstStyle/>
          <a:p>
            <a:pPr marL="0" indent="0" algn="ctr">
              <a:buNone/>
            </a:pPr>
            <a:r>
              <a:rPr lang="en-US" sz="1000" dirty="0" smtClean="0">
                <a:solidFill>
                  <a:srgbClr val="4A4A4A"/>
                </a:solidFill>
              </a:rPr>
              <a:t>9</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ja-JP" altLang="en-US" sz="1900" b="1" dirty="0" smtClean="0">
                <a:solidFill>
                  <a:srgbClr val="1A1A1A"/>
                </a:solidFill>
                <a:latin typeface="Arial Black" pitchFamily="34" charset="0"/>
                <a:ea typeface="Arial Black" pitchFamily="34" charset="-122"/>
                <a:cs typeface="Arial Black" pitchFamily="34" charset="-120"/>
              </a:rPr>
              <a:t>消耗品購入実績　</a:t>
            </a:r>
            <a:r>
              <a:rPr lang="en-US" altLang="ja-JP" sz="1900" b="1" dirty="0" smtClean="0">
                <a:solidFill>
                  <a:srgbClr val="1A1A1A"/>
                </a:solidFill>
                <a:latin typeface="Arial Black" pitchFamily="34" charset="0"/>
                <a:ea typeface="Arial Black" pitchFamily="34" charset="-122"/>
                <a:cs typeface="Arial Black" pitchFamily="34" charset="-120"/>
              </a:rPr>
              <a:t>2026</a:t>
            </a:r>
            <a:r>
              <a:rPr lang="ja-JP" altLang="en-US" sz="1900" b="1" dirty="0" smtClean="0">
                <a:solidFill>
                  <a:srgbClr val="1A1A1A"/>
                </a:solidFill>
                <a:latin typeface="Arial Black" pitchFamily="34" charset="0"/>
                <a:ea typeface="Arial Black" pitchFamily="34" charset="-122"/>
                <a:cs typeface="Arial Black" pitchFamily="34" charset="-120"/>
              </a:rPr>
              <a:t>年</a:t>
            </a:r>
            <a:r>
              <a:rPr lang="en-US" altLang="ja-JP" sz="1900" b="1" dirty="0" smtClean="0">
                <a:solidFill>
                  <a:srgbClr val="1A1A1A"/>
                </a:solidFill>
                <a:latin typeface="Arial Black" pitchFamily="34" charset="0"/>
                <a:ea typeface="Arial Black" pitchFamily="34" charset="-122"/>
                <a:cs typeface="Arial Black" pitchFamily="34" charset="-120"/>
              </a:rPr>
              <a:t>3</a:t>
            </a:r>
            <a:r>
              <a:rPr lang="ja-JP" altLang="en-US" sz="1900" b="1" dirty="0" smtClean="0">
                <a:solidFill>
                  <a:srgbClr val="1A1A1A"/>
                </a:solidFill>
                <a:latin typeface="Arial Black" pitchFamily="34" charset="0"/>
                <a:ea typeface="Arial Black" pitchFamily="34" charset="-122"/>
                <a:cs typeface="Arial Black" pitchFamily="34" charset="-120"/>
              </a:rPr>
              <a:t>月実績シュミレーション</a:t>
            </a:r>
            <a:endParaRPr lang="en-US" sz="19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pic>
        <p:nvPicPr>
          <p:cNvPr id="5" name="図 4"/>
          <p:cNvPicPr>
            <a:picLocks noChangeAspect="1"/>
          </p:cNvPicPr>
          <p:nvPr/>
        </p:nvPicPr>
        <p:blipFill>
          <a:blip r:embed="rId3"/>
          <a:stretch>
            <a:fillRect/>
          </a:stretch>
        </p:blipFill>
        <p:spPr>
          <a:xfrm>
            <a:off x="768732" y="1067326"/>
            <a:ext cx="7778486" cy="3422611"/>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763003" y="4892040"/>
            <a:ext cx="365760" cy="201168"/>
          </a:xfrm>
          <a:prstGeom prst="rect">
            <a:avLst/>
          </a:prstGeom>
          <a:noFill/>
          <a:ln/>
        </p:spPr>
        <p:txBody>
          <a:bodyPr wrap="square" rtlCol="0" anchor="ctr"/>
          <a:lstStyle/>
          <a:p>
            <a:pPr marL="0" indent="0" algn="ctr">
              <a:buNone/>
            </a:pPr>
            <a:r>
              <a:rPr lang="en-US" sz="1000" dirty="0" smtClean="0">
                <a:solidFill>
                  <a:srgbClr val="4A4A4A"/>
                </a:solidFill>
              </a:rPr>
              <a:t>10</a:t>
            </a:r>
            <a:endParaRPr lang="en-US" sz="1000" dirty="0"/>
          </a:p>
        </p:txBody>
      </p:sp>
      <p:sp>
        <p:nvSpPr>
          <p:cNvPr id="3" name="Text 1"/>
          <p:cNvSpPr/>
          <p:nvPr/>
        </p:nvSpPr>
        <p:spPr>
          <a:xfrm>
            <a:off x="365760" y="137160"/>
            <a:ext cx="8412480" cy="749808"/>
          </a:xfrm>
          <a:prstGeom prst="rect">
            <a:avLst/>
          </a:prstGeom>
          <a:noFill/>
          <a:ln/>
        </p:spPr>
        <p:txBody>
          <a:bodyPr wrap="square" rtlCol="0" anchor="ctr"/>
          <a:lstStyle/>
          <a:p>
            <a:pPr marL="0" indent="0">
              <a:buNone/>
            </a:pPr>
            <a:r>
              <a:rPr lang="en-US" sz="1900" b="1" dirty="0">
                <a:solidFill>
                  <a:srgbClr val="1A1A1A"/>
                </a:solidFill>
                <a:latin typeface="Arial Black" pitchFamily="34" charset="0"/>
                <a:ea typeface="Arial Black" pitchFamily="34" charset="-122"/>
                <a:cs typeface="Arial Black" pitchFamily="34" charset="-120"/>
              </a:rPr>
              <a:t>2026年5月時点：</a:t>
            </a:r>
            <a:r>
              <a:rPr lang="en-US" sz="1900" b="1" dirty="0" smtClean="0">
                <a:solidFill>
                  <a:srgbClr val="1A1A1A"/>
                </a:solidFill>
                <a:latin typeface="Arial Black" pitchFamily="34" charset="0"/>
                <a:ea typeface="Arial Black" pitchFamily="34" charset="-122"/>
                <a:cs typeface="Arial Black" pitchFamily="34" charset="-120"/>
              </a:rPr>
              <a:t>コスト負担の全体像と価格改定</a:t>
            </a:r>
            <a:r>
              <a:rPr lang="ja-JP" altLang="en-US" sz="1900" b="1" dirty="0">
                <a:solidFill>
                  <a:srgbClr val="1A1A1A"/>
                </a:solidFill>
                <a:latin typeface="Arial Black" pitchFamily="34" charset="0"/>
                <a:ea typeface="Arial Black" pitchFamily="34" charset="-122"/>
                <a:cs typeface="Arial Black" pitchFamily="34" charset="-120"/>
              </a:rPr>
              <a:t>率</a:t>
            </a:r>
            <a:r>
              <a:rPr lang="en-US" sz="1900" b="1" dirty="0" smtClean="0">
                <a:solidFill>
                  <a:srgbClr val="1A1A1A"/>
                </a:solidFill>
                <a:latin typeface="Arial Black" pitchFamily="34" charset="0"/>
                <a:ea typeface="Arial Black" pitchFamily="34" charset="-122"/>
                <a:cs typeface="Arial Black" pitchFamily="34" charset="-120"/>
              </a:rPr>
              <a:t>（</a:t>
            </a:r>
            <a:r>
              <a:rPr lang="en-US" sz="1900" b="1" dirty="0">
                <a:solidFill>
                  <a:srgbClr val="1A1A1A"/>
                </a:solidFill>
                <a:latin typeface="Arial Black" pitchFamily="34" charset="0"/>
                <a:ea typeface="Arial Black" pitchFamily="34" charset="-122"/>
                <a:cs typeface="Arial Black" pitchFamily="34" charset="-120"/>
              </a:rPr>
              <a:t>改訂目安：</a:t>
            </a:r>
            <a:r>
              <a:rPr lang="en-US" sz="1900" b="1" dirty="0" smtClean="0">
                <a:solidFill>
                  <a:srgbClr val="1A1A1A"/>
                </a:solidFill>
                <a:latin typeface="Arial Black" pitchFamily="34" charset="0"/>
                <a:ea typeface="Arial Black" pitchFamily="34" charset="-122"/>
                <a:cs typeface="Arial Black" pitchFamily="34" charset="-120"/>
              </a:rPr>
              <a:t>1</a:t>
            </a:r>
            <a:r>
              <a:rPr lang="ja-JP" altLang="en-US" sz="1900" b="1" smtClean="0">
                <a:solidFill>
                  <a:srgbClr val="1A1A1A"/>
                </a:solidFill>
                <a:latin typeface="Arial Black" pitchFamily="34" charset="0"/>
                <a:ea typeface="Arial Black" pitchFamily="34" charset="-122"/>
                <a:cs typeface="Arial Black" pitchFamily="34" charset="-120"/>
              </a:rPr>
              <a:t>●●</a:t>
            </a:r>
            <a:r>
              <a:rPr lang="en-US" sz="1900" b="1" smtClean="0">
                <a:solidFill>
                  <a:srgbClr val="1A1A1A"/>
                </a:solidFill>
                <a:latin typeface="Arial Black" pitchFamily="34" charset="0"/>
                <a:ea typeface="Arial Black" pitchFamily="34" charset="-122"/>
                <a:cs typeface="Arial Black" pitchFamily="34" charset="-120"/>
              </a:rPr>
              <a:t>%）</a:t>
            </a:r>
            <a:endParaRPr lang="en-US" sz="1900" dirty="0"/>
          </a:p>
        </p:txBody>
      </p:sp>
      <p:sp>
        <p:nvSpPr>
          <p:cNvPr id="4" name="Shape 2"/>
          <p:cNvSpPr/>
          <p:nvPr/>
        </p:nvSpPr>
        <p:spPr>
          <a:xfrm>
            <a:off x="365760" y="850392"/>
            <a:ext cx="8412480" cy="45720"/>
          </a:xfrm>
          <a:prstGeom prst="rect">
            <a:avLst/>
          </a:prstGeom>
          <a:solidFill>
            <a:srgbClr val="C41230"/>
          </a:solidFill>
          <a:ln w="12700">
            <a:solidFill>
              <a:srgbClr val="C41230"/>
            </a:solidFill>
            <a:prstDash val="solid"/>
          </a:ln>
        </p:spPr>
      </p:sp>
      <p:sp>
        <p:nvSpPr>
          <p:cNvPr id="5" name="Shape 3"/>
          <p:cNvSpPr/>
          <p:nvPr/>
        </p:nvSpPr>
        <p:spPr>
          <a:xfrm>
            <a:off x="365760" y="1005840"/>
            <a:ext cx="8412480" cy="384048"/>
          </a:xfrm>
          <a:prstGeom prst="rect">
            <a:avLst/>
          </a:prstGeom>
          <a:solidFill>
            <a:srgbClr val="2C3E50"/>
          </a:solidFill>
          <a:ln w="12700">
            <a:solidFill>
              <a:srgbClr val="2C3E50"/>
            </a:solidFill>
            <a:prstDash val="solid"/>
          </a:ln>
        </p:spPr>
      </p:sp>
      <p:sp>
        <p:nvSpPr>
          <p:cNvPr id="6" name="Text 4"/>
          <p:cNvSpPr/>
          <p:nvPr/>
        </p:nvSpPr>
        <p:spPr>
          <a:xfrm>
            <a:off x="457200" y="1005840"/>
            <a:ext cx="1828800" cy="384048"/>
          </a:xfrm>
          <a:prstGeom prst="rect">
            <a:avLst/>
          </a:prstGeom>
          <a:noFill/>
          <a:ln/>
        </p:spPr>
        <p:txBody>
          <a:bodyPr wrap="square" rtlCol="0" anchor="ctr"/>
          <a:lstStyle/>
          <a:p>
            <a:pPr marL="0" indent="0">
              <a:buNone/>
            </a:pPr>
            <a:r>
              <a:rPr lang="en-US" sz="1200" b="1" dirty="0">
                <a:solidFill>
                  <a:srgbClr val="FFFFFF"/>
                </a:solidFill>
                <a:latin typeface="Arial" pitchFamily="34" charset="0"/>
                <a:ea typeface="Arial" pitchFamily="34" charset="-122"/>
                <a:cs typeface="Arial" pitchFamily="34" charset="-120"/>
              </a:rPr>
              <a:t>コスト要因</a:t>
            </a:r>
            <a:endParaRPr lang="en-US" sz="1200" dirty="0"/>
          </a:p>
        </p:txBody>
      </p:sp>
      <p:sp>
        <p:nvSpPr>
          <p:cNvPr id="7" name="Text 5"/>
          <p:cNvSpPr/>
          <p:nvPr/>
        </p:nvSpPr>
        <p:spPr>
          <a:xfrm>
            <a:off x="2377440" y="1005840"/>
            <a:ext cx="822960" cy="384048"/>
          </a:xfrm>
          <a:prstGeom prst="rect">
            <a:avLst/>
          </a:prstGeom>
          <a:noFill/>
          <a:ln/>
        </p:spPr>
        <p:txBody>
          <a:bodyPr wrap="square"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状況</a:t>
            </a:r>
            <a:endParaRPr lang="en-US" sz="1200" dirty="0"/>
          </a:p>
        </p:txBody>
      </p:sp>
      <p:sp>
        <p:nvSpPr>
          <p:cNvPr id="8" name="Text 6"/>
          <p:cNvSpPr/>
          <p:nvPr/>
        </p:nvSpPr>
        <p:spPr>
          <a:xfrm>
            <a:off x="3291840" y="1005840"/>
            <a:ext cx="5394960" cy="384048"/>
          </a:xfrm>
          <a:prstGeom prst="rect">
            <a:avLst/>
          </a:prstGeom>
          <a:noFill/>
          <a:ln/>
        </p:spPr>
        <p:txBody>
          <a:bodyPr wrap="square" rtlCol="0" anchor="ctr"/>
          <a:lstStyle/>
          <a:p>
            <a:pPr marL="0" indent="0">
              <a:buNone/>
            </a:pPr>
            <a:r>
              <a:rPr lang="en-US" sz="1200" b="1" dirty="0">
                <a:solidFill>
                  <a:srgbClr val="FFFFFF"/>
                </a:solidFill>
                <a:latin typeface="Arial" pitchFamily="34" charset="0"/>
                <a:ea typeface="Arial" pitchFamily="34" charset="-122"/>
                <a:cs typeface="Arial" pitchFamily="34" charset="-120"/>
              </a:rPr>
              <a:t>詳細</a:t>
            </a:r>
            <a:endParaRPr lang="en-US" sz="1200" dirty="0"/>
          </a:p>
        </p:txBody>
      </p:sp>
      <p:sp>
        <p:nvSpPr>
          <p:cNvPr id="9" name="Shape 7"/>
          <p:cNvSpPr/>
          <p:nvPr/>
        </p:nvSpPr>
        <p:spPr>
          <a:xfrm>
            <a:off x="365760" y="1389888"/>
            <a:ext cx="8412480" cy="475488"/>
          </a:xfrm>
          <a:prstGeom prst="rect">
            <a:avLst/>
          </a:prstGeom>
          <a:solidFill>
            <a:srgbClr val="FFFFFF"/>
          </a:solidFill>
          <a:ln w="12700">
            <a:solidFill>
              <a:srgbClr val="DDDDDD"/>
            </a:solidFill>
            <a:prstDash val="solid"/>
          </a:ln>
        </p:spPr>
      </p:sp>
      <p:sp>
        <p:nvSpPr>
          <p:cNvPr id="10" name="Shape 8"/>
          <p:cNvSpPr/>
          <p:nvPr/>
        </p:nvSpPr>
        <p:spPr>
          <a:xfrm>
            <a:off x="365760" y="1389888"/>
            <a:ext cx="54864" cy="475488"/>
          </a:xfrm>
          <a:prstGeom prst="rect">
            <a:avLst/>
          </a:prstGeom>
          <a:solidFill>
            <a:srgbClr val="C41230"/>
          </a:solidFill>
          <a:ln w="12700">
            <a:solidFill>
              <a:srgbClr val="C41230"/>
            </a:solidFill>
            <a:prstDash val="solid"/>
          </a:ln>
        </p:spPr>
      </p:sp>
      <p:sp>
        <p:nvSpPr>
          <p:cNvPr id="11" name="Text 9"/>
          <p:cNvSpPr/>
          <p:nvPr/>
        </p:nvSpPr>
        <p:spPr>
          <a:xfrm>
            <a:off x="502920" y="1389888"/>
            <a:ext cx="1737360" cy="475488"/>
          </a:xfrm>
          <a:prstGeom prst="rect">
            <a:avLst/>
          </a:prstGeom>
          <a:noFill/>
          <a:ln/>
        </p:spPr>
        <p:txBody>
          <a:bodyPr wrap="square" rtlCol="0" anchor="ctr"/>
          <a:lstStyle/>
          <a:p>
            <a:pPr marL="0" indent="0">
              <a:buNone/>
            </a:pPr>
            <a:r>
              <a:rPr lang="en-US" sz="1200" b="1" dirty="0">
                <a:solidFill>
                  <a:srgbClr val="1A1A1A"/>
                </a:solidFill>
                <a:latin typeface="Arial" pitchFamily="34" charset="0"/>
                <a:ea typeface="Arial" pitchFamily="34" charset="-122"/>
                <a:cs typeface="Arial" pitchFamily="34" charset="-120"/>
              </a:rPr>
              <a:t>食材費高騰</a:t>
            </a:r>
            <a:endParaRPr lang="en-US" sz="1200" dirty="0"/>
          </a:p>
        </p:txBody>
      </p:sp>
      <p:sp>
        <p:nvSpPr>
          <p:cNvPr id="12" name="Shape 10"/>
          <p:cNvSpPr/>
          <p:nvPr/>
        </p:nvSpPr>
        <p:spPr>
          <a:xfrm>
            <a:off x="2377440" y="1481328"/>
            <a:ext cx="822960" cy="292608"/>
          </a:xfrm>
          <a:prstGeom prst="rect">
            <a:avLst/>
          </a:prstGeom>
          <a:solidFill>
            <a:srgbClr val="C41230"/>
          </a:solidFill>
          <a:ln w="12700">
            <a:solidFill>
              <a:srgbClr val="C41230"/>
            </a:solidFill>
            <a:prstDash val="solid"/>
          </a:ln>
        </p:spPr>
      </p:sp>
      <p:sp>
        <p:nvSpPr>
          <p:cNvPr id="13" name="Text 11"/>
          <p:cNvSpPr/>
          <p:nvPr/>
        </p:nvSpPr>
        <p:spPr>
          <a:xfrm>
            <a:off x="2377440" y="1481328"/>
            <a:ext cx="822960" cy="292608"/>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継続</a:t>
            </a:r>
            <a:endParaRPr lang="en-US" sz="1000" dirty="0"/>
          </a:p>
        </p:txBody>
      </p:sp>
      <p:sp>
        <p:nvSpPr>
          <p:cNvPr id="14" name="Text 12"/>
          <p:cNvSpPr/>
          <p:nvPr/>
        </p:nvSpPr>
        <p:spPr>
          <a:xfrm>
            <a:off x="3291840" y="1389888"/>
            <a:ext cx="5394960" cy="475488"/>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2020年比+46%（2026年見込）。米・パン類は指数217（2020年=100）</a:t>
            </a:r>
            <a:endParaRPr lang="en-US" sz="1050" dirty="0"/>
          </a:p>
        </p:txBody>
      </p:sp>
      <p:sp>
        <p:nvSpPr>
          <p:cNvPr id="15" name="Shape 13"/>
          <p:cNvSpPr/>
          <p:nvPr/>
        </p:nvSpPr>
        <p:spPr>
          <a:xfrm>
            <a:off x="365760" y="1865376"/>
            <a:ext cx="8412480" cy="475488"/>
          </a:xfrm>
          <a:prstGeom prst="rect">
            <a:avLst/>
          </a:prstGeom>
          <a:solidFill>
            <a:srgbClr val="E8E4DC"/>
          </a:solidFill>
          <a:ln w="12700">
            <a:solidFill>
              <a:srgbClr val="DDDDDD"/>
            </a:solidFill>
            <a:prstDash val="solid"/>
          </a:ln>
        </p:spPr>
      </p:sp>
      <p:sp>
        <p:nvSpPr>
          <p:cNvPr id="16" name="Shape 14"/>
          <p:cNvSpPr/>
          <p:nvPr/>
        </p:nvSpPr>
        <p:spPr>
          <a:xfrm>
            <a:off x="365760" y="1865376"/>
            <a:ext cx="54864" cy="475488"/>
          </a:xfrm>
          <a:prstGeom prst="rect">
            <a:avLst/>
          </a:prstGeom>
          <a:solidFill>
            <a:srgbClr val="D45A00"/>
          </a:solidFill>
          <a:ln w="12700">
            <a:solidFill>
              <a:srgbClr val="D45A00"/>
            </a:solidFill>
            <a:prstDash val="solid"/>
          </a:ln>
        </p:spPr>
      </p:sp>
      <p:sp>
        <p:nvSpPr>
          <p:cNvPr id="17" name="Text 15"/>
          <p:cNvSpPr/>
          <p:nvPr/>
        </p:nvSpPr>
        <p:spPr>
          <a:xfrm>
            <a:off x="502920" y="1865376"/>
            <a:ext cx="1737360" cy="475488"/>
          </a:xfrm>
          <a:prstGeom prst="rect">
            <a:avLst/>
          </a:prstGeom>
          <a:noFill/>
          <a:ln/>
        </p:spPr>
        <p:txBody>
          <a:bodyPr wrap="square" rtlCol="0" anchor="ctr"/>
          <a:lstStyle/>
          <a:p>
            <a:pPr marL="0" indent="0">
              <a:buNone/>
            </a:pPr>
            <a:r>
              <a:rPr lang="en-US" sz="1200" b="1" dirty="0">
                <a:solidFill>
                  <a:srgbClr val="1A1A1A"/>
                </a:solidFill>
                <a:latin typeface="Arial" pitchFamily="34" charset="0"/>
                <a:ea typeface="Arial" pitchFamily="34" charset="-122"/>
                <a:cs typeface="Arial" pitchFamily="34" charset="-120"/>
              </a:rPr>
              <a:t>人件費上昇</a:t>
            </a:r>
            <a:endParaRPr lang="en-US" sz="1200" dirty="0"/>
          </a:p>
        </p:txBody>
      </p:sp>
      <p:sp>
        <p:nvSpPr>
          <p:cNvPr id="18" name="Shape 16"/>
          <p:cNvSpPr/>
          <p:nvPr/>
        </p:nvSpPr>
        <p:spPr>
          <a:xfrm>
            <a:off x="2377440" y="1956816"/>
            <a:ext cx="822960" cy="292608"/>
          </a:xfrm>
          <a:prstGeom prst="rect">
            <a:avLst/>
          </a:prstGeom>
          <a:solidFill>
            <a:srgbClr val="D45A00"/>
          </a:solidFill>
          <a:ln w="12700">
            <a:solidFill>
              <a:srgbClr val="D45A00"/>
            </a:solidFill>
            <a:prstDash val="solid"/>
          </a:ln>
        </p:spPr>
      </p:sp>
      <p:sp>
        <p:nvSpPr>
          <p:cNvPr id="19" name="Text 17"/>
          <p:cNvSpPr/>
          <p:nvPr/>
        </p:nvSpPr>
        <p:spPr>
          <a:xfrm>
            <a:off x="2377440" y="1956816"/>
            <a:ext cx="822960" cy="292608"/>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加速</a:t>
            </a:r>
            <a:endParaRPr lang="en-US" sz="1000" dirty="0"/>
          </a:p>
        </p:txBody>
      </p:sp>
      <p:sp>
        <p:nvSpPr>
          <p:cNvPr id="20" name="Text 18"/>
          <p:cNvSpPr/>
          <p:nvPr/>
        </p:nvSpPr>
        <p:spPr>
          <a:xfrm>
            <a:off x="3291840" y="1865376"/>
            <a:ext cx="5394960" cy="475488"/>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最低賃金が年+95円ペース。調理従事者有効求人倍率2.47倍</a:t>
            </a:r>
            <a:endParaRPr lang="en-US" sz="1050" dirty="0"/>
          </a:p>
        </p:txBody>
      </p:sp>
      <p:sp>
        <p:nvSpPr>
          <p:cNvPr id="21" name="Shape 19"/>
          <p:cNvSpPr/>
          <p:nvPr/>
        </p:nvSpPr>
        <p:spPr>
          <a:xfrm>
            <a:off x="365760" y="2340864"/>
            <a:ext cx="8412480" cy="475488"/>
          </a:xfrm>
          <a:prstGeom prst="rect">
            <a:avLst/>
          </a:prstGeom>
          <a:solidFill>
            <a:srgbClr val="FFFFFF"/>
          </a:solidFill>
          <a:ln w="12700">
            <a:solidFill>
              <a:srgbClr val="DDDDDD"/>
            </a:solidFill>
            <a:prstDash val="solid"/>
          </a:ln>
        </p:spPr>
      </p:sp>
      <p:sp>
        <p:nvSpPr>
          <p:cNvPr id="22" name="Shape 20"/>
          <p:cNvSpPr/>
          <p:nvPr/>
        </p:nvSpPr>
        <p:spPr>
          <a:xfrm>
            <a:off x="365760" y="2340864"/>
            <a:ext cx="54864" cy="475488"/>
          </a:xfrm>
          <a:prstGeom prst="rect">
            <a:avLst/>
          </a:prstGeom>
          <a:solidFill>
            <a:srgbClr val="8B0000"/>
          </a:solidFill>
          <a:ln w="12700">
            <a:solidFill>
              <a:srgbClr val="8B0000"/>
            </a:solidFill>
            <a:prstDash val="solid"/>
          </a:ln>
        </p:spPr>
      </p:sp>
      <p:sp>
        <p:nvSpPr>
          <p:cNvPr id="23" name="Text 21"/>
          <p:cNvSpPr/>
          <p:nvPr/>
        </p:nvSpPr>
        <p:spPr>
          <a:xfrm>
            <a:off x="502920" y="2340864"/>
            <a:ext cx="1737360" cy="475488"/>
          </a:xfrm>
          <a:prstGeom prst="rect">
            <a:avLst/>
          </a:prstGeom>
          <a:noFill/>
          <a:ln/>
        </p:spPr>
        <p:txBody>
          <a:bodyPr wrap="square" rtlCol="0" anchor="ctr"/>
          <a:lstStyle/>
          <a:p>
            <a:pPr marL="0" indent="0">
              <a:buNone/>
            </a:pPr>
            <a:r>
              <a:rPr lang="en-US" sz="1200" b="1" dirty="0">
                <a:solidFill>
                  <a:srgbClr val="1A1A1A"/>
                </a:solidFill>
                <a:latin typeface="Arial" pitchFamily="34" charset="0"/>
                <a:ea typeface="Arial" pitchFamily="34" charset="-122"/>
                <a:cs typeface="Arial" pitchFamily="34" charset="-120"/>
              </a:rPr>
              <a:t>消耗品高騰</a:t>
            </a:r>
            <a:endParaRPr lang="en-US" sz="1200" dirty="0"/>
          </a:p>
        </p:txBody>
      </p:sp>
      <p:sp>
        <p:nvSpPr>
          <p:cNvPr id="24" name="Shape 22"/>
          <p:cNvSpPr/>
          <p:nvPr/>
        </p:nvSpPr>
        <p:spPr>
          <a:xfrm>
            <a:off x="2377440" y="2432304"/>
            <a:ext cx="822960" cy="292608"/>
          </a:xfrm>
          <a:prstGeom prst="rect">
            <a:avLst/>
          </a:prstGeom>
          <a:solidFill>
            <a:srgbClr val="8B0000"/>
          </a:solidFill>
          <a:ln w="12700">
            <a:solidFill>
              <a:srgbClr val="8B0000"/>
            </a:solidFill>
            <a:prstDash val="solid"/>
          </a:ln>
        </p:spPr>
      </p:sp>
      <p:sp>
        <p:nvSpPr>
          <p:cNvPr id="25" name="Text 23"/>
          <p:cNvSpPr/>
          <p:nvPr/>
        </p:nvSpPr>
        <p:spPr>
          <a:xfrm>
            <a:off x="2377440" y="2432304"/>
            <a:ext cx="822960" cy="292608"/>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悪化</a:t>
            </a:r>
            <a:endParaRPr lang="en-US" sz="1000" dirty="0"/>
          </a:p>
        </p:txBody>
      </p:sp>
      <p:sp>
        <p:nvSpPr>
          <p:cNvPr id="26" name="Text 24"/>
          <p:cNvSpPr/>
          <p:nvPr/>
        </p:nvSpPr>
        <p:spPr>
          <a:xfrm>
            <a:off x="3291840" y="2340864"/>
            <a:ext cx="5394960" cy="475488"/>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中東情勢でナフサ不足。包材・使い捨て食器等が急騰【新規要因】</a:t>
            </a:r>
            <a:endParaRPr lang="en-US" sz="1050" dirty="0"/>
          </a:p>
        </p:txBody>
      </p:sp>
      <p:sp>
        <p:nvSpPr>
          <p:cNvPr id="27" name="Shape 25"/>
          <p:cNvSpPr/>
          <p:nvPr/>
        </p:nvSpPr>
        <p:spPr>
          <a:xfrm>
            <a:off x="365760" y="2816352"/>
            <a:ext cx="8412480" cy="475488"/>
          </a:xfrm>
          <a:prstGeom prst="rect">
            <a:avLst/>
          </a:prstGeom>
          <a:solidFill>
            <a:srgbClr val="E8E4DC"/>
          </a:solidFill>
          <a:ln w="12700">
            <a:solidFill>
              <a:srgbClr val="DDDDDD"/>
            </a:solidFill>
            <a:prstDash val="solid"/>
          </a:ln>
        </p:spPr>
      </p:sp>
      <p:sp>
        <p:nvSpPr>
          <p:cNvPr id="28" name="Shape 26"/>
          <p:cNvSpPr/>
          <p:nvPr/>
        </p:nvSpPr>
        <p:spPr>
          <a:xfrm>
            <a:off x="365760" y="2816352"/>
            <a:ext cx="54864" cy="475488"/>
          </a:xfrm>
          <a:prstGeom prst="rect">
            <a:avLst/>
          </a:prstGeom>
          <a:solidFill>
            <a:srgbClr val="555555"/>
          </a:solidFill>
          <a:ln w="12700">
            <a:solidFill>
              <a:srgbClr val="555555"/>
            </a:solidFill>
            <a:prstDash val="solid"/>
          </a:ln>
        </p:spPr>
      </p:sp>
      <p:sp>
        <p:nvSpPr>
          <p:cNvPr id="29" name="Text 27"/>
          <p:cNvSpPr/>
          <p:nvPr/>
        </p:nvSpPr>
        <p:spPr>
          <a:xfrm>
            <a:off x="502920" y="2816352"/>
            <a:ext cx="1737360" cy="475488"/>
          </a:xfrm>
          <a:prstGeom prst="rect">
            <a:avLst/>
          </a:prstGeom>
          <a:noFill/>
          <a:ln/>
        </p:spPr>
        <p:txBody>
          <a:bodyPr wrap="square" rtlCol="0" anchor="ctr"/>
          <a:lstStyle/>
          <a:p>
            <a:pPr marL="0" indent="0">
              <a:buNone/>
            </a:pPr>
            <a:r>
              <a:rPr lang="en-US" sz="1200" b="1" dirty="0">
                <a:solidFill>
                  <a:srgbClr val="1A1A1A"/>
                </a:solidFill>
                <a:latin typeface="Arial" pitchFamily="34" charset="0"/>
                <a:ea typeface="Arial" pitchFamily="34" charset="-122"/>
                <a:cs typeface="Arial" pitchFamily="34" charset="-120"/>
              </a:rPr>
              <a:t>採用コスト</a:t>
            </a:r>
            <a:endParaRPr lang="en-US" sz="1200" dirty="0"/>
          </a:p>
        </p:txBody>
      </p:sp>
      <p:sp>
        <p:nvSpPr>
          <p:cNvPr id="30" name="Shape 28"/>
          <p:cNvSpPr/>
          <p:nvPr/>
        </p:nvSpPr>
        <p:spPr>
          <a:xfrm>
            <a:off x="2377440" y="2907792"/>
            <a:ext cx="822960" cy="292608"/>
          </a:xfrm>
          <a:prstGeom prst="rect">
            <a:avLst/>
          </a:prstGeom>
          <a:solidFill>
            <a:srgbClr val="555555"/>
          </a:solidFill>
          <a:ln w="12700">
            <a:solidFill>
              <a:srgbClr val="555555"/>
            </a:solidFill>
            <a:prstDash val="solid"/>
          </a:ln>
        </p:spPr>
      </p:sp>
      <p:sp>
        <p:nvSpPr>
          <p:cNvPr id="31" name="Text 29"/>
          <p:cNvSpPr/>
          <p:nvPr/>
        </p:nvSpPr>
        <p:spPr>
          <a:xfrm>
            <a:off x="2377440" y="2907792"/>
            <a:ext cx="822960" cy="292608"/>
          </a:xfrm>
          <a:prstGeom prst="rect">
            <a:avLst/>
          </a:prstGeom>
          <a:noFill/>
          <a:ln/>
        </p:spPr>
        <p:txBody>
          <a:bodyPr wrap="square"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継続</a:t>
            </a:r>
            <a:endParaRPr lang="en-US" sz="1000" dirty="0"/>
          </a:p>
        </p:txBody>
      </p:sp>
      <p:sp>
        <p:nvSpPr>
          <p:cNvPr id="32" name="Text 30"/>
          <p:cNvSpPr/>
          <p:nvPr/>
        </p:nvSpPr>
        <p:spPr>
          <a:xfrm>
            <a:off x="3291840" y="2816352"/>
            <a:ext cx="5394960" cy="475488"/>
          </a:xfrm>
          <a:prstGeom prst="rect">
            <a:avLst/>
          </a:prstGeom>
          <a:noFill/>
          <a:ln/>
        </p:spPr>
        <p:txBody>
          <a:bodyPr wrap="square" rtlCol="0" anchor="ctr"/>
          <a:lstStyle/>
          <a:p>
            <a:pPr marL="0" indent="0">
              <a:buNone/>
            </a:pPr>
            <a:r>
              <a:rPr lang="en-US" sz="1050" dirty="0">
                <a:solidFill>
                  <a:srgbClr val="4A4A4A"/>
                </a:solidFill>
                <a:latin typeface="Arial" pitchFamily="34" charset="0"/>
                <a:ea typeface="Arial" pitchFamily="34" charset="-122"/>
                <a:cs typeface="Arial" pitchFamily="34" charset="-120"/>
              </a:rPr>
              <a:t>調理従事者求人倍率が全職種平均の約2倍。人材獲得競争が激化</a:t>
            </a:r>
            <a:endParaRPr lang="en-US" sz="1050" dirty="0"/>
          </a:p>
        </p:txBody>
      </p:sp>
      <p:sp>
        <p:nvSpPr>
          <p:cNvPr id="33" name="Shape 31"/>
          <p:cNvSpPr/>
          <p:nvPr/>
        </p:nvSpPr>
        <p:spPr>
          <a:xfrm>
            <a:off x="365760" y="3383280"/>
            <a:ext cx="8412480" cy="1536192"/>
          </a:xfrm>
          <a:prstGeom prst="rect">
            <a:avLst/>
          </a:prstGeom>
          <a:solidFill>
            <a:srgbClr val="FFFFFF"/>
          </a:solidFill>
          <a:ln w="12700">
            <a:solidFill>
              <a:srgbClr val="C41230"/>
            </a:solidFill>
            <a:prstDash val="solid"/>
          </a:ln>
          <a:effectLst>
            <a:outerShdw blurRad="76200" dist="25400" dir="8100000" algn="bl" rotWithShape="0">
              <a:srgbClr val="000000">
                <a:alpha val="12000"/>
              </a:srgbClr>
            </a:outerShdw>
          </a:effectLst>
        </p:spPr>
      </p:sp>
      <p:sp>
        <p:nvSpPr>
          <p:cNvPr id="34" name="Text 32"/>
          <p:cNvSpPr/>
          <p:nvPr/>
        </p:nvSpPr>
        <p:spPr>
          <a:xfrm>
            <a:off x="457200" y="3447288"/>
            <a:ext cx="8229600" cy="384048"/>
          </a:xfrm>
          <a:prstGeom prst="rect">
            <a:avLst/>
          </a:prstGeom>
          <a:noFill/>
          <a:ln/>
        </p:spPr>
        <p:txBody>
          <a:bodyPr wrap="square" rtlCol="0" anchor="ctr"/>
          <a:lstStyle/>
          <a:p>
            <a:pPr marL="0" indent="0" algn="ctr">
              <a:buNone/>
            </a:pPr>
            <a:r>
              <a:rPr lang="en-US" sz="2000" b="1" dirty="0" err="1" smtClean="0">
                <a:solidFill>
                  <a:srgbClr val="C41230"/>
                </a:solidFill>
                <a:latin typeface="Arial Black" pitchFamily="34" charset="0"/>
                <a:ea typeface="Arial Black" pitchFamily="34" charset="-122"/>
                <a:cs typeface="Arial Black" pitchFamily="34" charset="-120"/>
              </a:rPr>
              <a:t>価格改定</a:t>
            </a:r>
            <a:r>
              <a:rPr lang="ja-JP" altLang="en-US" sz="2000" b="1" dirty="0" smtClean="0">
                <a:solidFill>
                  <a:srgbClr val="C41230"/>
                </a:solidFill>
                <a:latin typeface="Arial Black" pitchFamily="34" charset="0"/>
                <a:ea typeface="Arial Black" pitchFamily="34" charset="-122"/>
                <a:cs typeface="Arial Black" pitchFamily="34" charset="-120"/>
              </a:rPr>
              <a:t>の</a:t>
            </a:r>
            <a:r>
              <a:rPr lang="ja-JP" altLang="en-US" sz="2000" b="1" dirty="0">
                <a:solidFill>
                  <a:srgbClr val="C41230"/>
                </a:solidFill>
                <a:latin typeface="Arial Black" pitchFamily="34" charset="0"/>
                <a:ea typeface="Arial Black" pitchFamily="34" charset="-122"/>
                <a:cs typeface="Arial Black" pitchFamily="34" charset="-120"/>
              </a:rPr>
              <a:t>目安</a:t>
            </a:r>
            <a:endParaRPr lang="en-US" sz="2000" dirty="0"/>
          </a:p>
        </p:txBody>
      </p:sp>
      <p:sp>
        <p:nvSpPr>
          <p:cNvPr id="35" name="Text 33"/>
          <p:cNvSpPr/>
          <p:nvPr/>
        </p:nvSpPr>
        <p:spPr>
          <a:xfrm>
            <a:off x="420624" y="3858768"/>
            <a:ext cx="8266175" cy="411480"/>
          </a:xfrm>
          <a:prstGeom prst="rect">
            <a:avLst/>
          </a:prstGeom>
          <a:noFill/>
          <a:ln/>
        </p:spPr>
        <p:txBody>
          <a:bodyPr wrap="square" rtlCol="0" anchor="ctr"/>
          <a:lstStyle/>
          <a:p>
            <a:pPr marL="0" indent="0" algn="ctr">
              <a:buNone/>
            </a:pPr>
            <a:r>
              <a:rPr lang="en-US" sz="2000" dirty="0" err="1">
                <a:solidFill>
                  <a:srgbClr val="1A1A1A"/>
                </a:solidFill>
                <a:latin typeface="Arial" pitchFamily="34" charset="0"/>
                <a:ea typeface="Arial" pitchFamily="34" charset="-122"/>
                <a:cs typeface="Arial" pitchFamily="34" charset="-120"/>
              </a:rPr>
              <a:t>食事単価の改訂：</a:t>
            </a:r>
            <a:r>
              <a:rPr lang="en-US" sz="2000" dirty="0" err="1" smtClean="0">
                <a:solidFill>
                  <a:srgbClr val="1A1A1A"/>
                </a:solidFill>
                <a:latin typeface="Arial" pitchFamily="34" charset="0"/>
                <a:ea typeface="Arial" pitchFamily="34" charset="-122"/>
                <a:cs typeface="Arial" pitchFamily="34" charset="-120"/>
              </a:rPr>
              <a:t>現行</a:t>
            </a:r>
            <a:r>
              <a:rPr lang="ja-JP" altLang="en-US" sz="2000" dirty="0" smtClean="0">
                <a:solidFill>
                  <a:srgbClr val="1A1A1A"/>
                </a:solidFill>
                <a:latin typeface="Arial" pitchFamily="34" charset="0"/>
                <a:ea typeface="Arial" pitchFamily="34" charset="-122"/>
                <a:cs typeface="Arial" pitchFamily="34" charset="-120"/>
              </a:rPr>
              <a:t>比</a:t>
            </a:r>
            <a:r>
              <a:rPr lang="en-US" sz="2000" dirty="0" smtClean="0">
                <a:solidFill>
                  <a:srgbClr val="1A1A1A"/>
                </a:solidFill>
                <a:latin typeface="Arial" pitchFamily="34" charset="0"/>
                <a:ea typeface="Arial" pitchFamily="34" charset="-122"/>
                <a:cs typeface="Arial" pitchFamily="34" charset="-120"/>
              </a:rPr>
              <a:t> </a:t>
            </a:r>
            <a:r>
              <a:rPr lang="en-US" sz="2400" b="1" dirty="0" smtClean="0">
                <a:solidFill>
                  <a:srgbClr val="C41230"/>
                </a:solidFill>
                <a:latin typeface="Arial" pitchFamily="34" charset="0"/>
                <a:ea typeface="Arial" pitchFamily="34" charset="-122"/>
                <a:cs typeface="Arial" pitchFamily="34" charset="-120"/>
              </a:rPr>
              <a:t>1</a:t>
            </a:r>
            <a:r>
              <a:rPr lang="ja-JP" altLang="en-US" sz="2400" b="1" dirty="0" smtClean="0">
                <a:solidFill>
                  <a:srgbClr val="C41230"/>
                </a:solidFill>
                <a:latin typeface="Arial" pitchFamily="34" charset="0"/>
                <a:ea typeface="Arial" pitchFamily="34" charset="-122"/>
                <a:cs typeface="Arial" pitchFamily="34" charset="-120"/>
              </a:rPr>
              <a:t>●●</a:t>
            </a:r>
            <a:r>
              <a:rPr lang="en-US" sz="2400" b="1" dirty="0" smtClean="0">
                <a:solidFill>
                  <a:srgbClr val="C41230"/>
                </a:solidFill>
                <a:latin typeface="Arial" pitchFamily="34" charset="0"/>
                <a:ea typeface="Arial" pitchFamily="34" charset="-122"/>
                <a:cs typeface="Arial" pitchFamily="34" charset="-120"/>
              </a:rPr>
              <a:t>%</a:t>
            </a:r>
            <a:r>
              <a:rPr lang="en-US" sz="2400" dirty="0">
                <a:solidFill>
                  <a:srgbClr val="1A1A1A"/>
                </a:solidFill>
                <a:latin typeface="Arial" pitchFamily="34" charset="0"/>
                <a:ea typeface="Arial" pitchFamily="34" charset="-122"/>
                <a:cs typeface="Arial" pitchFamily="34" charset="-120"/>
              </a:rPr>
              <a:t>　</a:t>
            </a:r>
            <a:r>
              <a:rPr lang="en-US" sz="2000" dirty="0" err="1" smtClean="0">
                <a:solidFill>
                  <a:srgbClr val="1A1A1A"/>
                </a:solidFill>
                <a:latin typeface="Arial" pitchFamily="34" charset="0"/>
                <a:ea typeface="Arial" pitchFamily="34" charset="-122"/>
                <a:cs typeface="Arial" pitchFamily="34" charset="-120"/>
              </a:rPr>
              <a:t>管理費の改訂</a:t>
            </a:r>
            <a:r>
              <a:rPr lang="en-US" sz="2000" dirty="0" err="1">
                <a:solidFill>
                  <a:srgbClr val="1A1A1A"/>
                </a:solidFill>
                <a:latin typeface="Arial" pitchFamily="34" charset="0"/>
                <a:ea typeface="Arial" pitchFamily="34" charset="-122"/>
                <a:cs typeface="Arial" pitchFamily="34" charset="-120"/>
              </a:rPr>
              <a:t>：</a:t>
            </a:r>
            <a:r>
              <a:rPr lang="en-US" sz="2000" dirty="0" err="1" smtClean="0">
                <a:solidFill>
                  <a:srgbClr val="1A1A1A"/>
                </a:solidFill>
                <a:latin typeface="Arial" pitchFamily="34" charset="0"/>
                <a:ea typeface="Arial" pitchFamily="34" charset="-122"/>
                <a:cs typeface="Arial" pitchFamily="34" charset="-120"/>
              </a:rPr>
              <a:t>現行</a:t>
            </a:r>
            <a:r>
              <a:rPr lang="ja-JP" altLang="en-US" sz="2000" dirty="0" smtClean="0">
                <a:solidFill>
                  <a:srgbClr val="1A1A1A"/>
                </a:solidFill>
                <a:latin typeface="Arial" pitchFamily="34" charset="0"/>
                <a:ea typeface="Arial" pitchFamily="34" charset="-122"/>
                <a:cs typeface="Arial" pitchFamily="34" charset="-120"/>
              </a:rPr>
              <a:t>比</a:t>
            </a:r>
            <a:r>
              <a:rPr lang="en-US" sz="2000" dirty="0" smtClean="0">
                <a:solidFill>
                  <a:srgbClr val="1A1A1A"/>
                </a:solidFill>
                <a:latin typeface="Arial" pitchFamily="34" charset="0"/>
                <a:ea typeface="Arial" pitchFamily="34" charset="-122"/>
                <a:cs typeface="Arial" pitchFamily="34" charset="-120"/>
              </a:rPr>
              <a:t> </a:t>
            </a:r>
            <a:r>
              <a:rPr lang="en-US" sz="2400" b="1" dirty="0" smtClean="0">
                <a:solidFill>
                  <a:srgbClr val="C41230"/>
                </a:solidFill>
                <a:latin typeface="Arial" pitchFamily="34" charset="0"/>
                <a:ea typeface="Arial" pitchFamily="34" charset="-122"/>
                <a:cs typeface="Arial" pitchFamily="34" charset="-120"/>
              </a:rPr>
              <a:t>1</a:t>
            </a:r>
            <a:r>
              <a:rPr lang="ja-JP" altLang="en-US" sz="2400" b="1" dirty="0" smtClean="0">
                <a:solidFill>
                  <a:srgbClr val="C41230"/>
                </a:solidFill>
                <a:latin typeface="Arial" pitchFamily="34" charset="0"/>
                <a:ea typeface="Arial" pitchFamily="34" charset="-122"/>
                <a:cs typeface="Arial" pitchFamily="34" charset="-120"/>
              </a:rPr>
              <a:t>●●</a:t>
            </a:r>
            <a:r>
              <a:rPr lang="en-US" sz="2400" b="1" dirty="0" smtClean="0">
                <a:solidFill>
                  <a:srgbClr val="C41230"/>
                </a:solidFill>
                <a:latin typeface="Arial" pitchFamily="34" charset="0"/>
                <a:ea typeface="Arial" pitchFamily="34" charset="-122"/>
                <a:cs typeface="Arial" pitchFamily="34" charset="-120"/>
              </a:rPr>
              <a:t>%</a:t>
            </a:r>
            <a:endParaRPr lang="en-US" sz="2400" dirty="0"/>
          </a:p>
        </p:txBody>
      </p:sp>
      <p:sp>
        <p:nvSpPr>
          <p:cNvPr id="36" name="Text 34"/>
          <p:cNvSpPr/>
          <p:nvPr/>
        </p:nvSpPr>
        <p:spPr>
          <a:xfrm>
            <a:off x="548640" y="4315968"/>
            <a:ext cx="8046720" cy="530352"/>
          </a:xfrm>
          <a:prstGeom prst="rect">
            <a:avLst/>
          </a:prstGeom>
          <a:noFill/>
          <a:ln/>
        </p:spPr>
        <p:txBody>
          <a:bodyPr wrap="square" rtlCol="0" anchor="ctr"/>
          <a:lstStyle/>
          <a:p>
            <a:pPr marL="0" indent="0" algn="ctr">
              <a:buNone/>
            </a:pPr>
            <a:r>
              <a:rPr lang="en-US" sz="1100" dirty="0" err="1">
                <a:solidFill>
                  <a:srgbClr val="4A4A4A"/>
                </a:solidFill>
                <a:latin typeface="Arial" pitchFamily="34" charset="0"/>
                <a:ea typeface="Arial" pitchFamily="34" charset="-122"/>
                <a:cs typeface="Arial" pitchFamily="34" charset="-120"/>
              </a:rPr>
              <a:t>食材費・消耗品費・人件費の三重苦が継続する中、貴施設への「食の安全性」と「安定提供」</a:t>
            </a:r>
            <a:r>
              <a:rPr lang="en-US" sz="1100" dirty="0" err="1" smtClean="0">
                <a:solidFill>
                  <a:srgbClr val="4A4A4A"/>
                </a:solidFill>
                <a:latin typeface="Arial" pitchFamily="34" charset="0"/>
                <a:ea typeface="Arial" pitchFamily="34" charset="-122"/>
                <a:cs typeface="Arial" pitchFamily="34" charset="-120"/>
              </a:rPr>
              <a:t>を守り続けるため</a:t>
            </a:r>
            <a:r>
              <a:rPr lang="ja-JP" altLang="en-US" sz="1100" dirty="0" smtClean="0">
                <a:solidFill>
                  <a:srgbClr val="4A4A4A"/>
                </a:solidFill>
                <a:latin typeface="Arial" pitchFamily="34" charset="0"/>
                <a:ea typeface="Arial" pitchFamily="34" charset="-122"/>
                <a:cs typeface="Arial" pitchFamily="34" charset="-120"/>
              </a:rPr>
              <a:t>に</a:t>
            </a:r>
            <a:endParaRPr lang="en-US" sz="1100" dirty="0" smtClean="0">
              <a:solidFill>
                <a:srgbClr val="4A4A4A"/>
              </a:solidFill>
              <a:latin typeface="Arial" pitchFamily="34" charset="0"/>
              <a:ea typeface="Arial" pitchFamily="34" charset="-122"/>
              <a:cs typeface="Arial" pitchFamily="34" charset="-120"/>
            </a:endParaRPr>
          </a:p>
          <a:p>
            <a:pPr marL="0" indent="0" algn="ctr">
              <a:buNone/>
            </a:pPr>
            <a:r>
              <a:rPr lang="ja-JP" altLang="en-US" sz="1100" dirty="0" smtClean="0">
                <a:solidFill>
                  <a:srgbClr val="4A4A4A"/>
                </a:solidFill>
                <a:latin typeface="Arial" pitchFamily="34" charset="0"/>
                <a:ea typeface="Arial" pitchFamily="34" charset="-122"/>
                <a:cs typeface="Arial" pitchFamily="34" charset="-120"/>
              </a:rPr>
              <a:t>必要なコストであることについて</a:t>
            </a:r>
            <a:r>
              <a:rPr lang="en-US" sz="1100" dirty="0" err="1" smtClean="0">
                <a:solidFill>
                  <a:srgbClr val="4A4A4A"/>
                </a:solidFill>
                <a:latin typeface="Arial" pitchFamily="34" charset="0"/>
                <a:ea typeface="Arial" pitchFamily="34" charset="-122"/>
                <a:cs typeface="Arial" pitchFamily="34" charset="-120"/>
              </a:rPr>
              <a:t>ご理解</a:t>
            </a:r>
            <a:r>
              <a:rPr lang="en-US" sz="1100" dirty="0" err="1">
                <a:solidFill>
                  <a:srgbClr val="4A4A4A"/>
                </a:solidFill>
                <a:latin typeface="Arial" pitchFamily="34" charset="0"/>
                <a:ea typeface="Arial" pitchFamily="34" charset="-122"/>
                <a:cs typeface="Arial" pitchFamily="34" charset="-120"/>
              </a:rPr>
              <a:t>・ご協力を賜りますようお願い申し上げます</a:t>
            </a:r>
            <a:r>
              <a:rPr lang="en-US" sz="1100" dirty="0">
                <a:solidFill>
                  <a:srgbClr val="4A4A4A"/>
                </a:solidFill>
                <a:latin typeface="Arial" pitchFamily="34" charset="0"/>
                <a:ea typeface="Arial" pitchFamily="34" charset="-122"/>
                <a:cs typeface="Arial" pitchFamily="34" charset="-120"/>
              </a:rPr>
              <a:t>。</a:t>
            </a:r>
            <a:endParaRPr lang="en-US" sz="1100" dirty="0"/>
          </a:p>
        </p:txBody>
      </p:sp>
    </p:spTree>
    <p:extLst>
      <p:ext uri="{BB962C8B-B14F-4D97-AF65-F5344CB8AC3E}">
        <p14:creationId xmlns:p14="http://schemas.microsoft.com/office/powerpoint/2010/main" val="2128872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1296</Words>
  <Application>Microsoft Office PowerPoint</Application>
  <PresentationFormat>画面に合わせる (16:9)</PresentationFormat>
  <Paragraphs>324</Paragraphs>
  <Slides>11</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游ゴシック</vt:lpstr>
      <vt:lpstr>Arial</vt:lpstr>
      <vt:lpstr>Arial Black</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夫松 遥那</cp:lastModifiedBy>
  <cp:revision>32</cp:revision>
  <dcterms:created xsi:type="dcterms:W3CDTF">2026-05-11T02:07:51Z</dcterms:created>
  <dcterms:modified xsi:type="dcterms:W3CDTF">2026-05-19T04:10:59Z</dcterms:modified>
</cp:coreProperties>
</file>