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6858000" cy="9906000" type="A4"/>
  <p:notesSz cx="6735763" cy="9866313"/>
  <p:defaultTextStyle>
    <a:defPPr>
      <a:defRPr lang="ja-JP"/>
    </a:defPPr>
    <a:lvl1pPr algn="l" defTabSz="913502" rtl="0" fontAlgn="base">
      <a:spcBef>
        <a:spcPct val="0"/>
      </a:spcBef>
      <a:spcAft>
        <a:spcPct val="0"/>
      </a:spcAft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6496" indent="-309436" algn="l" defTabSz="913502" rtl="0" fontAlgn="base">
      <a:spcBef>
        <a:spcPct val="0"/>
      </a:spcBef>
      <a:spcAft>
        <a:spcPct val="0"/>
      </a:spcAft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3502" indent="-619384" algn="l" defTabSz="913502" rtl="0" fontAlgn="base">
      <a:spcBef>
        <a:spcPct val="0"/>
      </a:spcBef>
      <a:spcAft>
        <a:spcPct val="0"/>
      </a:spcAft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0507" indent="-929331" algn="l" defTabSz="913502" rtl="0" fontAlgn="base">
      <a:spcBef>
        <a:spcPct val="0"/>
      </a:spcBef>
      <a:spcAft>
        <a:spcPct val="0"/>
      </a:spcAft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7514" indent="-1239278" algn="l" defTabSz="913502" rtl="0" fontAlgn="base">
      <a:spcBef>
        <a:spcPct val="0"/>
      </a:spcBef>
      <a:spcAft>
        <a:spcPct val="0"/>
      </a:spcAft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735295" algn="l" defTabSz="294117" rtl="0" eaLnBrk="1" latinLnBrk="0" hangingPunct="1"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882353" algn="l" defTabSz="294117" rtl="0" eaLnBrk="1" latinLnBrk="0" hangingPunct="1"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1029412" algn="l" defTabSz="294117" rtl="0" eaLnBrk="1" latinLnBrk="0" hangingPunct="1"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1176471" algn="l" defTabSz="294117" rtl="0" eaLnBrk="1" latinLnBrk="0" hangingPunct="1">
      <a:defRPr kumimoji="1" sz="1802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ACA1"/>
    <a:srgbClr val="06A881"/>
    <a:srgbClr val="F79484"/>
    <a:srgbClr val="FF99FF"/>
    <a:srgbClr val="BBDAE7"/>
    <a:srgbClr val="E6E6E6"/>
    <a:srgbClr val="B9DAD2"/>
    <a:srgbClr val="C2D0CB"/>
    <a:srgbClr val="84B62B"/>
    <a:srgbClr val="F7F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9" autoAdjust="0"/>
    <p:restoredTop sz="94890" autoAdjust="0"/>
  </p:normalViewPr>
  <p:slideViewPr>
    <p:cSldViewPr snapToGrid="0">
      <p:cViewPr varScale="1">
        <p:scale>
          <a:sx n="76" d="100"/>
          <a:sy n="76" d="100"/>
        </p:scale>
        <p:origin x="2826" y="-3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400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19413" cy="4953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4"/>
            <a:ext cx="2919412" cy="4953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3F235523-651B-4648-B782-E69D79AB55B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1013"/>
            <a:ext cx="2919413" cy="4953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F7189824-23DF-45DE-838E-834FAA33C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781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5"/>
            <a:ext cx="2919356" cy="495525"/>
          </a:xfrm>
          <a:prstGeom prst="rect">
            <a:avLst/>
          </a:prstGeom>
        </p:spPr>
        <p:txBody>
          <a:bodyPr vert="horz" lIns="90667" tIns="45333" rIns="90667" bIns="45333" rtlCol="0"/>
          <a:lstStyle>
            <a:lvl1pPr algn="l" defTabSz="281742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840" y="5"/>
            <a:ext cx="2919356" cy="495525"/>
          </a:xfrm>
          <a:prstGeom prst="rect">
            <a:avLst/>
          </a:prstGeom>
        </p:spPr>
        <p:txBody>
          <a:bodyPr vert="horz" lIns="90667" tIns="45333" rIns="90667" bIns="45333" rtlCol="0"/>
          <a:lstStyle>
            <a:lvl1pPr algn="r" defTabSz="281742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3CA139E-2583-4B26-A050-17747ADD8A08}" type="datetimeFigureOut">
              <a:rPr lang="ja-JP" altLang="en-US"/>
              <a:pPr>
                <a:defRPr/>
              </a:pPr>
              <a:t>2026/3/9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1900"/>
            <a:ext cx="23066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7" tIns="45333" rIns="90667" bIns="4533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83" y="4748521"/>
            <a:ext cx="5388609" cy="3885294"/>
          </a:xfrm>
          <a:prstGeom prst="rect">
            <a:avLst/>
          </a:prstGeom>
        </p:spPr>
        <p:txBody>
          <a:bodyPr vert="horz" lIns="90667" tIns="45333" rIns="90667" bIns="4533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0797"/>
            <a:ext cx="2919356" cy="495525"/>
          </a:xfrm>
          <a:prstGeom prst="rect">
            <a:avLst/>
          </a:prstGeom>
        </p:spPr>
        <p:txBody>
          <a:bodyPr vert="horz" lIns="90667" tIns="45333" rIns="90667" bIns="45333" rtlCol="0" anchor="b"/>
          <a:lstStyle>
            <a:lvl1pPr algn="l" defTabSz="281742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840" y="9370797"/>
            <a:ext cx="2919356" cy="495525"/>
          </a:xfrm>
          <a:prstGeom prst="rect">
            <a:avLst/>
          </a:prstGeom>
        </p:spPr>
        <p:txBody>
          <a:bodyPr vert="horz" lIns="90667" tIns="45333" rIns="90667" bIns="45333" rtlCol="0" anchor="b"/>
          <a:lstStyle>
            <a:lvl1pPr algn="r" defTabSz="281742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6DF0DD7-F0C1-4171-8C83-683C50B84A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2357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3502" rtl="0" fontAlgn="base">
      <a:spcBef>
        <a:spcPct val="30000"/>
      </a:spcBef>
      <a:spcAft>
        <a:spcPct val="0"/>
      </a:spcAft>
      <a:defRPr kumimoji="1" sz="1190" kern="1200">
        <a:solidFill>
          <a:schemeClr val="tx1"/>
        </a:solidFill>
        <a:latin typeface="+mn-lt"/>
        <a:ea typeface="+mn-ea"/>
        <a:cs typeface="+mn-cs"/>
      </a:defRPr>
    </a:lvl1pPr>
    <a:lvl2pPr marL="456496" algn="l" defTabSz="913502" rtl="0" fontAlgn="base">
      <a:spcBef>
        <a:spcPct val="30000"/>
      </a:spcBef>
      <a:spcAft>
        <a:spcPct val="0"/>
      </a:spcAft>
      <a:defRPr kumimoji="1" sz="1190" kern="1200">
        <a:solidFill>
          <a:schemeClr val="tx1"/>
        </a:solidFill>
        <a:latin typeface="+mn-lt"/>
        <a:ea typeface="+mn-ea"/>
        <a:cs typeface="+mn-cs"/>
      </a:defRPr>
    </a:lvl2pPr>
    <a:lvl3pPr marL="913502" algn="l" defTabSz="913502" rtl="0" fontAlgn="base">
      <a:spcBef>
        <a:spcPct val="30000"/>
      </a:spcBef>
      <a:spcAft>
        <a:spcPct val="0"/>
      </a:spcAft>
      <a:defRPr kumimoji="1" sz="1190" kern="1200">
        <a:solidFill>
          <a:schemeClr val="tx1"/>
        </a:solidFill>
        <a:latin typeface="+mn-lt"/>
        <a:ea typeface="+mn-ea"/>
        <a:cs typeface="+mn-cs"/>
      </a:defRPr>
    </a:lvl3pPr>
    <a:lvl4pPr marL="1370507" algn="l" defTabSz="913502" rtl="0" fontAlgn="base">
      <a:spcBef>
        <a:spcPct val="30000"/>
      </a:spcBef>
      <a:spcAft>
        <a:spcPct val="0"/>
      </a:spcAft>
      <a:defRPr kumimoji="1" sz="1190" kern="1200">
        <a:solidFill>
          <a:schemeClr val="tx1"/>
        </a:solidFill>
        <a:latin typeface="+mn-lt"/>
        <a:ea typeface="+mn-ea"/>
        <a:cs typeface="+mn-cs"/>
      </a:defRPr>
    </a:lvl4pPr>
    <a:lvl5pPr marL="1827514" algn="l" defTabSz="913502" rtl="0" fontAlgn="base">
      <a:spcBef>
        <a:spcPct val="30000"/>
      </a:spcBef>
      <a:spcAft>
        <a:spcPct val="0"/>
      </a:spcAft>
      <a:defRPr kumimoji="1" sz="1190" kern="1200">
        <a:solidFill>
          <a:schemeClr val="tx1"/>
        </a:solidFill>
        <a:latin typeface="+mn-lt"/>
        <a:ea typeface="+mn-ea"/>
        <a:cs typeface="+mn-cs"/>
      </a:defRPr>
    </a:lvl5pPr>
    <a:lvl6pPr marL="2284931" algn="l" defTabSz="913972" rtl="0" eaLnBrk="1" latinLnBrk="0" hangingPunct="1">
      <a:defRPr kumimoji="1" sz="1190" kern="1200">
        <a:solidFill>
          <a:schemeClr val="tx1"/>
        </a:solidFill>
        <a:latin typeface="+mn-lt"/>
        <a:ea typeface="+mn-ea"/>
        <a:cs typeface="+mn-cs"/>
      </a:defRPr>
    </a:lvl6pPr>
    <a:lvl7pPr marL="2741918" algn="l" defTabSz="913972" rtl="0" eaLnBrk="1" latinLnBrk="0" hangingPunct="1">
      <a:defRPr kumimoji="1" sz="1190" kern="1200">
        <a:solidFill>
          <a:schemeClr val="tx1"/>
        </a:solidFill>
        <a:latin typeface="+mn-lt"/>
        <a:ea typeface="+mn-ea"/>
        <a:cs typeface="+mn-cs"/>
      </a:defRPr>
    </a:lvl7pPr>
    <a:lvl8pPr marL="3198903" algn="l" defTabSz="913972" rtl="0" eaLnBrk="1" latinLnBrk="0" hangingPunct="1">
      <a:defRPr kumimoji="1" sz="1190" kern="1200">
        <a:solidFill>
          <a:schemeClr val="tx1"/>
        </a:solidFill>
        <a:latin typeface="+mn-lt"/>
        <a:ea typeface="+mn-ea"/>
        <a:cs typeface="+mn-cs"/>
      </a:defRPr>
    </a:lvl8pPr>
    <a:lvl9pPr marL="3655889" algn="l" defTabSz="913972" rtl="0" eaLnBrk="1" latinLnBrk="0" hangingPunct="1">
      <a:defRPr kumimoji="1" sz="11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DF0DD7-F0C1-4171-8C83-683C50B84A60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9177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2pPr>
      <a:lvl3pPr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3pPr>
      <a:lvl4pPr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4pPr>
      <a:lvl5pPr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5pPr>
      <a:lvl6pPr marL="457200"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6pPr>
      <a:lvl7pPr marL="914400"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7pPr>
      <a:lvl8pPr marL="1371600"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8pPr>
      <a:lvl9pPr marL="1828800" algn="l" defTabSz="2166938" rtl="0" fontAlgn="base">
        <a:lnSpc>
          <a:spcPct val="90000"/>
        </a:lnSpc>
        <a:spcBef>
          <a:spcPct val="0"/>
        </a:spcBef>
        <a:spcAft>
          <a:spcPct val="0"/>
        </a:spcAft>
        <a:defRPr kumimoji="1" sz="10400">
          <a:solidFill>
            <a:schemeClr val="tx1"/>
          </a:solidFill>
          <a:latin typeface="Calibri Light"/>
          <a:ea typeface="ＭＳ Ｐゴシック" charset="-128"/>
        </a:defRPr>
      </a:lvl9pPr>
    </p:titleStyle>
    <p:bodyStyle>
      <a:lvl1pPr marL="541338" indent="-541338" algn="l" defTabSz="2166938" rtl="0" fontAlgn="base">
        <a:lnSpc>
          <a:spcPct val="90000"/>
        </a:lnSpc>
        <a:spcBef>
          <a:spcPts val="2375"/>
        </a:spcBef>
        <a:spcAft>
          <a:spcPct val="0"/>
        </a:spcAft>
        <a:buFont typeface="Arial" charset="0"/>
        <a:buChar char="•"/>
        <a:defRPr kumimoji="1"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25600" indent="-541338" algn="l" defTabSz="2166938" rtl="0" fontAlgn="base">
        <a:lnSpc>
          <a:spcPct val="90000"/>
        </a:lnSpc>
        <a:spcBef>
          <a:spcPts val="1188"/>
        </a:spcBef>
        <a:spcAft>
          <a:spcPct val="0"/>
        </a:spcAft>
        <a:buFont typeface="Arial" charset="0"/>
        <a:buChar char="•"/>
        <a:defRPr kumimoji="1"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709863" indent="-541338" algn="l" defTabSz="2166938" rtl="0" fontAlgn="base">
        <a:lnSpc>
          <a:spcPct val="90000"/>
        </a:lnSpc>
        <a:spcBef>
          <a:spcPts val="1188"/>
        </a:spcBef>
        <a:spcAft>
          <a:spcPct val="0"/>
        </a:spcAft>
        <a:buFont typeface="Arial" charset="0"/>
        <a:buChar char="•"/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794125" indent="-541338" algn="l" defTabSz="2166938" rtl="0" fontAlgn="base">
        <a:lnSpc>
          <a:spcPct val="90000"/>
        </a:lnSpc>
        <a:spcBef>
          <a:spcPts val="1188"/>
        </a:spcBef>
        <a:spcAft>
          <a:spcPct val="0"/>
        </a:spcAft>
        <a:buFont typeface="Arial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00" indent="-541338" algn="l" defTabSz="2166938" rtl="0" fontAlgn="base">
        <a:lnSpc>
          <a:spcPct val="90000"/>
        </a:lnSpc>
        <a:spcBef>
          <a:spcPts val="1188"/>
        </a:spcBef>
        <a:spcAft>
          <a:spcPct val="0"/>
        </a:spcAft>
        <a:buFont typeface="Arial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962270" indent="-542026" algn="l" defTabSz="2168098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7046322" indent="-542026" algn="l" defTabSz="2168098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8130371" indent="-542026" algn="l" defTabSz="2168098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9214420" indent="-542026" algn="l" defTabSz="2168098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4049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8098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52147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36198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20247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04296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88345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72394" algn="l" defTabSz="2168098" rtl="0" eaLnBrk="1" latinLnBrk="0" hangingPunct="1"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8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24" Type="http://schemas.openxmlformats.org/officeDocument/2006/relationships/image" Target="../media/image21.jp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0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14" Type="http://schemas.openxmlformats.org/officeDocument/2006/relationships/image" Target="../media/image12.png"/><Relationship Id="rId22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-78348" y="-18155"/>
            <a:ext cx="6928239" cy="9905999"/>
          </a:xfrm>
          <a:prstGeom prst="rect">
            <a:avLst/>
          </a:prstGeom>
          <a:solidFill>
            <a:srgbClr val="F7F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 rot="900000">
            <a:off x="-703961" y="-968039"/>
            <a:ext cx="8794995" cy="7878395"/>
            <a:chOff x="110740" y="1089041"/>
            <a:chExt cx="10902678" cy="9766419"/>
          </a:xfrm>
        </p:grpSpPr>
        <p:sp>
          <p:nvSpPr>
            <p:cNvPr id="25" name="角丸四角形 24"/>
            <p:cNvSpPr/>
            <p:nvPr/>
          </p:nvSpPr>
          <p:spPr>
            <a:xfrm>
              <a:off x="110740" y="3055916"/>
              <a:ext cx="2128554" cy="1898920"/>
            </a:xfrm>
            <a:prstGeom prst="roundRect">
              <a:avLst/>
            </a:prstGeom>
            <a:solidFill>
              <a:srgbClr val="B9D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2321329" y="5056132"/>
              <a:ext cx="2128554" cy="1898920"/>
            </a:xfrm>
            <a:prstGeom prst="roundRect">
              <a:avLst/>
            </a:prstGeom>
            <a:solidFill>
              <a:srgbClr val="BBDAE7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6691333" y="3055916"/>
              <a:ext cx="2128554" cy="1898920"/>
            </a:xfrm>
            <a:prstGeom prst="roundRect">
              <a:avLst/>
            </a:prstGeom>
            <a:solidFill>
              <a:srgbClr val="C2D0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角丸四角形 29"/>
            <p:cNvSpPr/>
            <p:nvPr/>
          </p:nvSpPr>
          <p:spPr>
            <a:xfrm>
              <a:off x="8884864" y="3055916"/>
              <a:ext cx="2128554" cy="1898920"/>
            </a:xfrm>
            <a:prstGeom prst="roundRect">
              <a:avLst/>
            </a:prstGeom>
            <a:solidFill>
              <a:srgbClr val="C2D0CB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角丸四角形 35"/>
            <p:cNvSpPr/>
            <p:nvPr/>
          </p:nvSpPr>
          <p:spPr>
            <a:xfrm>
              <a:off x="110740" y="1089041"/>
              <a:ext cx="2128554" cy="1898920"/>
            </a:xfrm>
            <a:prstGeom prst="roundRect">
              <a:avLst/>
            </a:prstGeom>
            <a:solidFill>
              <a:srgbClr val="06A881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2304271" y="1089041"/>
              <a:ext cx="2128554" cy="1898920"/>
            </a:xfrm>
            <a:prstGeom prst="roundRect">
              <a:avLst/>
            </a:prstGeom>
            <a:solidFill>
              <a:srgbClr val="84B62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角丸四角形 37"/>
            <p:cNvSpPr/>
            <p:nvPr/>
          </p:nvSpPr>
          <p:spPr>
            <a:xfrm>
              <a:off x="4497802" y="1089041"/>
              <a:ext cx="2128554" cy="1898920"/>
            </a:xfrm>
            <a:prstGeom prst="roundRect">
              <a:avLst/>
            </a:prstGeom>
            <a:solidFill>
              <a:srgbClr val="BBDAE7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角丸四角形 38"/>
            <p:cNvSpPr/>
            <p:nvPr/>
          </p:nvSpPr>
          <p:spPr>
            <a:xfrm>
              <a:off x="6691332" y="1089041"/>
              <a:ext cx="2128554" cy="1898920"/>
            </a:xfrm>
            <a:prstGeom prst="roundRect">
              <a:avLst/>
            </a:prstGeom>
            <a:solidFill>
              <a:srgbClr val="C2D0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8884864" y="1089041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角丸四角形 40"/>
            <p:cNvSpPr/>
            <p:nvPr/>
          </p:nvSpPr>
          <p:spPr>
            <a:xfrm>
              <a:off x="110740" y="6989666"/>
              <a:ext cx="2128554" cy="1898920"/>
            </a:xfrm>
            <a:prstGeom prst="roundRect">
              <a:avLst/>
            </a:prstGeom>
            <a:solidFill>
              <a:srgbClr val="B9D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6691333" y="6989666"/>
              <a:ext cx="2128554" cy="1898920"/>
            </a:xfrm>
            <a:prstGeom prst="roundRect">
              <a:avLst/>
            </a:prstGeom>
            <a:solidFill>
              <a:srgbClr val="C2D0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8884864" y="6989666"/>
              <a:ext cx="2128554" cy="1898920"/>
            </a:xfrm>
            <a:prstGeom prst="roundRect">
              <a:avLst/>
            </a:prstGeom>
            <a:solidFill>
              <a:srgbClr val="C2D0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110740" y="5022791"/>
              <a:ext cx="2128554" cy="1898920"/>
            </a:xfrm>
            <a:prstGeom prst="roundRect">
              <a:avLst/>
            </a:prstGeom>
            <a:solidFill>
              <a:srgbClr val="B9D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角丸四角形 49"/>
            <p:cNvSpPr/>
            <p:nvPr/>
          </p:nvSpPr>
          <p:spPr>
            <a:xfrm>
              <a:off x="8884864" y="5022791"/>
              <a:ext cx="2128554" cy="1898920"/>
            </a:xfrm>
            <a:prstGeom prst="roundRect">
              <a:avLst/>
            </a:prstGeom>
            <a:solidFill>
              <a:srgbClr val="C2D0CB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角丸四角形 50"/>
            <p:cNvSpPr/>
            <p:nvPr/>
          </p:nvSpPr>
          <p:spPr>
            <a:xfrm>
              <a:off x="110740" y="8956540"/>
              <a:ext cx="2128554" cy="1898920"/>
            </a:xfrm>
            <a:prstGeom prst="roundRect">
              <a:avLst/>
            </a:prstGeom>
            <a:solidFill>
              <a:srgbClr val="B9D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角丸四角形 51"/>
            <p:cNvSpPr/>
            <p:nvPr/>
          </p:nvSpPr>
          <p:spPr>
            <a:xfrm>
              <a:off x="2304271" y="8956540"/>
              <a:ext cx="2128554" cy="1898920"/>
            </a:xfrm>
            <a:prstGeom prst="roundRect">
              <a:avLst/>
            </a:prstGeom>
            <a:solidFill>
              <a:srgbClr val="84B62B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角丸四角形 53"/>
            <p:cNvSpPr/>
            <p:nvPr/>
          </p:nvSpPr>
          <p:spPr>
            <a:xfrm>
              <a:off x="6691333" y="8956540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角丸四角形 54"/>
            <p:cNvSpPr/>
            <p:nvPr/>
          </p:nvSpPr>
          <p:spPr>
            <a:xfrm>
              <a:off x="8884864" y="8956540"/>
              <a:ext cx="2128554" cy="1898920"/>
            </a:xfrm>
            <a:prstGeom prst="roundRect">
              <a:avLst/>
            </a:prstGeom>
            <a:solidFill>
              <a:srgbClr val="C2D0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/>
          <p:cNvGrpSpPr/>
          <p:nvPr/>
        </p:nvGrpSpPr>
        <p:grpSpPr>
          <a:xfrm rot="900000">
            <a:off x="-2139838" y="6833897"/>
            <a:ext cx="8794995" cy="4705110"/>
            <a:chOff x="110740" y="1089041"/>
            <a:chExt cx="10902678" cy="5832670"/>
          </a:xfrm>
        </p:grpSpPr>
        <p:sp>
          <p:nvSpPr>
            <p:cNvPr id="58" name="角丸四角形 57"/>
            <p:cNvSpPr/>
            <p:nvPr/>
          </p:nvSpPr>
          <p:spPr>
            <a:xfrm>
              <a:off x="110740" y="3055916"/>
              <a:ext cx="2128554" cy="1898920"/>
            </a:xfrm>
            <a:prstGeom prst="roundRect">
              <a:avLst/>
            </a:prstGeom>
            <a:solidFill>
              <a:srgbClr val="06A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角丸四角形 63"/>
            <p:cNvSpPr/>
            <p:nvPr/>
          </p:nvSpPr>
          <p:spPr>
            <a:xfrm>
              <a:off x="2304271" y="3055916"/>
              <a:ext cx="2128554" cy="1898920"/>
            </a:xfrm>
            <a:prstGeom prst="roundRect">
              <a:avLst/>
            </a:prstGeom>
            <a:solidFill>
              <a:srgbClr val="84B6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角丸四角形 64"/>
            <p:cNvSpPr/>
            <p:nvPr/>
          </p:nvSpPr>
          <p:spPr>
            <a:xfrm>
              <a:off x="4497802" y="3055916"/>
              <a:ext cx="2128554" cy="1898920"/>
            </a:xfrm>
            <a:prstGeom prst="roundRect">
              <a:avLst/>
            </a:prstGeom>
            <a:solidFill>
              <a:srgbClr val="BBDA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角丸四角形 65"/>
            <p:cNvSpPr/>
            <p:nvPr/>
          </p:nvSpPr>
          <p:spPr>
            <a:xfrm>
              <a:off x="6691333" y="3055916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角丸四角形 66"/>
            <p:cNvSpPr/>
            <p:nvPr/>
          </p:nvSpPr>
          <p:spPr>
            <a:xfrm>
              <a:off x="8884864" y="3055916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110740" y="1089041"/>
              <a:ext cx="2128554" cy="1898920"/>
            </a:xfrm>
            <a:prstGeom prst="roundRect">
              <a:avLst/>
            </a:prstGeom>
            <a:solidFill>
              <a:srgbClr val="06A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角丸四角形 68"/>
            <p:cNvSpPr/>
            <p:nvPr/>
          </p:nvSpPr>
          <p:spPr>
            <a:xfrm>
              <a:off x="2304271" y="1089041"/>
              <a:ext cx="2128554" cy="1898920"/>
            </a:xfrm>
            <a:prstGeom prst="roundRect">
              <a:avLst/>
            </a:prstGeom>
            <a:solidFill>
              <a:srgbClr val="84B6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角丸四角形 69"/>
            <p:cNvSpPr/>
            <p:nvPr/>
          </p:nvSpPr>
          <p:spPr>
            <a:xfrm>
              <a:off x="4497802" y="1089041"/>
              <a:ext cx="2128554" cy="1898920"/>
            </a:xfrm>
            <a:prstGeom prst="roundRect">
              <a:avLst/>
            </a:prstGeom>
            <a:solidFill>
              <a:srgbClr val="BBDA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角丸四角形 70"/>
            <p:cNvSpPr/>
            <p:nvPr/>
          </p:nvSpPr>
          <p:spPr>
            <a:xfrm>
              <a:off x="6691333" y="1089041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角丸四角形 71"/>
            <p:cNvSpPr/>
            <p:nvPr/>
          </p:nvSpPr>
          <p:spPr>
            <a:xfrm>
              <a:off x="8884864" y="1089041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角丸四角形 77"/>
            <p:cNvSpPr/>
            <p:nvPr/>
          </p:nvSpPr>
          <p:spPr>
            <a:xfrm>
              <a:off x="110740" y="5022791"/>
              <a:ext cx="2128554" cy="1898920"/>
            </a:xfrm>
            <a:prstGeom prst="roundRect">
              <a:avLst/>
            </a:prstGeom>
            <a:solidFill>
              <a:srgbClr val="06A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角丸四角形 78"/>
            <p:cNvSpPr/>
            <p:nvPr/>
          </p:nvSpPr>
          <p:spPr>
            <a:xfrm>
              <a:off x="2304271" y="5022791"/>
              <a:ext cx="2128554" cy="1898920"/>
            </a:xfrm>
            <a:prstGeom prst="roundRect">
              <a:avLst/>
            </a:prstGeom>
            <a:solidFill>
              <a:srgbClr val="84B6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4497802" y="5022791"/>
              <a:ext cx="2128554" cy="1898920"/>
            </a:xfrm>
            <a:prstGeom prst="roundRect">
              <a:avLst/>
            </a:prstGeom>
            <a:solidFill>
              <a:srgbClr val="BBDA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6691333" y="5022791"/>
              <a:ext cx="2128554" cy="1898920"/>
            </a:xfrm>
            <a:prstGeom prst="roundRect">
              <a:avLst/>
            </a:prstGeom>
            <a:solidFill>
              <a:srgbClr val="C2D0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" name="楕円 14"/>
          <p:cNvSpPr/>
          <p:nvPr/>
        </p:nvSpPr>
        <p:spPr>
          <a:xfrm rot="433912">
            <a:off x="-2308238" y="5321875"/>
            <a:ext cx="9812485" cy="6385812"/>
          </a:xfrm>
          <a:prstGeom prst="ellipse">
            <a:avLst/>
          </a:prstGeom>
          <a:solidFill>
            <a:srgbClr val="02A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3" name="正方形/長方形 92"/>
          <p:cNvSpPr/>
          <p:nvPr/>
        </p:nvSpPr>
        <p:spPr>
          <a:xfrm>
            <a:off x="5658" y="12933"/>
            <a:ext cx="4659908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altLang="ja-JP" sz="1600" b="1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Fair Menu</a:t>
            </a:r>
            <a:r>
              <a:rPr lang="ja-JP" altLang="en-US" sz="1600" b="1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2026.05</a:t>
            </a:r>
            <a:endParaRPr lang="en-US" altLang="ja-JP" sz="1600" b="1" dirty="0">
              <a:solidFill>
                <a:srgbClr val="02ACA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3120830" y="9947909"/>
            <a:ext cx="11990694" cy="22330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正方形/長方形 93"/>
          <p:cNvSpPr/>
          <p:nvPr/>
        </p:nvSpPr>
        <p:spPr>
          <a:xfrm rot="5400000">
            <a:off x="1997461" y="4439443"/>
            <a:ext cx="11990694" cy="22330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/>
          <p:cNvSpPr/>
          <p:nvPr/>
        </p:nvSpPr>
        <p:spPr>
          <a:xfrm rot="5400000">
            <a:off x="-7400674" y="4110686"/>
            <a:ext cx="11990694" cy="2523409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759062" y="7195440"/>
            <a:ext cx="4043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１日分の野菜が摂れるベジカレー</a:t>
            </a:r>
            <a:endParaRPr lang="en-US" altLang="ja-JP" sz="20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116942" y="7583587"/>
            <a:ext cx="27158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もずく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キムチが決めての五穀まぜうどん</a:t>
            </a:r>
            <a:endParaRPr lang="en-US" altLang="ja-JP" sz="20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814145" y="8245225"/>
            <a:ext cx="27158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花椒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香る</a:t>
            </a:r>
            <a:endParaRPr lang="en-US" altLang="ja-JP" sz="20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シビ</a:t>
            </a:r>
            <a:r>
              <a:rPr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辛麻辣湯</a:t>
            </a:r>
            <a:endParaRPr lang="en-US" altLang="ja-JP" sz="20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-2918720" y="-2282652"/>
            <a:ext cx="11990694" cy="2233026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2808054" y="7507296"/>
            <a:ext cx="4127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chemeClr val="bg1"/>
                </a:solidFill>
              </a:rPr>
              <a:t>不足</a:t>
            </a:r>
            <a:r>
              <a:rPr lang="ja-JP" altLang="en-US" sz="1100" dirty="0" smtClean="0">
                <a:solidFill>
                  <a:schemeClr val="bg1"/>
                </a:solidFill>
              </a:rPr>
              <a:t>しがちな野菜をこの一皿に。</a:t>
            </a:r>
            <a:endParaRPr lang="en-US" altLang="ja-JP" sz="1100" dirty="0" smtClean="0">
              <a:solidFill>
                <a:schemeClr val="bg1"/>
              </a:solidFill>
            </a:endParaRPr>
          </a:p>
          <a:p>
            <a:r>
              <a:rPr lang="ja-JP" altLang="en-US" sz="1100" dirty="0" smtClean="0">
                <a:solidFill>
                  <a:schemeClr val="bg1"/>
                </a:solidFill>
              </a:rPr>
              <a:t>彩り豊かに、しっかり</a:t>
            </a:r>
            <a:r>
              <a:rPr lang="ja-JP" altLang="en-US" sz="1100" dirty="0">
                <a:solidFill>
                  <a:schemeClr val="bg1"/>
                </a:solidFill>
              </a:rPr>
              <a:t>１</a:t>
            </a:r>
            <a:r>
              <a:rPr lang="ja-JP" altLang="en-US" sz="1100" dirty="0" smtClean="0">
                <a:solidFill>
                  <a:schemeClr val="bg1"/>
                </a:solidFill>
              </a:rPr>
              <a:t>日分</a:t>
            </a:r>
            <a:r>
              <a:rPr lang="en-US" altLang="ja-JP" sz="1100" dirty="0" smtClean="0">
                <a:solidFill>
                  <a:schemeClr val="bg1"/>
                </a:solidFill>
              </a:rPr>
              <a:t>350g</a:t>
            </a:r>
            <a:r>
              <a:rPr lang="ja-JP" altLang="en-US" sz="1100" dirty="0" smtClean="0">
                <a:solidFill>
                  <a:schemeClr val="bg1"/>
                </a:solidFill>
              </a:rPr>
              <a:t>摂取出来ます。</a:t>
            </a:r>
            <a:endParaRPr kumimoji="1" lang="ja-JP" altLang="en-US" sz="1100" dirty="0">
              <a:solidFill>
                <a:schemeClr val="bg1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99169" y="8189747"/>
            <a:ext cx="25408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五穀の穀物を使用したうどんにキムチ味のも</a:t>
            </a:r>
            <a:r>
              <a:rPr lang="ja-JP" altLang="en-US" sz="1100" dirty="0" err="1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ずくを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トッピング</a:t>
            </a:r>
            <a:endParaRPr lang="en-US" altLang="ja-JP" sz="11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食で食物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繊維（</a:t>
            </a:r>
            <a:r>
              <a:rPr lang="en-US" altLang="ja-JP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11.6g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）と豊富。</a:t>
            </a:r>
            <a:endParaRPr kumimoji="1" lang="ja-JP" altLang="en-US" sz="11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4811382" y="8844939"/>
            <a:ext cx="22645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つの醤と、紅と青の２つの</a:t>
            </a:r>
            <a:endParaRPr lang="en-US" altLang="ja-JP" sz="11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香り高い花椒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油が織り成す</a:t>
            </a:r>
            <a:endParaRPr kumimoji="1" lang="en-US" altLang="ja-JP" sz="11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鮮烈な味わい。</a:t>
            </a:r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春雨の</a:t>
            </a:r>
            <a:endParaRPr lang="en-US" altLang="ja-JP" sz="1100" dirty="0" smtClean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100" dirty="0" smtClean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もちツル食感がよく合います。</a:t>
            </a:r>
            <a:endParaRPr kumimoji="1" lang="ja-JP" altLang="en-US" sz="11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-123679" y="9619764"/>
            <a:ext cx="6981680" cy="3636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4" name="図 1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371" y="9752752"/>
            <a:ext cx="652875" cy="183146"/>
          </a:xfrm>
          <a:prstGeom prst="rect">
            <a:avLst/>
          </a:prstGeom>
        </p:spPr>
      </p:pic>
      <p:sp>
        <p:nvSpPr>
          <p:cNvPr id="125" name="角丸四角形 124"/>
          <p:cNvSpPr/>
          <p:nvPr/>
        </p:nvSpPr>
        <p:spPr>
          <a:xfrm>
            <a:off x="2186365" y="9692866"/>
            <a:ext cx="1118530" cy="205789"/>
          </a:xfrm>
          <a:prstGeom prst="roundRect">
            <a:avLst/>
          </a:prstGeom>
          <a:solidFill>
            <a:srgbClr val="C0713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2154834" y="9674539"/>
            <a:ext cx="1033885" cy="239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今月のコロッケ</a:t>
            </a:r>
          </a:p>
        </p:txBody>
      </p:sp>
      <p:pic>
        <p:nvPicPr>
          <p:cNvPr id="127" name="図 1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4635">
            <a:off x="3105187" y="9616955"/>
            <a:ext cx="337868" cy="33786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28" name="正方形/長方形 46"/>
          <p:cNvSpPr>
            <a:spLocks noChangeArrowheads="1"/>
          </p:cNvSpPr>
          <p:nvPr/>
        </p:nvSpPr>
        <p:spPr bwMode="auto">
          <a:xfrm>
            <a:off x="3375264" y="9699816"/>
            <a:ext cx="1866639" cy="18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1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こぶしメンチカツ</a:t>
            </a:r>
            <a:endParaRPr lang="ja-JP" altLang="en-US" sz="1000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184402" y="8860031"/>
            <a:ext cx="2361873" cy="544068"/>
          </a:xfrm>
          <a:prstGeom prst="rect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TextBox 55"/>
          <p:cNvSpPr txBox="1"/>
          <p:nvPr/>
        </p:nvSpPr>
        <p:spPr>
          <a:xfrm>
            <a:off x="236710" y="9011287"/>
            <a:ext cx="2221301" cy="331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</a:pPr>
            <a:r>
              <a:rPr lang="en-US" sz="599" spc="18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身体の健康だけでなく、心の健康もサポートすることを目的とした食事プランです</a:t>
            </a:r>
            <a:r>
              <a:rPr lang="en-US" sz="599" spc="18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。</a:t>
            </a:r>
            <a:r>
              <a:rPr lang="ja-JP" altLang="en-US" sz="599" spc="18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身体</a:t>
            </a:r>
            <a:r>
              <a:rPr lang="en-US" sz="599" spc="18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に必要な栄養素をバランスよく摂取しつつ</a:t>
            </a:r>
            <a:r>
              <a:rPr lang="en-US" sz="599" spc="18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、</a:t>
            </a:r>
            <a:r>
              <a:rPr lang="en-US" sz="599" spc="18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日々の食事を楽しみながら健康的なライフスタイル</a:t>
            </a:r>
            <a:r>
              <a:rPr lang="ja-JP" altLang="en-US" sz="599" spc="18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を</a:t>
            </a:r>
            <a:r>
              <a:rPr lang="en-US" sz="599" spc="18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サポートします</a:t>
            </a:r>
            <a:r>
              <a:rPr lang="en-US" sz="599" spc="18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  <a:cs typeface="Poppins"/>
                <a:sym typeface="Poppins"/>
              </a:rPr>
              <a:t>。</a:t>
            </a:r>
            <a:endParaRPr lang="en-US" sz="599" spc="18" dirty="0">
              <a:solidFill>
                <a:schemeClr val="accent1">
                  <a:lumMod val="20000"/>
                  <a:lumOff val="8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  <a:cs typeface="Poppins"/>
              <a:sym typeface="Poppins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890101" y="8857547"/>
            <a:ext cx="1002197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からだも心も</a:t>
            </a:r>
            <a:r>
              <a:rPr lang="en-US" altLang="ja-JP" sz="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HAPPY</a:t>
            </a:r>
            <a:r>
              <a:rPr lang="ja-JP" altLang="en-US" sz="6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に！</a:t>
            </a:r>
            <a:endParaRPr lang="en-US" altLang="ja-JP" sz="600" b="1" dirty="0">
              <a:solidFill>
                <a:schemeClr val="accent1">
                  <a:lumMod val="20000"/>
                  <a:lumOff val="8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135796" y="8839606"/>
            <a:ext cx="92730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ウェルネスメニュー</a:t>
            </a:r>
            <a:endParaRPr lang="en-US" altLang="ja-JP" sz="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3" name="角丸四角形 142"/>
          <p:cNvSpPr/>
          <p:nvPr/>
        </p:nvSpPr>
        <p:spPr>
          <a:xfrm>
            <a:off x="2846320" y="7015235"/>
            <a:ext cx="979826" cy="215125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角丸四角形 143"/>
          <p:cNvSpPr/>
          <p:nvPr/>
        </p:nvSpPr>
        <p:spPr>
          <a:xfrm>
            <a:off x="4834314" y="8006001"/>
            <a:ext cx="764109" cy="260302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2912533" y="6997733"/>
            <a:ext cx="904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spc="300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ベジめし</a:t>
            </a:r>
            <a:endParaRPr lang="en-US" altLang="ja-JP" sz="1200" b="1" spc="300" dirty="0" smtClean="0">
              <a:solidFill>
                <a:srgbClr val="02ACA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4859628" y="8002679"/>
            <a:ext cx="797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spc="300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特選麺</a:t>
            </a:r>
            <a:endParaRPr lang="en-US" altLang="ja-JP" sz="1200" b="1" spc="300" dirty="0" smtClean="0">
              <a:solidFill>
                <a:srgbClr val="02ACA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5" name="Freeform 7"/>
          <p:cNvSpPr>
            <a:spLocks/>
          </p:cNvSpPr>
          <p:nvPr/>
        </p:nvSpPr>
        <p:spPr bwMode="auto">
          <a:xfrm>
            <a:off x="5070253" y="395168"/>
            <a:ext cx="1765467" cy="1656812"/>
          </a:xfrm>
          <a:custGeom>
            <a:avLst/>
            <a:gdLst>
              <a:gd name="T0" fmla="*/ 1903 w 6122"/>
              <a:gd name="T1" fmla="*/ 192 h 5745"/>
              <a:gd name="T2" fmla="*/ 2143 w 6122"/>
              <a:gd name="T3" fmla="*/ 75 h 5745"/>
              <a:gd name="T4" fmla="*/ 3331 w 6122"/>
              <a:gd name="T5" fmla="*/ 1447 h 5745"/>
              <a:gd name="T6" fmla="*/ 5199 w 6122"/>
              <a:gd name="T7" fmla="*/ 2158 h 5745"/>
              <a:gd name="T8" fmla="*/ 5611 w 6122"/>
              <a:gd name="T9" fmla="*/ 1915 h 5745"/>
              <a:gd name="T10" fmla="*/ 5353 w 6122"/>
              <a:gd name="T11" fmla="*/ 2444 h 5745"/>
              <a:gd name="T12" fmla="*/ 5638 w 6122"/>
              <a:gd name="T13" fmla="*/ 2759 h 5745"/>
              <a:gd name="T14" fmla="*/ 5781 w 6122"/>
              <a:gd name="T15" fmla="*/ 3189 h 5745"/>
              <a:gd name="T16" fmla="*/ 6088 w 6122"/>
              <a:gd name="T17" fmla="*/ 3070 h 5745"/>
              <a:gd name="T18" fmla="*/ 5841 w 6122"/>
              <a:gd name="T19" fmla="*/ 3269 h 5745"/>
              <a:gd name="T20" fmla="*/ 5486 w 6122"/>
              <a:gd name="T21" fmla="*/ 3370 h 5745"/>
              <a:gd name="T22" fmla="*/ 5299 w 6122"/>
              <a:gd name="T23" fmla="*/ 3574 h 5745"/>
              <a:gd name="T24" fmla="*/ 5046 w 6122"/>
              <a:gd name="T25" fmla="*/ 3510 h 5745"/>
              <a:gd name="T26" fmla="*/ 4881 w 6122"/>
              <a:gd name="T27" fmla="*/ 3635 h 5745"/>
              <a:gd name="T28" fmla="*/ 3986 w 6122"/>
              <a:gd name="T29" fmla="*/ 3942 h 5745"/>
              <a:gd name="T30" fmla="*/ 3514 w 6122"/>
              <a:gd name="T31" fmla="*/ 5016 h 5745"/>
              <a:gd name="T32" fmla="*/ 2168 w 6122"/>
              <a:gd name="T33" fmla="*/ 4155 h 5745"/>
              <a:gd name="T34" fmla="*/ 1059 w 6122"/>
              <a:gd name="T35" fmla="*/ 4236 h 5745"/>
              <a:gd name="T36" fmla="*/ 533 w 6122"/>
              <a:gd name="T37" fmla="*/ 4499 h 5745"/>
              <a:gd name="T38" fmla="*/ 897 w 6122"/>
              <a:gd name="T39" fmla="*/ 4769 h 5745"/>
              <a:gd name="T40" fmla="*/ 1206 w 6122"/>
              <a:gd name="T41" fmla="*/ 5032 h 5745"/>
              <a:gd name="T42" fmla="*/ 1416 w 6122"/>
              <a:gd name="T43" fmla="*/ 5163 h 5745"/>
              <a:gd name="T44" fmla="*/ 1279 w 6122"/>
              <a:gd name="T45" fmla="*/ 5312 h 5745"/>
              <a:gd name="T46" fmla="*/ 954 w 6122"/>
              <a:gd name="T47" fmla="*/ 5241 h 5745"/>
              <a:gd name="T48" fmla="*/ 833 w 6122"/>
              <a:gd name="T49" fmla="*/ 5299 h 5745"/>
              <a:gd name="T50" fmla="*/ 692 w 6122"/>
              <a:gd name="T51" fmla="*/ 5527 h 5745"/>
              <a:gd name="T52" fmla="*/ 449 w 6122"/>
              <a:gd name="T53" fmla="*/ 5743 h 5745"/>
              <a:gd name="T54" fmla="*/ 239 w 6122"/>
              <a:gd name="T55" fmla="*/ 5483 h 5745"/>
              <a:gd name="T56" fmla="*/ 291 w 6122"/>
              <a:gd name="T57" fmla="*/ 4799 h 5745"/>
              <a:gd name="T58" fmla="*/ 52 w 6122"/>
              <a:gd name="T59" fmla="*/ 4623 h 5745"/>
              <a:gd name="T60" fmla="*/ 81 w 6122"/>
              <a:gd name="T61" fmla="*/ 4163 h 5745"/>
              <a:gd name="T62" fmla="*/ 336 w 6122"/>
              <a:gd name="T63" fmla="*/ 3933 h 5745"/>
              <a:gd name="T64" fmla="*/ 495 w 6122"/>
              <a:gd name="T65" fmla="*/ 3864 h 5745"/>
              <a:gd name="T66" fmla="*/ 634 w 6122"/>
              <a:gd name="T67" fmla="*/ 3701 h 5745"/>
              <a:gd name="T68" fmla="*/ 677 w 6122"/>
              <a:gd name="T69" fmla="*/ 3364 h 5745"/>
              <a:gd name="T70" fmla="*/ 719 w 6122"/>
              <a:gd name="T71" fmla="*/ 3084 h 5745"/>
              <a:gd name="T72" fmla="*/ 953 w 6122"/>
              <a:gd name="T73" fmla="*/ 3220 h 5745"/>
              <a:gd name="T74" fmla="*/ 1220 w 6122"/>
              <a:gd name="T75" fmla="*/ 3245 h 5745"/>
              <a:gd name="T76" fmla="*/ 1422 w 6122"/>
              <a:gd name="T77" fmla="*/ 3367 h 5745"/>
              <a:gd name="T78" fmla="*/ 1688 w 6122"/>
              <a:gd name="T79" fmla="*/ 2967 h 5745"/>
              <a:gd name="T80" fmla="*/ 1619 w 6122"/>
              <a:gd name="T81" fmla="*/ 2505 h 5745"/>
              <a:gd name="T82" fmla="*/ 1919 w 6122"/>
              <a:gd name="T83" fmla="*/ 1748 h 5745"/>
              <a:gd name="T84" fmla="*/ 2023 w 6122"/>
              <a:gd name="T85" fmla="*/ 1003 h 5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122" h="5745">
                <a:moveTo>
                  <a:pt x="1859" y="577"/>
                </a:moveTo>
                <a:cubicBezTo>
                  <a:pt x="1794" y="473"/>
                  <a:pt x="1838" y="416"/>
                  <a:pt x="1873" y="368"/>
                </a:cubicBezTo>
                <a:cubicBezTo>
                  <a:pt x="1907" y="320"/>
                  <a:pt x="1934" y="257"/>
                  <a:pt x="1903" y="192"/>
                </a:cubicBezTo>
                <a:cubicBezTo>
                  <a:pt x="1882" y="148"/>
                  <a:pt x="1922" y="127"/>
                  <a:pt x="1953" y="167"/>
                </a:cubicBezTo>
                <a:cubicBezTo>
                  <a:pt x="1984" y="207"/>
                  <a:pt x="2036" y="205"/>
                  <a:pt x="2083" y="175"/>
                </a:cubicBezTo>
                <a:cubicBezTo>
                  <a:pt x="2131" y="144"/>
                  <a:pt x="2143" y="142"/>
                  <a:pt x="2143" y="75"/>
                </a:cubicBezTo>
                <a:cubicBezTo>
                  <a:pt x="2143" y="8"/>
                  <a:pt x="2216" y="0"/>
                  <a:pt x="2237" y="62"/>
                </a:cubicBezTo>
                <a:cubicBezTo>
                  <a:pt x="2258" y="123"/>
                  <a:pt x="2453" y="301"/>
                  <a:pt x="2496" y="363"/>
                </a:cubicBezTo>
                <a:cubicBezTo>
                  <a:pt x="2538" y="424"/>
                  <a:pt x="3178" y="1335"/>
                  <a:pt x="3331" y="1447"/>
                </a:cubicBezTo>
                <a:cubicBezTo>
                  <a:pt x="3485" y="1560"/>
                  <a:pt x="3988" y="2015"/>
                  <a:pt x="4525" y="2035"/>
                </a:cubicBezTo>
                <a:cubicBezTo>
                  <a:pt x="4596" y="2245"/>
                  <a:pt x="4647" y="2286"/>
                  <a:pt x="4806" y="2291"/>
                </a:cubicBezTo>
                <a:cubicBezTo>
                  <a:pt x="4964" y="2296"/>
                  <a:pt x="5102" y="2306"/>
                  <a:pt x="5199" y="2158"/>
                </a:cubicBezTo>
                <a:cubicBezTo>
                  <a:pt x="5296" y="2010"/>
                  <a:pt x="5424" y="1964"/>
                  <a:pt x="5460" y="1918"/>
                </a:cubicBezTo>
                <a:cubicBezTo>
                  <a:pt x="5496" y="1872"/>
                  <a:pt x="5583" y="1759"/>
                  <a:pt x="5618" y="1698"/>
                </a:cubicBezTo>
                <a:cubicBezTo>
                  <a:pt x="5670" y="1790"/>
                  <a:pt x="5636" y="1874"/>
                  <a:pt x="5611" y="1915"/>
                </a:cubicBezTo>
                <a:cubicBezTo>
                  <a:pt x="5585" y="1956"/>
                  <a:pt x="5532" y="1992"/>
                  <a:pt x="5532" y="2091"/>
                </a:cubicBezTo>
                <a:cubicBezTo>
                  <a:pt x="5511" y="2120"/>
                  <a:pt x="5397" y="2281"/>
                  <a:pt x="5390" y="2325"/>
                </a:cubicBezTo>
                <a:cubicBezTo>
                  <a:pt x="5382" y="2369"/>
                  <a:pt x="5373" y="2407"/>
                  <a:pt x="5353" y="2444"/>
                </a:cubicBezTo>
                <a:cubicBezTo>
                  <a:pt x="5340" y="2469"/>
                  <a:pt x="5346" y="2518"/>
                  <a:pt x="5369" y="2549"/>
                </a:cubicBezTo>
                <a:cubicBezTo>
                  <a:pt x="5405" y="2601"/>
                  <a:pt x="5412" y="2666"/>
                  <a:pt x="5472" y="2687"/>
                </a:cubicBezTo>
                <a:cubicBezTo>
                  <a:pt x="5532" y="2708"/>
                  <a:pt x="5633" y="2737"/>
                  <a:pt x="5638" y="2759"/>
                </a:cubicBezTo>
                <a:cubicBezTo>
                  <a:pt x="5628" y="2802"/>
                  <a:pt x="5628" y="2802"/>
                  <a:pt x="5628" y="2802"/>
                </a:cubicBezTo>
                <a:cubicBezTo>
                  <a:pt x="5516" y="2806"/>
                  <a:pt x="5516" y="2806"/>
                  <a:pt x="5516" y="2806"/>
                </a:cubicBezTo>
                <a:cubicBezTo>
                  <a:pt x="5556" y="3047"/>
                  <a:pt x="5633" y="3161"/>
                  <a:pt x="5781" y="3189"/>
                </a:cubicBezTo>
                <a:cubicBezTo>
                  <a:pt x="5949" y="3026"/>
                  <a:pt x="5949" y="3026"/>
                  <a:pt x="5949" y="3026"/>
                </a:cubicBezTo>
                <a:cubicBezTo>
                  <a:pt x="5991" y="3036"/>
                  <a:pt x="6015" y="3038"/>
                  <a:pt x="6044" y="3022"/>
                </a:cubicBezTo>
                <a:cubicBezTo>
                  <a:pt x="6083" y="3025"/>
                  <a:pt x="6122" y="3043"/>
                  <a:pt x="6088" y="3070"/>
                </a:cubicBezTo>
                <a:cubicBezTo>
                  <a:pt x="6054" y="3097"/>
                  <a:pt x="5991" y="3113"/>
                  <a:pt x="5931" y="3122"/>
                </a:cubicBezTo>
                <a:cubicBezTo>
                  <a:pt x="5849" y="3202"/>
                  <a:pt x="5849" y="3202"/>
                  <a:pt x="5849" y="3202"/>
                </a:cubicBezTo>
                <a:cubicBezTo>
                  <a:pt x="5841" y="3269"/>
                  <a:pt x="5841" y="3269"/>
                  <a:pt x="5841" y="3269"/>
                </a:cubicBezTo>
                <a:cubicBezTo>
                  <a:pt x="5793" y="3329"/>
                  <a:pt x="5793" y="3329"/>
                  <a:pt x="5793" y="3329"/>
                </a:cubicBezTo>
                <a:cubicBezTo>
                  <a:pt x="5740" y="3309"/>
                  <a:pt x="5647" y="3319"/>
                  <a:pt x="5606" y="3328"/>
                </a:cubicBezTo>
                <a:cubicBezTo>
                  <a:pt x="5565" y="3337"/>
                  <a:pt x="5530" y="3373"/>
                  <a:pt x="5486" y="3370"/>
                </a:cubicBezTo>
                <a:cubicBezTo>
                  <a:pt x="5441" y="3368"/>
                  <a:pt x="5403" y="3367"/>
                  <a:pt x="5396" y="3414"/>
                </a:cubicBezTo>
                <a:cubicBezTo>
                  <a:pt x="5390" y="3461"/>
                  <a:pt x="5360" y="3499"/>
                  <a:pt x="5337" y="3519"/>
                </a:cubicBezTo>
                <a:cubicBezTo>
                  <a:pt x="5314" y="3538"/>
                  <a:pt x="5323" y="3560"/>
                  <a:pt x="5299" y="3574"/>
                </a:cubicBezTo>
                <a:cubicBezTo>
                  <a:pt x="5275" y="3588"/>
                  <a:pt x="5198" y="3588"/>
                  <a:pt x="5176" y="3583"/>
                </a:cubicBezTo>
                <a:cubicBezTo>
                  <a:pt x="5155" y="3577"/>
                  <a:pt x="5105" y="3560"/>
                  <a:pt x="5132" y="3507"/>
                </a:cubicBezTo>
                <a:cubicBezTo>
                  <a:pt x="5142" y="3487"/>
                  <a:pt x="5073" y="3470"/>
                  <a:pt x="5046" y="3510"/>
                </a:cubicBezTo>
                <a:cubicBezTo>
                  <a:pt x="5019" y="3549"/>
                  <a:pt x="4992" y="3593"/>
                  <a:pt x="5017" y="3608"/>
                </a:cubicBezTo>
                <a:cubicBezTo>
                  <a:pt x="5041" y="3623"/>
                  <a:pt x="5091" y="3664"/>
                  <a:pt x="5054" y="3664"/>
                </a:cubicBezTo>
                <a:cubicBezTo>
                  <a:pt x="5017" y="3664"/>
                  <a:pt x="4912" y="3630"/>
                  <a:pt x="4881" y="3635"/>
                </a:cubicBezTo>
                <a:cubicBezTo>
                  <a:pt x="4851" y="3640"/>
                  <a:pt x="4793" y="3659"/>
                  <a:pt x="4753" y="3648"/>
                </a:cubicBezTo>
                <a:cubicBezTo>
                  <a:pt x="4714" y="3636"/>
                  <a:pt x="4638" y="3572"/>
                  <a:pt x="4577" y="3565"/>
                </a:cubicBezTo>
                <a:cubicBezTo>
                  <a:pt x="4410" y="3545"/>
                  <a:pt x="4119" y="3824"/>
                  <a:pt x="3986" y="3942"/>
                </a:cubicBezTo>
                <a:cubicBezTo>
                  <a:pt x="3876" y="4039"/>
                  <a:pt x="3605" y="4425"/>
                  <a:pt x="3597" y="4603"/>
                </a:cubicBezTo>
                <a:cubicBezTo>
                  <a:pt x="3595" y="4641"/>
                  <a:pt x="3602" y="4745"/>
                  <a:pt x="3586" y="4802"/>
                </a:cubicBezTo>
                <a:cubicBezTo>
                  <a:pt x="3570" y="4858"/>
                  <a:pt x="3498" y="4931"/>
                  <a:pt x="3514" y="5016"/>
                </a:cubicBezTo>
                <a:cubicBezTo>
                  <a:pt x="3441" y="4940"/>
                  <a:pt x="3425" y="4868"/>
                  <a:pt x="3306" y="4811"/>
                </a:cubicBezTo>
                <a:cubicBezTo>
                  <a:pt x="3186" y="4754"/>
                  <a:pt x="2760" y="4578"/>
                  <a:pt x="2659" y="4493"/>
                </a:cubicBezTo>
                <a:cubicBezTo>
                  <a:pt x="2558" y="4408"/>
                  <a:pt x="2250" y="4222"/>
                  <a:pt x="2168" y="4155"/>
                </a:cubicBezTo>
                <a:cubicBezTo>
                  <a:pt x="2086" y="4089"/>
                  <a:pt x="1818" y="4033"/>
                  <a:pt x="1651" y="4168"/>
                </a:cubicBezTo>
                <a:cubicBezTo>
                  <a:pt x="1484" y="4304"/>
                  <a:pt x="1311" y="4406"/>
                  <a:pt x="1266" y="4519"/>
                </a:cubicBezTo>
                <a:cubicBezTo>
                  <a:pt x="1192" y="4396"/>
                  <a:pt x="1110" y="4307"/>
                  <a:pt x="1059" y="4236"/>
                </a:cubicBezTo>
                <a:cubicBezTo>
                  <a:pt x="1008" y="4164"/>
                  <a:pt x="932" y="4110"/>
                  <a:pt x="860" y="4138"/>
                </a:cubicBezTo>
                <a:cubicBezTo>
                  <a:pt x="788" y="4166"/>
                  <a:pt x="760" y="4090"/>
                  <a:pt x="709" y="4133"/>
                </a:cubicBezTo>
                <a:cubicBezTo>
                  <a:pt x="627" y="4202"/>
                  <a:pt x="537" y="4399"/>
                  <a:pt x="533" y="4499"/>
                </a:cubicBezTo>
                <a:cubicBezTo>
                  <a:pt x="530" y="4555"/>
                  <a:pt x="530" y="4616"/>
                  <a:pt x="648" y="4634"/>
                </a:cubicBezTo>
                <a:cubicBezTo>
                  <a:pt x="694" y="4679"/>
                  <a:pt x="705" y="4689"/>
                  <a:pt x="738" y="4723"/>
                </a:cubicBezTo>
                <a:cubicBezTo>
                  <a:pt x="788" y="4775"/>
                  <a:pt x="847" y="4800"/>
                  <a:pt x="897" y="4769"/>
                </a:cubicBezTo>
                <a:cubicBezTo>
                  <a:pt x="947" y="4738"/>
                  <a:pt x="1002" y="4748"/>
                  <a:pt x="1047" y="4823"/>
                </a:cubicBezTo>
                <a:cubicBezTo>
                  <a:pt x="1091" y="4897"/>
                  <a:pt x="1108" y="4909"/>
                  <a:pt x="1146" y="4932"/>
                </a:cubicBezTo>
                <a:cubicBezTo>
                  <a:pt x="1185" y="4955"/>
                  <a:pt x="1179" y="4999"/>
                  <a:pt x="1206" y="5032"/>
                </a:cubicBezTo>
                <a:cubicBezTo>
                  <a:pt x="1232" y="5064"/>
                  <a:pt x="1276" y="5069"/>
                  <a:pt x="1328" y="5079"/>
                </a:cubicBezTo>
                <a:cubicBezTo>
                  <a:pt x="1356" y="5085"/>
                  <a:pt x="1384" y="5111"/>
                  <a:pt x="1397" y="5120"/>
                </a:cubicBezTo>
                <a:cubicBezTo>
                  <a:pt x="1416" y="5132"/>
                  <a:pt x="1402" y="5150"/>
                  <a:pt x="1416" y="5163"/>
                </a:cubicBezTo>
                <a:cubicBezTo>
                  <a:pt x="1431" y="5175"/>
                  <a:pt x="1459" y="5211"/>
                  <a:pt x="1415" y="5221"/>
                </a:cubicBezTo>
                <a:cubicBezTo>
                  <a:pt x="1385" y="5228"/>
                  <a:pt x="1365" y="5227"/>
                  <a:pt x="1353" y="5257"/>
                </a:cubicBezTo>
                <a:cubicBezTo>
                  <a:pt x="1341" y="5289"/>
                  <a:pt x="1330" y="5309"/>
                  <a:pt x="1279" y="5312"/>
                </a:cubicBezTo>
                <a:cubicBezTo>
                  <a:pt x="1229" y="5315"/>
                  <a:pt x="1199" y="5295"/>
                  <a:pt x="1155" y="5272"/>
                </a:cubicBezTo>
                <a:cubicBezTo>
                  <a:pt x="1111" y="5249"/>
                  <a:pt x="1041" y="5212"/>
                  <a:pt x="989" y="5261"/>
                </a:cubicBezTo>
                <a:cubicBezTo>
                  <a:pt x="970" y="5279"/>
                  <a:pt x="943" y="5263"/>
                  <a:pt x="954" y="5241"/>
                </a:cubicBezTo>
                <a:cubicBezTo>
                  <a:pt x="968" y="5211"/>
                  <a:pt x="978" y="5195"/>
                  <a:pt x="949" y="5180"/>
                </a:cubicBezTo>
                <a:cubicBezTo>
                  <a:pt x="920" y="5165"/>
                  <a:pt x="880" y="5182"/>
                  <a:pt x="877" y="5211"/>
                </a:cubicBezTo>
                <a:cubicBezTo>
                  <a:pt x="874" y="5240"/>
                  <a:pt x="855" y="5277"/>
                  <a:pt x="833" y="5299"/>
                </a:cubicBezTo>
                <a:cubicBezTo>
                  <a:pt x="811" y="5321"/>
                  <a:pt x="789" y="5342"/>
                  <a:pt x="761" y="5340"/>
                </a:cubicBezTo>
                <a:cubicBezTo>
                  <a:pt x="733" y="5338"/>
                  <a:pt x="690" y="5350"/>
                  <a:pt x="690" y="5393"/>
                </a:cubicBezTo>
                <a:cubicBezTo>
                  <a:pt x="690" y="5438"/>
                  <a:pt x="692" y="5527"/>
                  <a:pt x="692" y="5527"/>
                </a:cubicBezTo>
                <a:cubicBezTo>
                  <a:pt x="692" y="5527"/>
                  <a:pt x="704" y="5570"/>
                  <a:pt x="646" y="5585"/>
                </a:cubicBezTo>
                <a:cubicBezTo>
                  <a:pt x="588" y="5599"/>
                  <a:pt x="537" y="5605"/>
                  <a:pt x="515" y="5648"/>
                </a:cubicBezTo>
                <a:cubicBezTo>
                  <a:pt x="493" y="5691"/>
                  <a:pt x="472" y="5745"/>
                  <a:pt x="449" y="5743"/>
                </a:cubicBezTo>
                <a:cubicBezTo>
                  <a:pt x="426" y="5741"/>
                  <a:pt x="417" y="5690"/>
                  <a:pt x="381" y="5699"/>
                </a:cubicBezTo>
                <a:cubicBezTo>
                  <a:pt x="344" y="5707"/>
                  <a:pt x="350" y="5743"/>
                  <a:pt x="309" y="5683"/>
                </a:cubicBezTo>
                <a:cubicBezTo>
                  <a:pt x="267" y="5624"/>
                  <a:pt x="240" y="5547"/>
                  <a:pt x="239" y="5483"/>
                </a:cubicBezTo>
                <a:cubicBezTo>
                  <a:pt x="238" y="5419"/>
                  <a:pt x="269" y="5326"/>
                  <a:pt x="322" y="5255"/>
                </a:cubicBezTo>
                <a:cubicBezTo>
                  <a:pt x="375" y="5184"/>
                  <a:pt x="398" y="5096"/>
                  <a:pt x="392" y="5036"/>
                </a:cubicBezTo>
                <a:cubicBezTo>
                  <a:pt x="386" y="4977"/>
                  <a:pt x="336" y="4841"/>
                  <a:pt x="291" y="4799"/>
                </a:cubicBezTo>
                <a:cubicBezTo>
                  <a:pt x="247" y="4757"/>
                  <a:pt x="242" y="4757"/>
                  <a:pt x="187" y="4758"/>
                </a:cubicBezTo>
                <a:cubicBezTo>
                  <a:pt x="124" y="4644"/>
                  <a:pt x="124" y="4644"/>
                  <a:pt x="124" y="4644"/>
                </a:cubicBezTo>
                <a:cubicBezTo>
                  <a:pt x="52" y="4623"/>
                  <a:pt x="52" y="4623"/>
                  <a:pt x="52" y="4623"/>
                </a:cubicBezTo>
                <a:cubicBezTo>
                  <a:pt x="52" y="4623"/>
                  <a:pt x="0" y="4524"/>
                  <a:pt x="35" y="4463"/>
                </a:cubicBezTo>
                <a:cubicBezTo>
                  <a:pt x="69" y="4402"/>
                  <a:pt x="96" y="4416"/>
                  <a:pt x="98" y="4344"/>
                </a:cubicBezTo>
                <a:cubicBezTo>
                  <a:pt x="101" y="4273"/>
                  <a:pt x="105" y="4211"/>
                  <a:pt x="81" y="4163"/>
                </a:cubicBezTo>
                <a:cubicBezTo>
                  <a:pt x="56" y="4114"/>
                  <a:pt x="101" y="4053"/>
                  <a:pt x="129" y="4026"/>
                </a:cubicBezTo>
                <a:cubicBezTo>
                  <a:pt x="157" y="3999"/>
                  <a:pt x="235" y="3997"/>
                  <a:pt x="276" y="3991"/>
                </a:cubicBezTo>
                <a:cubicBezTo>
                  <a:pt x="317" y="3986"/>
                  <a:pt x="316" y="3953"/>
                  <a:pt x="336" y="3933"/>
                </a:cubicBezTo>
                <a:cubicBezTo>
                  <a:pt x="357" y="3912"/>
                  <a:pt x="386" y="3915"/>
                  <a:pt x="399" y="3903"/>
                </a:cubicBezTo>
                <a:cubicBezTo>
                  <a:pt x="412" y="3892"/>
                  <a:pt x="409" y="3823"/>
                  <a:pt x="442" y="3809"/>
                </a:cubicBezTo>
                <a:cubicBezTo>
                  <a:pt x="475" y="3814"/>
                  <a:pt x="488" y="3846"/>
                  <a:pt x="495" y="3864"/>
                </a:cubicBezTo>
                <a:cubicBezTo>
                  <a:pt x="501" y="3882"/>
                  <a:pt x="524" y="3902"/>
                  <a:pt x="551" y="3882"/>
                </a:cubicBezTo>
                <a:cubicBezTo>
                  <a:pt x="578" y="3861"/>
                  <a:pt x="552" y="3828"/>
                  <a:pt x="570" y="3796"/>
                </a:cubicBezTo>
                <a:cubicBezTo>
                  <a:pt x="588" y="3764"/>
                  <a:pt x="624" y="3737"/>
                  <a:pt x="634" y="3701"/>
                </a:cubicBezTo>
                <a:cubicBezTo>
                  <a:pt x="644" y="3666"/>
                  <a:pt x="662" y="3661"/>
                  <a:pt x="712" y="3629"/>
                </a:cubicBezTo>
                <a:cubicBezTo>
                  <a:pt x="777" y="3586"/>
                  <a:pt x="809" y="3560"/>
                  <a:pt x="771" y="3498"/>
                </a:cubicBezTo>
                <a:cubicBezTo>
                  <a:pt x="732" y="3437"/>
                  <a:pt x="714" y="3393"/>
                  <a:pt x="677" y="3364"/>
                </a:cubicBezTo>
                <a:cubicBezTo>
                  <a:pt x="640" y="3335"/>
                  <a:pt x="569" y="3286"/>
                  <a:pt x="590" y="3225"/>
                </a:cubicBezTo>
                <a:cubicBezTo>
                  <a:pt x="612" y="3163"/>
                  <a:pt x="616" y="3130"/>
                  <a:pt x="615" y="3111"/>
                </a:cubicBezTo>
                <a:cubicBezTo>
                  <a:pt x="648" y="3114"/>
                  <a:pt x="714" y="3107"/>
                  <a:pt x="719" y="3084"/>
                </a:cubicBezTo>
                <a:cubicBezTo>
                  <a:pt x="725" y="3061"/>
                  <a:pt x="748" y="3038"/>
                  <a:pt x="771" y="3065"/>
                </a:cubicBezTo>
                <a:cubicBezTo>
                  <a:pt x="794" y="3092"/>
                  <a:pt x="868" y="3147"/>
                  <a:pt x="895" y="3172"/>
                </a:cubicBezTo>
                <a:cubicBezTo>
                  <a:pt x="900" y="3199"/>
                  <a:pt x="923" y="3222"/>
                  <a:pt x="953" y="3220"/>
                </a:cubicBezTo>
                <a:cubicBezTo>
                  <a:pt x="983" y="3219"/>
                  <a:pt x="1023" y="3249"/>
                  <a:pt x="1034" y="3270"/>
                </a:cubicBezTo>
                <a:cubicBezTo>
                  <a:pt x="1045" y="3291"/>
                  <a:pt x="1064" y="3317"/>
                  <a:pt x="1101" y="3297"/>
                </a:cubicBezTo>
                <a:cubicBezTo>
                  <a:pt x="1138" y="3277"/>
                  <a:pt x="1186" y="3260"/>
                  <a:pt x="1220" y="3245"/>
                </a:cubicBezTo>
                <a:cubicBezTo>
                  <a:pt x="1254" y="3229"/>
                  <a:pt x="1286" y="3243"/>
                  <a:pt x="1282" y="3280"/>
                </a:cubicBezTo>
                <a:cubicBezTo>
                  <a:pt x="1277" y="3317"/>
                  <a:pt x="1307" y="3326"/>
                  <a:pt x="1334" y="3326"/>
                </a:cubicBezTo>
                <a:cubicBezTo>
                  <a:pt x="1361" y="3326"/>
                  <a:pt x="1381" y="3368"/>
                  <a:pt x="1422" y="3367"/>
                </a:cubicBezTo>
                <a:cubicBezTo>
                  <a:pt x="1464" y="3365"/>
                  <a:pt x="1509" y="3337"/>
                  <a:pt x="1536" y="3306"/>
                </a:cubicBezTo>
                <a:cubicBezTo>
                  <a:pt x="1563" y="3274"/>
                  <a:pt x="1649" y="3191"/>
                  <a:pt x="1668" y="3145"/>
                </a:cubicBezTo>
                <a:cubicBezTo>
                  <a:pt x="1688" y="3099"/>
                  <a:pt x="1715" y="3023"/>
                  <a:pt x="1688" y="2967"/>
                </a:cubicBezTo>
                <a:cubicBezTo>
                  <a:pt x="1661" y="2912"/>
                  <a:pt x="1604" y="2869"/>
                  <a:pt x="1634" y="2805"/>
                </a:cubicBezTo>
                <a:cubicBezTo>
                  <a:pt x="1664" y="2741"/>
                  <a:pt x="1649" y="2737"/>
                  <a:pt x="1630" y="2688"/>
                </a:cubicBezTo>
                <a:cubicBezTo>
                  <a:pt x="1612" y="2640"/>
                  <a:pt x="1580" y="2572"/>
                  <a:pt x="1619" y="2505"/>
                </a:cubicBezTo>
                <a:cubicBezTo>
                  <a:pt x="1657" y="2438"/>
                  <a:pt x="1723" y="2427"/>
                  <a:pt x="1792" y="2390"/>
                </a:cubicBezTo>
                <a:cubicBezTo>
                  <a:pt x="1862" y="2353"/>
                  <a:pt x="1920" y="2281"/>
                  <a:pt x="1926" y="2159"/>
                </a:cubicBezTo>
                <a:cubicBezTo>
                  <a:pt x="1932" y="2037"/>
                  <a:pt x="1905" y="1778"/>
                  <a:pt x="1919" y="1748"/>
                </a:cubicBezTo>
                <a:cubicBezTo>
                  <a:pt x="1933" y="1718"/>
                  <a:pt x="1983" y="1628"/>
                  <a:pt x="2013" y="1569"/>
                </a:cubicBezTo>
                <a:cubicBezTo>
                  <a:pt x="2043" y="1509"/>
                  <a:pt x="2014" y="1456"/>
                  <a:pt x="2037" y="1389"/>
                </a:cubicBezTo>
                <a:cubicBezTo>
                  <a:pt x="2060" y="1323"/>
                  <a:pt x="2068" y="1138"/>
                  <a:pt x="2023" y="1003"/>
                </a:cubicBezTo>
                <a:cubicBezTo>
                  <a:pt x="1977" y="867"/>
                  <a:pt x="1923" y="680"/>
                  <a:pt x="1859" y="577"/>
                </a:cubicBezTo>
                <a:close/>
              </a:path>
            </a:pathLst>
          </a:custGeom>
          <a:solidFill>
            <a:srgbClr val="06A88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8" name="正方形/長方形 157"/>
          <p:cNvSpPr/>
          <p:nvPr/>
        </p:nvSpPr>
        <p:spPr>
          <a:xfrm>
            <a:off x="5474741" y="1263390"/>
            <a:ext cx="1298775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800" b="1" spc="3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HOKKAIDO</a:t>
            </a:r>
            <a:endParaRPr lang="en-US" altLang="ja-JP" sz="800" b="1" spc="3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楕円 1"/>
          <p:cNvSpPr/>
          <p:nvPr/>
        </p:nvSpPr>
        <p:spPr>
          <a:xfrm rot="19735086">
            <a:off x="5902599" y="5438033"/>
            <a:ext cx="177109" cy="850016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楕円 119"/>
          <p:cNvSpPr/>
          <p:nvPr/>
        </p:nvSpPr>
        <p:spPr>
          <a:xfrm rot="19735086">
            <a:off x="6080009" y="6057865"/>
            <a:ext cx="283886" cy="337425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楕円 120"/>
          <p:cNvSpPr/>
          <p:nvPr/>
        </p:nvSpPr>
        <p:spPr>
          <a:xfrm rot="19735086">
            <a:off x="6175013" y="5438033"/>
            <a:ext cx="177109" cy="850016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楕円 121"/>
          <p:cNvSpPr/>
          <p:nvPr/>
        </p:nvSpPr>
        <p:spPr>
          <a:xfrm rot="19735086">
            <a:off x="6352423" y="6057865"/>
            <a:ext cx="283886" cy="337425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3" name="Picture 4" descr="発芽にんにく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046" y="5361998"/>
            <a:ext cx="957924" cy="102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テキスト ボックス 153"/>
          <p:cNvSpPr txBox="1"/>
          <p:nvPr/>
        </p:nvSpPr>
        <p:spPr>
          <a:xfrm>
            <a:off x="4147072" y="4778271"/>
            <a:ext cx="26029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成長</a:t>
            </a:r>
            <a:r>
              <a:rPr lang="ja-JP" altLang="en-US" sz="1100" dirty="0" smtClean="0"/>
              <a:t>に最低でも</a:t>
            </a:r>
            <a:r>
              <a:rPr lang="en-US" altLang="ja-JP" sz="1100" dirty="0" smtClean="0"/>
              <a:t>5</a:t>
            </a:r>
            <a:r>
              <a:rPr lang="ja-JP" altLang="en-US" sz="1100" dirty="0" smtClean="0"/>
              <a:t>年以上の期間を要する行者にんにく。その幻の山菜で仕上げた絶品炒飯をお召上がりください</a:t>
            </a:r>
            <a:r>
              <a:rPr lang="ja-JP" altLang="en-US" sz="1100" dirty="0"/>
              <a:t>。</a:t>
            </a:r>
            <a:endParaRPr lang="en-US" altLang="ja-JP" sz="1100" dirty="0" smtClean="0"/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-8346" y="3657634"/>
            <a:ext cx="260161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釧路発祥の鶏の唐揚げ</a:t>
            </a:r>
            <a:r>
              <a:rPr lang="en-US" altLang="ja-JP" sz="1100" dirty="0" smtClean="0"/>
              <a:t>『</a:t>
            </a:r>
            <a:r>
              <a:rPr lang="ja-JP" altLang="en-US" sz="1100" dirty="0" err="1" smtClean="0"/>
              <a:t>ざんぎ</a:t>
            </a:r>
            <a:r>
              <a:rPr lang="en-US" altLang="ja-JP" sz="1100" dirty="0"/>
              <a:t>』</a:t>
            </a:r>
            <a:r>
              <a:rPr lang="ja-JP" altLang="en-US" sz="1100" dirty="0" smtClean="0"/>
              <a:t>は</a:t>
            </a:r>
            <a:endParaRPr lang="en-US" altLang="ja-JP" sz="1100" dirty="0" smtClean="0"/>
          </a:p>
          <a:p>
            <a:r>
              <a:rPr lang="ja-JP" altLang="en-US" sz="1100" dirty="0" smtClean="0"/>
              <a:t>濃い目の味付けが特徴です。</a:t>
            </a:r>
            <a:endParaRPr lang="en-US" altLang="ja-JP" sz="1100" dirty="0" smtClean="0"/>
          </a:p>
          <a:p>
            <a:r>
              <a:rPr lang="ja-JP" altLang="en-US" sz="1100" dirty="0" smtClean="0"/>
              <a:t>爽快で一度食べると癖になる味わいの</a:t>
            </a:r>
            <a:endParaRPr lang="en-US" altLang="ja-JP" sz="1100" dirty="0" smtClean="0"/>
          </a:p>
          <a:p>
            <a:r>
              <a:rPr lang="ja-JP" altLang="en-US" sz="1100" dirty="0" smtClean="0"/>
              <a:t>北海道産</a:t>
            </a:r>
            <a:r>
              <a:rPr lang="en-US" altLang="ja-JP" sz="1100" dirty="0" smtClean="0"/>
              <a:t>『</a:t>
            </a:r>
            <a:r>
              <a:rPr lang="ja-JP" altLang="en-US" sz="1100" dirty="0" smtClean="0"/>
              <a:t>山わさび</a:t>
            </a:r>
            <a:r>
              <a:rPr lang="en-US" altLang="ja-JP" sz="1100" dirty="0" smtClean="0"/>
              <a:t>』</a:t>
            </a:r>
            <a:r>
              <a:rPr lang="ja-JP" altLang="en-US" sz="1100" dirty="0" err="1"/>
              <a:t>が</a:t>
            </a:r>
            <a:endParaRPr lang="en-US" altLang="ja-JP" sz="1100" dirty="0" smtClean="0"/>
          </a:p>
          <a:p>
            <a:r>
              <a:rPr lang="ja-JP" altLang="en-US" sz="1100" dirty="0" smtClean="0"/>
              <a:t>ザンギのおいしさを引き立てます。</a:t>
            </a:r>
            <a:endParaRPr kumimoji="1" lang="ja-JP" altLang="en-US" sz="1100" dirty="0"/>
          </a:p>
        </p:txBody>
      </p:sp>
      <p:pic>
        <p:nvPicPr>
          <p:cNvPr id="182" name="図 18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1" t="865" r="17827" b="13845"/>
          <a:stretch>
            <a:fillRect/>
          </a:stretch>
        </p:blipFill>
        <p:spPr>
          <a:xfrm>
            <a:off x="35367" y="5538230"/>
            <a:ext cx="2452279" cy="1823095"/>
          </a:xfrm>
          <a:custGeom>
            <a:avLst/>
            <a:gdLst>
              <a:gd name="connsiteX0" fmla="*/ 303855 w 2452279"/>
              <a:gd name="connsiteY0" fmla="*/ 0 h 1823095"/>
              <a:gd name="connsiteX1" fmla="*/ 2148424 w 2452279"/>
              <a:gd name="connsiteY1" fmla="*/ 0 h 1823095"/>
              <a:gd name="connsiteX2" fmla="*/ 2452279 w 2452279"/>
              <a:gd name="connsiteY2" fmla="*/ 303855 h 1823095"/>
              <a:gd name="connsiteX3" fmla="*/ 2452279 w 2452279"/>
              <a:gd name="connsiteY3" fmla="*/ 1519240 h 1823095"/>
              <a:gd name="connsiteX4" fmla="*/ 2148424 w 2452279"/>
              <a:gd name="connsiteY4" fmla="*/ 1823095 h 1823095"/>
              <a:gd name="connsiteX5" fmla="*/ 303855 w 2452279"/>
              <a:gd name="connsiteY5" fmla="*/ 1823095 h 1823095"/>
              <a:gd name="connsiteX6" fmla="*/ 0 w 2452279"/>
              <a:gd name="connsiteY6" fmla="*/ 1519240 h 1823095"/>
              <a:gd name="connsiteX7" fmla="*/ 0 w 2452279"/>
              <a:gd name="connsiteY7" fmla="*/ 303855 h 1823095"/>
              <a:gd name="connsiteX8" fmla="*/ 303855 w 2452279"/>
              <a:gd name="connsiteY8" fmla="*/ 0 h 1823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52279" h="1823095">
                <a:moveTo>
                  <a:pt x="303855" y="0"/>
                </a:moveTo>
                <a:lnTo>
                  <a:pt x="2148424" y="0"/>
                </a:lnTo>
                <a:cubicBezTo>
                  <a:pt x="2316238" y="0"/>
                  <a:pt x="2452279" y="136041"/>
                  <a:pt x="2452279" y="303855"/>
                </a:cubicBezTo>
                <a:lnTo>
                  <a:pt x="2452279" y="1519240"/>
                </a:lnTo>
                <a:cubicBezTo>
                  <a:pt x="2452279" y="1687054"/>
                  <a:pt x="2316238" y="1823095"/>
                  <a:pt x="2148424" y="1823095"/>
                </a:cubicBezTo>
                <a:lnTo>
                  <a:pt x="303855" y="1823095"/>
                </a:lnTo>
                <a:cubicBezTo>
                  <a:pt x="136041" y="1823095"/>
                  <a:pt x="0" y="1687054"/>
                  <a:pt x="0" y="1519240"/>
                </a:cubicBezTo>
                <a:lnTo>
                  <a:pt x="0" y="303855"/>
                </a:lnTo>
                <a:cubicBezTo>
                  <a:pt x="0" y="136041"/>
                  <a:pt x="136041" y="0"/>
                  <a:pt x="303855" y="0"/>
                </a:cubicBezTo>
                <a:close/>
              </a:path>
            </a:pathLst>
          </a:custGeom>
        </p:spPr>
      </p:pic>
      <p:pic>
        <p:nvPicPr>
          <p:cNvPr id="202" name="図 20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6" t="2614" r="12389" b="8472"/>
          <a:stretch>
            <a:fillRect/>
          </a:stretch>
        </p:blipFill>
        <p:spPr>
          <a:xfrm>
            <a:off x="2789473" y="8019894"/>
            <a:ext cx="1963156" cy="1556920"/>
          </a:xfrm>
          <a:custGeom>
            <a:avLst/>
            <a:gdLst>
              <a:gd name="connsiteX0" fmla="*/ 259492 w 1963156"/>
              <a:gd name="connsiteY0" fmla="*/ 0 h 1556920"/>
              <a:gd name="connsiteX1" fmla="*/ 1703664 w 1963156"/>
              <a:gd name="connsiteY1" fmla="*/ 0 h 1556920"/>
              <a:gd name="connsiteX2" fmla="*/ 1963156 w 1963156"/>
              <a:gd name="connsiteY2" fmla="*/ 259492 h 1556920"/>
              <a:gd name="connsiteX3" fmla="*/ 1963156 w 1963156"/>
              <a:gd name="connsiteY3" fmla="*/ 1297428 h 1556920"/>
              <a:gd name="connsiteX4" fmla="*/ 1703664 w 1963156"/>
              <a:gd name="connsiteY4" fmla="*/ 1556920 h 1556920"/>
              <a:gd name="connsiteX5" fmla="*/ 259492 w 1963156"/>
              <a:gd name="connsiteY5" fmla="*/ 1556920 h 1556920"/>
              <a:gd name="connsiteX6" fmla="*/ 0 w 1963156"/>
              <a:gd name="connsiteY6" fmla="*/ 1297428 h 1556920"/>
              <a:gd name="connsiteX7" fmla="*/ 0 w 1963156"/>
              <a:gd name="connsiteY7" fmla="*/ 259492 h 1556920"/>
              <a:gd name="connsiteX8" fmla="*/ 259492 w 1963156"/>
              <a:gd name="connsiteY8" fmla="*/ 0 h 1556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3156" h="1556920">
                <a:moveTo>
                  <a:pt x="259492" y="0"/>
                </a:moveTo>
                <a:lnTo>
                  <a:pt x="1703664" y="0"/>
                </a:lnTo>
                <a:cubicBezTo>
                  <a:pt x="1846977" y="0"/>
                  <a:pt x="1963156" y="116179"/>
                  <a:pt x="1963156" y="259492"/>
                </a:cubicBezTo>
                <a:lnTo>
                  <a:pt x="1963156" y="1297428"/>
                </a:lnTo>
                <a:cubicBezTo>
                  <a:pt x="1963156" y="1440741"/>
                  <a:pt x="1846977" y="1556920"/>
                  <a:pt x="1703664" y="1556920"/>
                </a:cubicBezTo>
                <a:lnTo>
                  <a:pt x="259492" y="1556920"/>
                </a:lnTo>
                <a:cubicBezTo>
                  <a:pt x="116179" y="1556920"/>
                  <a:pt x="0" y="1440741"/>
                  <a:pt x="0" y="1297428"/>
                </a:cubicBezTo>
                <a:lnTo>
                  <a:pt x="0" y="259492"/>
                </a:lnTo>
                <a:cubicBezTo>
                  <a:pt x="0" y="116179"/>
                  <a:pt x="116179" y="0"/>
                  <a:pt x="259492" y="0"/>
                </a:cubicBezTo>
                <a:close/>
              </a:path>
            </a:pathLst>
          </a:custGeom>
        </p:spPr>
      </p:pic>
      <p:pic>
        <p:nvPicPr>
          <p:cNvPr id="243" name="図 2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8" t="8377" r="10014" b="3755"/>
          <a:stretch>
            <a:fillRect/>
          </a:stretch>
        </p:blipFill>
        <p:spPr>
          <a:xfrm>
            <a:off x="-12206" y="1085570"/>
            <a:ext cx="2782007" cy="2500631"/>
          </a:xfrm>
          <a:custGeom>
            <a:avLst/>
            <a:gdLst>
              <a:gd name="connsiteX0" fmla="*/ 416780 w 2782007"/>
              <a:gd name="connsiteY0" fmla="*/ 0 h 2500631"/>
              <a:gd name="connsiteX1" fmla="*/ 2365227 w 2782007"/>
              <a:gd name="connsiteY1" fmla="*/ 0 h 2500631"/>
              <a:gd name="connsiteX2" fmla="*/ 2782007 w 2782007"/>
              <a:gd name="connsiteY2" fmla="*/ 416780 h 2500631"/>
              <a:gd name="connsiteX3" fmla="*/ 2782007 w 2782007"/>
              <a:gd name="connsiteY3" fmla="*/ 2083851 h 2500631"/>
              <a:gd name="connsiteX4" fmla="*/ 2365227 w 2782007"/>
              <a:gd name="connsiteY4" fmla="*/ 2500631 h 2500631"/>
              <a:gd name="connsiteX5" fmla="*/ 416780 w 2782007"/>
              <a:gd name="connsiteY5" fmla="*/ 2500631 h 2500631"/>
              <a:gd name="connsiteX6" fmla="*/ 0 w 2782007"/>
              <a:gd name="connsiteY6" fmla="*/ 2083851 h 2500631"/>
              <a:gd name="connsiteX7" fmla="*/ 0 w 2782007"/>
              <a:gd name="connsiteY7" fmla="*/ 416780 h 2500631"/>
              <a:gd name="connsiteX8" fmla="*/ 416780 w 2782007"/>
              <a:gd name="connsiteY8" fmla="*/ 0 h 2500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2007" h="2500631">
                <a:moveTo>
                  <a:pt x="416780" y="0"/>
                </a:moveTo>
                <a:lnTo>
                  <a:pt x="2365227" y="0"/>
                </a:lnTo>
                <a:cubicBezTo>
                  <a:pt x="2595408" y="0"/>
                  <a:pt x="2782007" y="186599"/>
                  <a:pt x="2782007" y="416780"/>
                </a:cubicBezTo>
                <a:lnTo>
                  <a:pt x="2782007" y="2083851"/>
                </a:lnTo>
                <a:cubicBezTo>
                  <a:pt x="2782007" y="2314032"/>
                  <a:pt x="2595408" y="2500631"/>
                  <a:pt x="2365227" y="2500631"/>
                </a:cubicBezTo>
                <a:lnTo>
                  <a:pt x="416780" y="2500631"/>
                </a:lnTo>
                <a:cubicBezTo>
                  <a:pt x="186599" y="2500631"/>
                  <a:pt x="0" y="2314032"/>
                  <a:pt x="0" y="2083851"/>
                </a:cubicBezTo>
                <a:lnTo>
                  <a:pt x="0" y="416780"/>
                </a:lnTo>
                <a:cubicBezTo>
                  <a:pt x="0" y="186599"/>
                  <a:pt x="186599" y="0"/>
                  <a:pt x="416780" y="0"/>
                </a:cubicBezTo>
                <a:close/>
              </a:path>
            </a:pathLst>
          </a:custGeom>
        </p:spPr>
      </p:pic>
      <p:pic>
        <p:nvPicPr>
          <p:cNvPr id="252" name="図 25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79" t="5949" r="17048" b="3527"/>
          <a:stretch>
            <a:fillRect/>
          </a:stretch>
        </p:blipFill>
        <p:spPr>
          <a:xfrm>
            <a:off x="4058192" y="2136414"/>
            <a:ext cx="2782007" cy="2500631"/>
          </a:xfrm>
          <a:custGeom>
            <a:avLst/>
            <a:gdLst>
              <a:gd name="connsiteX0" fmla="*/ 416780 w 2782007"/>
              <a:gd name="connsiteY0" fmla="*/ 0 h 2500631"/>
              <a:gd name="connsiteX1" fmla="*/ 2365227 w 2782007"/>
              <a:gd name="connsiteY1" fmla="*/ 0 h 2500631"/>
              <a:gd name="connsiteX2" fmla="*/ 2782007 w 2782007"/>
              <a:gd name="connsiteY2" fmla="*/ 416780 h 2500631"/>
              <a:gd name="connsiteX3" fmla="*/ 2782007 w 2782007"/>
              <a:gd name="connsiteY3" fmla="*/ 2083851 h 2500631"/>
              <a:gd name="connsiteX4" fmla="*/ 2365227 w 2782007"/>
              <a:gd name="connsiteY4" fmla="*/ 2500631 h 2500631"/>
              <a:gd name="connsiteX5" fmla="*/ 416780 w 2782007"/>
              <a:gd name="connsiteY5" fmla="*/ 2500631 h 2500631"/>
              <a:gd name="connsiteX6" fmla="*/ 0 w 2782007"/>
              <a:gd name="connsiteY6" fmla="*/ 2083851 h 2500631"/>
              <a:gd name="connsiteX7" fmla="*/ 0 w 2782007"/>
              <a:gd name="connsiteY7" fmla="*/ 416780 h 2500631"/>
              <a:gd name="connsiteX8" fmla="*/ 416780 w 2782007"/>
              <a:gd name="connsiteY8" fmla="*/ 0 h 2500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82007" h="2500631">
                <a:moveTo>
                  <a:pt x="416780" y="0"/>
                </a:moveTo>
                <a:lnTo>
                  <a:pt x="2365227" y="0"/>
                </a:lnTo>
                <a:cubicBezTo>
                  <a:pt x="2595408" y="0"/>
                  <a:pt x="2782007" y="186599"/>
                  <a:pt x="2782007" y="416780"/>
                </a:cubicBezTo>
                <a:lnTo>
                  <a:pt x="2782007" y="2083851"/>
                </a:lnTo>
                <a:cubicBezTo>
                  <a:pt x="2782007" y="2314032"/>
                  <a:pt x="2595408" y="2500631"/>
                  <a:pt x="2365227" y="2500631"/>
                </a:cubicBezTo>
                <a:lnTo>
                  <a:pt x="416780" y="2500631"/>
                </a:lnTo>
                <a:cubicBezTo>
                  <a:pt x="186599" y="2500631"/>
                  <a:pt x="0" y="2314032"/>
                  <a:pt x="0" y="2083851"/>
                </a:cubicBezTo>
                <a:lnTo>
                  <a:pt x="0" y="416780"/>
                </a:lnTo>
                <a:cubicBezTo>
                  <a:pt x="0" y="186599"/>
                  <a:pt x="186599" y="0"/>
                  <a:pt x="416780" y="0"/>
                </a:cubicBezTo>
                <a:close/>
              </a:path>
            </a:pathLst>
          </a:custGeom>
        </p:spPr>
      </p:pic>
      <p:sp>
        <p:nvSpPr>
          <p:cNvPr id="185" name="角丸四角形 184"/>
          <p:cNvSpPr/>
          <p:nvPr/>
        </p:nvSpPr>
        <p:spPr>
          <a:xfrm>
            <a:off x="179226" y="7407870"/>
            <a:ext cx="1293319" cy="215125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テキスト ボックス 187"/>
          <p:cNvSpPr txBox="1"/>
          <p:nvPr/>
        </p:nvSpPr>
        <p:spPr>
          <a:xfrm>
            <a:off x="186224" y="7381617"/>
            <a:ext cx="1433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solidFill>
                  <a:srgbClr val="02AC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ウェルネスメニュー</a:t>
            </a:r>
            <a:endParaRPr lang="en-US" altLang="ja-JP" sz="1200" b="1" dirty="0" smtClean="0">
              <a:solidFill>
                <a:srgbClr val="02ACA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89" name="グループ化 188"/>
          <p:cNvGrpSpPr/>
          <p:nvPr/>
        </p:nvGrpSpPr>
        <p:grpSpPr>
          <a:xfrm>
            <a:off x="2426" y="4971659"/>
            <a:ext cx="798771" cy="869841"/>
            <a:chOff x="2084672" y="3552659"/>
            <a:chExt cx="2565054" cy="2793280"/>
          </a:xfrm>
        </p:grpSpPr>
        <p:pic>
          <p:nvPicPr>
            <p:cNvPr id="191" name="図 19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8273" y="3560061"/>
              <a:ext cx="2441453" cy="2785878"/>
            </a:xfrm>
            <a:prstGeom prst="rect">
              <a:avLst/>
            </a:prstGeom>
          </p:spPr>
        </p:pic>
        <p:pic>
          <p:nvPicPr>
            <p:cNvPr id="192" name="図 191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614" t="39012" r="16686" b="4868"/>
            <a:stretch/>
          </p:blipFill>
          <p:spPr>
            <a:xfrm>
              <a:off x="2783843" y="4341824"/>
              <a:ext cx="1651478" cy="1865192"/>
            </a:xfrm>
            <a:prstGeom prst="rect">
              <a:avLst/>
            </a:prstGeom>
          </p:spPr>
        </p:pic>
        <p:pic>
          <p:nvPicPr>
            <p:cNvPr id="196" name="図 19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4672" y="3552659"/>
              <a:ext cx="1205291" cy="1205291"/>
            </a:xfrm>
            <a:prstGeom prst="rect">
              <a:avLst/>
            </a:prstGeom>
          </p:spPr>
        </p:pic>
      </p:grpSp>
      <p:grpSp>
        <p:nvGrpSpPr>
          <p:cNvPr id="197" name="グループ化 196"/>
          <p:cNvGrpSpPr/>
          <p:nvPr/>
        </p:nvGrpSpPr>
        <p:grpSpPr>
          <a:xfrm rot="21346049">
            <a:off x="1478927" y="7265101"/>
            <a:ext cx="946666" cy="300704"/>
            <a:chOff x="448246" y="8658800"/>
            <a:chExt cx="946666" cy="300704"/>
          </a:xfrm>
        </p:grpSpPr>
        <p:sp>
          <p:nvSpPr>
            <p:cNvPr id="198" name="フリーフォーム 197"/>
            <p:cNvSpPr/>
            <p:nvPr/>
          </p:nvSpPr>
          <p:spPr>
            <a:xfrm>
              <a:off x="504982" y="8658800"/>
              <a:ext cx="843278" cy="283362"/>
            </a:xfrm>
            <a:custGeom>
              <a:avLst/>
              <a:gdLst>
                <a:gd name="connsiteX0" fmla="*/ 0 w 1233825"/>
                <a:gd name="connsiteY0" fmla="*/ 0 h 273349"/>
                <a:gd name="connsiteX1" fmla="*/ 1233825 w 1233825"/>
                <a:gd name="connsiteY1" fmla="*/ 0 h 273349"/>
                <a:gd name="connsiteX2" fmla="*/ 1233825 w 1233825"/>
                <a:gd name="connsiteY2" fmla="*/ 9626 h 273349"/>
                <a:gd name="connsiteX3" fmla="*/ 1072430 w 1233825"/>
                <a:gd name="connsiteY3" fmla="*/ 139982 h 273349"/>
                <a:gd name="connsiteX4" fmla="*/ 1233825 w 1233825"/>
                <a:gd name="connsiteY4" fmla="*/ 270338 h 273349"/>
                <a:gd name="connsiteX5" fmla="*/ 1233825 w 1233825"/>
                <a:gd name="connsiteY5" fmla="*/ 273349 h 273349"/>
                <a:gd name="connsiteX6" fmla="*/ 0 w 1233825"/>
                <a:gd name="connsiteY6" fmla="*/ 273349 h 273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3825" h="273349">
                  <a:moveTo>
                    <a:pt x="0" y="0"/>
                  </a:moveTo>
                  <a:lnTo>
                    <a:pt x="1233825" y="0"/>
                  </a:lnTo>
                  <a:lnTo>
                    <a:pt x="1233825" y="9626"/>
                  </a:lnTo>
                  <a:lnTo>
                    <a:pt x="1072430" y="139982"/>
                  </a:lnTo>
                  <a:lnTo>
                    <a:pt x="1233825" y="270338"/>
                  </a:lnTo>
                  <a:lnTo>
                    <a:pt x="1233825" y="273349"/>
                  </a:lnTo>
                  <a:lnTo>
                    <a:pt x="0" y="273349"/>
                  </a:lnTo>
                  <a:close/>
                </a:path>
              </a:pathLst>
            </a:custGeom>
            <a:solidFill>
              <a:srgbClr val="02ACA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9" name="Rectangle 39"/>
            <p:cNvSpPr>
              <a:spLocks noChangeArrowheads="1"/>
            </p:cNvSpPr>
            <p:nvPr/>
          </p:nvSpPr>
          <p:spPr bwMode="auto">
            <a:xfrm>
              <a:off x="448246" y="8665131"/>
              <a:ext cx="946666" cy="294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1845708"/>
              <a:r>
                <a:rPr kumimoji="0" lang="ja-JP" altLang="en-US" sz="700" b="1" dirty="0" smtClean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食物繊維</a:t>
              </a:r>
              <a:r>
                <a:rPr kumimoji="0" lang="en-US" altLang="ja-JP" sz="700" b="1" dirty="0" smtClean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11.6g</a:t>
              </a:r>
              <a:r>
                <a:rPr kumimoji="0" lang="ja-JP" altLang="en-US" sz="700" b="1" dirty="0" smtClean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♪</a:t>
              </a:r>
              <a:endParaRPr kumimoji="0" lang="ja-JP" altLang="en-US" sz="700" b="1" dirty="0">
                <a:solidFill>
                  <a:schemeClr val="bg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</p:grpSp>
      <p:pic>
        <p:nvPicPr>
          <p:cNvPr id="203" name="図 20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344" y="7904718"/>
            <a:ext cx="871857" cy="773611"/>
          </a:xfrm>
          <a:prstGeom prst="rect">
            <a:avLst/>
          </a:prstGeom>
        </p:spPr>
      </p:pic>
      <p:pic>
        <p:nvPicPr>
          <p:cNvPr id="204" name="図 203"/>
          <p:cNvPicPr>
            <a:picLocks noChangeAspect="1"/>
          </p:cNvPicPr>
          <p:nvPr/>
        </p:nvPicPr>
        <p:blipFill rotWithShape="1">
          <a:blip r:embed="rId14"/>
          <a:srcRect l="18800" r="16072" b="13118"/>
          <a:stretch/>
        </p:blipFill>
        <p:spPr>
          <a:xfrm>
            <a:off x="4329055" y="8094231"/>
            <a:ext cx="378570" cy="444555"/>
          </a:xfrm>
          <a:prstGeom prst="rect">
            <a:avLst/>
          </a:prstGeom>
        </p:spPr>
      </p:pic>
      <p:grpSp>
        <p:nvGrpSpPr>
          <p:cNvPr id="224" name="グループ化 223"/>
          <p:cNvGrpSpPr/>
          <p:nvPr/>
        </p:nvGrpSpPr>
        <p:grpSpPr>
          <a:xfrm>
            <a:off x="5138267" y="6594821"/>
            <a:ext cx="896597" cy="237273"/>
            <a:chOff x="7850589" y="6255117"/>
            <a:chExt cx="1769935" cy="468391"/>
          </a:xfrm>
        </p:grpSpPr>
        <p:pic>
          <p:nvPicPr>
            <p:cNvPr id="225" name="図 224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0589" y="6255117"/>
              <a:ext cx="1769935" cy="431753"/>
            </a:xfrm>
            <a:prstGeom prst="rect">
              <a:avLst/>
            </a:prstGeom>
          </p:spPr>
        </p:pic>
        <p:pic>
          <p:nvPicPr>
            <p:cNvPr id="226" name="図 225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8473297" y="6558167"/>
              <a:ext cx="554498" cy="165341"/>
            </a:xfrm>
            <a:prstGeom prst="rect">
              <a:avLst/>
            </a:prstGeom>
          </p:spPr>
        </p:pic>
      </p:grpSp>
      <p:sp>
        <p:nvSpPr>
          <p:cNvPr id="244" name="テキスト ボックス 243"/>
          <p:cNvSpPr txBox="1"/>
          <p:nvPr/>
        </p:nvSpPr>
        <p:spPr>
          <a:xfrm>
            <a:off x="-72647" y="3068766"/>
            <a:ext cx="2875556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北海道</a:t>
            </a:r>
            <a:r>
              <a:rPr lang="ja-JP" altLang="en-US" sz="2400" b="1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ザンギ</a:t>
            </a:r>
            <a:endParaRPr lang="en-US" altLang="ja-JP" sz="2400" b="1" dirty="0" smtClean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山</a:t>
            </a:r>
            <a:r>
              <a:rPr lang="ja-JP" altLang="en-US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わさびおろし添え</a:t>
            </a:r>
            <a:endParaRPr lang="en-US" altLang="ja-JP" sz="2000" b="1" dirty="0" smtClean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45" name="楕円 244"/>
          <p:cNvSpPr/>
          <p:nvPr/>
        </p:nvSpPr>
        <p:spPr>
          <a:xfrm rot="4084716">
            <a:off x="331487" y="790024"/>
            <a:ext cx="234995" cy="658878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楕円 245"/>
          <p:cNvSpPr/>
          <p:nvPr/>
        </p:nvSpPr>
        <p:spPr>
          <a:xfrm rot="2560233">
            <a:off x="748157" y="471231"/>
            <a:ext cx="283886" cy="1115548"/>
          </a:xfrm>
          <a:prstGeom prst="ellipse">
            <a:avLst/>
          </a:prstGeom>
          <a:solidFill>
            <a:schemeClr val="bg1">
              <a:lumMod val="8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7" name="Picture 2" descr="わさび・山葵のイラスト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12" y="292463"/>
            <a:ext cx="1123473" cy="114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8" name="Picture 2" descr="わさび・山葵のイラスト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5271">
            <a:off x="185290" y="608297"/>
            <a:ext cx="784485" cy="802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9" name="テキスト ボックス 248"/>
          <p:cNvSpPr txBox="1"/>
          <p:nvPr/>
        </p:nvSpPr>
        <p:spPr>
          <a:xfrm>
            <a:off x="-76735" y="3058502"/>
            <a:ext cx="2875556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40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北海道</a:t>
            </a:r>
            <a:r>
              <a:rPr lang="ja-JP" altLang="en-US" sz="2400" b="1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ザンギ</a:t>
            </a:r>
            <a:endParaRPr lang="en-US" altLang="ja-JP" sz="2400" b="1" dirty="0" smtClean="0"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　山</a:t>
            </a:r>
            <a:r>
              <a:rPr lang="ja-JP" altLang="en-US" sz="240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わさびおろし添え</a:t>
            </a:r>
            <a:endParaRPr lang="en-US" altLang="ja-JP" sz="2000" b="1" dirty="0" smtClean="0"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53" name="テキスト ボックス 252"/>
          <p:cNvSpPr txBox="1"/>
          <p:nvPr/>
        </p:nvSpPr>
        <p:spPr>
          <a:xfrm>
            <a:off x="4118155" y="4180704"/>
            <a:ext cx="281822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400" b="1" spc="-150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北海道行者</a:t>
            </a:r>
            <a:r>
              <a:rPr lang="ja-JP" altLang="en-US" sz="2400" b="1" spc="-150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にんにく</a:t>
            </a:r>
            <a:endParaRPr lang="en-US" altLang="ja-JP" sz="2400" b="1" spc="-150" dirty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　</a:t>
            </a:r>
            <a:r>
              <a:rPr lang="ja-JP" altLang="en-US" sz="2400" b="1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spc="300" dirty="0" smtClean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スタミナ</a:t>
            </a:r>
            <a:r>
              <a:rPr lang="ja-JP" altLang="en-US" sz="2400" b="1" spc="300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炒飯</a:t>
            </a:r>
            <a:endParaRPr lang="en-US" altLang="ja-JP" sz="2400" b="1" spc="300" dirty="0" smtClean="0">
              <a:ln w="57150">
                <a:solidFill>
                  <a:schemeClr val="bg1"/>
                </a:solidFill>
              </a:ln>
              <a:solidFill>
                <a:schemeClr val="bg1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4114067" y="4183140"/>
            <a:ext cx="281822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400" b="1" spc="-150" dirty="0">
                <a:latin typeface="HGP行書体" panose="03000600000000000000" pitchFamily="66" charset="-128"/>
                <a:ea typeface="HGP行書体" panose="03000600000000000000" pitchFamily="66" charset="-128"/>
              </a:rPr>
              <a:t>北海道行者</a:t>
            </a:r>
            <a:r>
              <a:rPr lang="ja-JP" altLang="en-US" sz="2400" b="1" spc="-150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にんにく</a:t>
            </a:r>
            <a:endParaRPr lang="en-US" altLang="ja-JP" sz="2400" b="1" spc="-150" dirty="0"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　　</a:t>
            </a:r>
            <a:r>
              <a:rPr lang="ja-JP" altLang="en-US" sz="2400" b="1" dirty="0"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r>
              <a:rPr lang="ja-JP" altLang="en-US" sz="2400" b="1" spc="300" dirty="0" smtClean="0">
                <a:latin typeface="HGP行書体" panose="03000600000000000000" pitchFamily="66" charset="-128"/>
                <a:ea typeface="HGP行書体" panose="03000600000000000000" pitchFamily="66" charset="-128"/>
              </a:rPr>
              <a:t>スタミナ</a:t>
            </a:r>
            <a:r>
              <a:rPr lang="ja-JP" altLang="en-US" sz="2400" b="1" spc="3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炒飯</a:t>
            </a:r>
            <a:endParaRPr lang="en-US" altLang="ja-JP" sz="2400" b="1" spc="300" dirty="0" smtClean="0"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pic>
        <p:nvPicPr>
          <p:cNvPr id="265" name="図 264"/>
          <p:cNvPicPr>
            <a:picLocks noChangeAspect="1"/>
          </p:cNvPicPr>
          <p:nvPr/>
        </p:nvPicPr>
        <p:blipFill rotWithShape="1"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6436" b="95050" l="9790" r="29271">
                        <a14:foregroundMark x1="16484" y1="24752" x2="16484" y2="24752"/>
                        <a14:foregroundMark x1="11588" y1="37624" x2="11588" y2="37624"/>
                      </a14:backgroundRemoval>
                    </a14:imgEffect>
                  </a14:imgLayer>
                </a14:imgProps>
              </a:ext>
            </a:extLst>
          </a:blip>
          <a:srcRect l="8605" r="70086"/>
          <a:stretch/>
        </p:blipFill>
        <p:spPr>
          <a:xfrm>
            <a:off x="1959838" y="-71741"/>
            <a:ext cx="2563674" cy="2427818"/>
          </a:xfrm>
          <a:prstGeom prst="rect">
            <a:avLst/>
          </a:prstGeom>
        </p:spPr>
      </p:pic>
      <p:pic>
        <p:nvPicPr>
          <p:cNvPr id="266" name="図 265"/>
          <p:cNvPicPr>
            <a:picLocks noChangeAspect="1"/>
          </p:cNvPicPr>
          <p:nvPr/>
        </p:nvPicPr>
        <p:blipFill rotWithShape="1">
          <a:blip r:embed="rId21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15347" b="74752" l="28671" r="40759">
                        <a14:foregroundMark x1="33566" y1="27228" x2="33566" y2="27228"/>
                        <a14:foregroundMark x1="37263" y1="27228" x2="37263" y2="27228"/>
                        <a14:foregroundMark x1="30170" y1="24752" x2="30170" y2="24752"/>
                        <a14:foregroundMark x1="29970" y1="42574" x2="29970" y2="42574"/>
                        <a14:foregroundMark x1="30370" y1="62376" x2="30370" y2="62376"/>
                      </a14:backgroundRemoval>
                    </a14:imgEffect>
                  </a14:imgLayer>
                </a14:imgProps>
              </a:ext>
            </a:extLst>
          </a:blip>
          <a:srcRect l="28421" t="12387" r="59272" b="22671"/>
          <a:stretch/>
        </p:blipFill>
        <p:spPr>
          <a:xfrm>
            <a:off x="2657570" y="2146481"/>
            <a:ext cx="1621389" cy="1726672"/>
          </a:xfrm>
          <a:prstGeom prst="rect">
            <a:avLst/>
          </a:prstGeom>
        </p:spPr>
      </p:pic>
      <p:pic>
        <p:nvPicPr>
          <p:cNvPr id="267" name="図 266"/>
          <p:cNvPicPr>
            <a:picLocks noChangeAspect="1"/>
          </p:cNvPicPr>
          <p:nvPr/>
        </p:nvPicPr>
        <p:blipFill rotWithShape="1">
          <a:blip r:embed="rId22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20792" b="79208" l="40260" r="52348"/>
                    </a14:imgEffect>
                  </a14:imgLayer>
                </a14:imgProps>
              </a:ext>
            </a:extLst>
          </a:blip>
          <a:srcRect l="40036" t="21948" r="47179" b="20635"/>
          <a:stretch/>
        </p:blipFill>
        <p:spPr>
          <a:xfrm>
            <a:off x="2753004" y="3862706"/>
            <a:ext cx="1538205" cy="1393998"/>
          </a:xfrm>
          <a:prstGeom prst="rect">
            <a:avLst/>
          </a:prstGeom>
        </p:spPr>
      </p:pic>
      <p:pic>
        <p:nvPicPr>
          <p:cNvPr id="268" name="図 267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 rot="21087632">
            <a:off x="2226393" y="3639653"/>
            <a:ext cx="824413" cy="1399466"/>
          </a:xfrm>
          <a:prstGeom prst="rect">
            <a:avLst/>
          </a:prstGeom>
        </p:spPr>
      </p:pic>
      <p:sp>
        <p:nvSpPr>
          <p:cNvPr id="269" name="テキスト ボックス 268"/>
          <p:cNvSpPr txBox="1"/>
          <p:nvPr/>
        </p:nvSpPr>
        <p:spPr>
          <a:xfrm>
            <a:off x="3865206" y="106236"/>
            <a:ext cx="1477328" cy="37248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dirty="0">
                <a:latin typeface="HGP明朝B" panose="02020800000000000000" pitchFamily="18" charset="-128"/>
                <a:ea typeface="HGP明朝B" panose="02020800000000000000" pitchFamily="18" charset="-128"/>
              </a:rPr>
              <a:t>北海道</a:t>
            </a:r>
            <a:r>
              <a:rPr lang="ja-JP" altLang="en-US" sz="1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の</a:t>
            </a:r>
            <a:endParaRPr lang="en-US" altLang="ja-JP" sz="1400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　　豊かな大地</a:t>
            </a:r>
            <a:r>
              <a:rPr lang="ja-JP" altLang="en-US" sz="1400" dirty="0">
                <a:latin typeface="HGP明朝B" panose="02020800000000000000" pitchFamily="18" charset="-128"/>
                <a:ea typeface="HGP明朝B" panose="02020800000000000000" pitchFamily="18" charset="-128"/>
              </a:rPr>
              <a:t>が</a:t>
            </a:r>
            <a:r>
              <a:rPr lang="ja-JP" altLang="en-US" sz="1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育んだ</a:t>
            </a:r>
            <a:endParaRPr lang="en-US" altLang="ja-JP" sz="1400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dirty="0">
                <a:latin typeface="HGP明朝B" panose="02020800000000000000" pitchFamily="18" charset="-128"/>
                <a:ea typeface="HGP明朝B" panose="02020800000000000000" pitchFamily="18" charset="-128"/>
              </a:rPr>
              <a:t>　</a:t>
            </a:r>
            <a:r>
              <a:rPr lang="ja-JP" altLang="en-US" sz="1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　　　　　　　　　　香味野菜と</a:t>
            </a:r>
            <a:endParaRPr lang="en-US" altLang="ja-JP" sz="1400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dirty="0" smtClean="0">
                <a:latin typeface="HGP明朝B" panose="02020800000000000000" pitchFamily="18" charset="-128"/>
                <a:ea typeface="HGP明朝B" panose="02020800000000000000" pitchFamily="18" charset="-128"/>
              </a:rPr>
              <a:t>　　　　　王道料理があなたの味覚を刺激します。</a:t>
            </a:r>
            <a:endParaRPr kumimoji="1" lang="en-US" altLang="ja-JP" sz="1400" dirty="0" smtClean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>
              <a:lnSpc>
                <a:spcPct val="120000"/>
              </a:lnSpc>
            </a:pPr>
            <a:endParaRPr kumimoji="1" lang="ja-JP" altLang="en-US" sz="1400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grpSp>
        <p:nvGrpSpPr>
          <p:cNvPr id="270" name="グループ化 269"/>
          <p:cNvGrpSpPr/>
          <p:nvPr/>
        </p:nvGrpSpPr>
        <p:grpSpPr>
          <a:xfrm>
            <a:off x="4407557" y="524975"/>
            <a:ext cx="430887" cy="1298809"/>
            <a:chOff x="4367723" y="363003"/>
            <a:chExt cx="430887" cy="1298809"/>
          </a:xfrm>
        </p:grpSpPr>
        <p:sp>
          <p:nvSpPr>
            <p:cNvPr id="271" name="テキスト ボックス 270"/>
            <p:cNvSpPr txBox="1"/>
            <p:nvPr/>
          </p:nvSpPr>
          <p:spPr>
            <a:xfrm>
              <a:off x="4367723" y="392365"/>
              <a:ext cx="430887" cy="126944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600" b="1" dirty="0" smtClean="0">
                  <a:ln w="381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春</a:t>
              </a:r>
              <a:r>
                <a:rPr lang="ja-JP" altLang="en-US" sz="1600" b="1" dirty="0">
                  <a:ln w="381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の</a:t>
              </a:r>
              <a:r>
                <a:rPr lang="ja-JP" altLang="en-US" sz="1600" b="1" dirty="0" smtClean="0">
                  <a:ln w="3810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味覚</a:t>
              </a:r>
              <a:endParaRPr kumimoji="1" lang="en-US" altLang="ja-JP" sz="1600" b="1" dirty="0" smtClean="0">
                <a:ln w="38100">
                  <a:solidFill>
                    <a:schemeClr val="bg1"/>
                  </a:solidFill>
                </a:ln>
                <a:solidFill>
                  <a:schemeClr val="bg1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272" name="テキスト ボックス 271"/>
            <p:cNvSpPr txBox="1"/>
            <p:nvPr/>
          </p:nvSpPr>
          <p:spPr>
            <a:xfrm>
              <a:off x="4367723" y="381524"/>
              <a:ext cx="430887" cy="126944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600" b="1" dirty="0" smtClean="0">
                  <a:solidFill>
                    <a:srgbClr val="F79484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春</a:t>
              </a:r>
              <a:r>
                <a:rPr lang="ja-JP" altLang="en-US" sz="1600" b="1" dirty="0">
                  <a:solidFill>
                    <a:srgbClr val="F79484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の</a:t>
              </a:r>
              <a:r>
                <a:rPr lang="ja-JP" altLang="en-US" sz="1600" b="1" dirty="0" smtClean="0">
                  <a:solidFill>
                    <a:srgbClr val="F79484"/>
                  </a:solidFill>
                  <a:latin typeface="HGP明朝B" panose="02020800000000000000" pitchFamily="18" charset="-128"/>
                  <a:ea typeface="HGP明朝B" panose="02020800000000000000" pitchFamily="18" charset="-128"/>
                </a:rPr>
                <a:t>味覚</a:t>
              </a:r>
              <a:endParaRPr kumimoji="1" lang="en-US" altLang="ja-JP" sz="1600" b="1" dirty="0" smtClean="0">
                <a:solidFill>
                  <a:srgbClr val="F79484"/>
                </a:solidFill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grpSp>
          <p:nvGrpSpPr>
            <p:cNvPr id="273" name="グループ化 272"/>
            <p:cNvGrpSpPr/>
            <p:nvPr/>
          </p:nvGrpSpPr>
          <p:grpSpPr>
            <a:xfrm>
              <a:off x="4615136" y="363003"/>
              <a:ext cx="95666" cy="88659"/>
              <a:chOff x="4605611" y="363003"/>
              <a:chExt cx="95666" cy="88659"/>
            </a:xfrm>
          </p:grpSpPr>
          <p:sp>
            <p:nvSpPr>
              <p:cNvPr id="277" name="台形 276"/>
              <p:cNvSpPr/>
              <p:nvPr/>
            </p:nvSpPr>
            <p:spPr>
              <a:xfrm rot="12921772">
                <a:off x="4655558" y="385278"/>
                <a:ext cx="45719" cy="66384"/>
              </a:xfrm>
              <a:prstGeom prst="trapezoid">
                <a:avLst/>
              </a:prstGeom>
              <a:solidFill>
                <a:srgbClr val="F79484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78" name="台形 277"/>
              <p:cNvSpPr/>
              <p:nvPr/>
            </p:nvSpPr>
            <p:spPr>
              <a:xfrm rot="11776861">
                <a:off x="4605611" y="363003"/>
                <a:ext cx="45719" cy="66384"/>
              </a:xfrm>
              <a:prstGeom prst="trapezoid">
                <a:avLst/>
              </a:prstGeom>
              <a:solidFill>
                <a:srgbClr val="F79484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274" name="グループ化 273"/>
            <p:cNvGrpSpPr/>
            <p:nvPr/>
          </p:nvGrpSpPr>
          <p:grpSpPr>
            <a:xfrm rot="11245770">
              <a:off x="4429447" y="1194426"/>
              <a:ext cx="95666" cy="88659"/>
              <a:chOff x="4605611" y="363003"/>
              <a:chExt cx="95666" cy="88659"/>
            </a:xfrm>
          </p:grpSpPr>
          <p:sp>
            <p:nvSpPr>
              <p:cNvPr id="275" name="台形 274"/>
              <p:cNvSpPr/>
              <p:nvPr/>
            </p:nvSpPr>
            <p:spPr>
              <a:xfrm rot="12921772">
                <a:off x="4655558" y="385278"/>
                <a:ext cx="45719" cy="66384"/>
              </a:xfrm>
              <a:prstGeom prst="trapezoid">
                <a:avLst/>
              </a:prstGeom>
              <a:solidFill>
                <a:srgbClr val="F79484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76" name="台形 275"/>
              <p:cNvSpPr/>
              <p:nvPr/>
            </p:nvSpPr>
            <p:spPr>
              <a:xfrm rot="11776861">
                <a:off x="4605611" y="363003"/>
                <a:ext cx="45719" cy="66384"/>
              </a:xfrm>
              <a:prstGeom prst="trapezoid">
                <a:avLst/>
              </a:prstGeom>
              <a:solidFill>
                <a:srgbClr val="F79484"/>
              </a:solidFill>
              <a:ln w="63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pic>
        <p:nvPicPr>
          <p:cNvPr id="174" name="図 173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68" t="13024" r="18631" b="29674"/>
          <a:stretch>
            <a:fillRect/>
          </a:stretch>
        </p:blipFill>
        <p:spPr>
          <a:xfrm>
            <a:off x="2778634" y="5527150"/>
            <a:ext cx="2288213" cy="1449012"/>
          </a:xfrm>
          <a:custGeom>
            <a:avLst/>
            <a:gdLst>
              <a:gd name="connsiteX0" fmla="*/ 260532 w 2288213"/>
              <a:gd name="connsiteY0" fmla="*/ 0 h 1449012"/>
              <a:gd name="connsiteX1" fmla="*/ 2027681 w 2288213"/>
              <a:gd name="connsiteY1" fmla="*/ 0 h 1449012"/>
              <a:gd name="connsiteX2" fmla="*/ 2288213 w 2288213"/>
              <a:gd name="connsiteY2" fmla="*/ 260532 h 1449012"/>
              <a:gd name="connsiteX3" fmla="*/ 2288213 w 2288213"/>
              <a:gd name="connsiteY3" fmla="*/ 1188480 h 1449012"/>
              <a:gd name="connsiteX4" fmla="*/ 2027681 w 2288213"/>
              <a:gd name="connsiteY4" fmla="*/ 1449012 h 1449012"/>
              <a:gd name="connsiteX5" fmla="*/ 260532 w 2288213"/>
              <a:gd name="connsiteY5" fmla="*/ 1449012 h 1449012"/>
              <a:gd name="connsiteX6" fmla="*/ 0 w 2288213"/>
              <a:gd name="connsiteY6" fmla="*/ 1188480 h 1449012"/>
              <a:gd name="connsiteX7" fmla="*/ 0 w 2288213"/>
              <a:gd name="connsiteY7" fmla="*/ 260532 h 1449012"/>
              <a:gd name="connsiteX8" fmla="*/ 260532 w 2288213"/>
              <a:gd name="connsiteY8" fmla="*/ 0 h 144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213" h="1449012">
                <a:moveTo>
                  <a:pt x="260532" y="0"/>
                </a:moveTo>
                <a:lnTo>
                  <a:pt x="2027681" y="0"/>
                </a:lnTo>
                <a:cubicBezTo>
                  <a:pt x="2171569" y="0"/>
                  <a:pt x="2288213" y="116644"/>
                  <a:pt x="2288213" y="260532"/>
                </a:cubicBezTo>
                <a:lnTo>
                  <a:pt x="2288213" y="1188480"/>
                </a:lnTo>
                <a:cubicBezTo>
                  <a:pt x="2288213" y="1332368"/>
                  <a:pt x="2171569" y="1449012"/>
                  <a:pt x="2027681" y="1449012"/>
                </a:cubicBezTo>
                <a:lnTo>
                  <a:pt x="260532" y="1449012"/>
                </a:lnTo>
                <a:cubicBezTo>
                  <a:pt x="116644" y="1449012"/>
                  <a:pt x="0" y="1332368"/>
                  <a:pt x="0" y="1188480"/>
                </a:cubicBezTo>
                <a:lnTo>
                  <a:pt x="0" y="260532"/>
                </a:lnTo>
                <a:cubicBezTo>
                  <a:pt x="0" y="116644"/>
                  <a:pt x="116644" y="0"/>
                  <a:pt x="260532" y="0"/>
                </a:cubicBezTo>
                <a:close/>
              </a:path>
            </a:pathLst>
          </a:custGeom>
        </p:spPr>
      </p:pic>
      <p:pic>
        <p:nvPicPr>
          <p:cNvPr id="175" name="図 174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375" y="5165907"/>
            <a:ext cx="930754" cy="872867"/>
          </a:xfrm>
          <a:prstGeom prst="rect">
            <a:avLst/>
          </a:prstGeom>
        </p:spPr>
      </p:pic>
      <p:sp>
        <p:nvSpPr>
          <p:cNvPr id="176" name="円形吹き出し 175"/>
          <p:cNvSpPr/>
          <p:nvPr/>
        </p:nvSpPr>
        <p:spPr>
          <a:xfrm rot="166925">
            <a:off x="4523489" y="5583669"/>
            <a:ext cx="1170708" cy="784374"/>
          </a:xfrm>
          <a:prstGeom prst="wedgeEllipseCallout">
            <a:avLst/>
          </a:prstGeom>
          <a:solidFill>
            <a:srgbClr val="BBDAE7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テキスト ボックス 176"/>
          <p:cNvSpPr txBox="1"/>
          <p:nvPr/>
        </p:nvSpPr>
        <p:spPr>
          <a:xfrm>
            <a:off x="4536274" y="5600469"/>
            <a:ext cx="94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spc="-30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</a:t>
            </a:r>
            <a:r>
              <a:rPr lang="ja-JP" altLang="en-US" sz="2400" spc="-30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倍</a:t>
            </a:r>
            <a:endParaRPr kumimoji="1" lang="ja-JP" altLang="en-US" sz="3600" spc="-3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 rot="529342">
            <a:off x="5309632" y="5680451"/>
            <a:ext cx="32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kumimoji="1" lang="ja-JP" altLang="en-US" sz="36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79" name="角丸四角形 178"/>
          <p:cNvSpPr/>
          <p:nvPr/>
        </p:nvSpPr>
        <p:spPr>
          <a:xfrm>
            <a:off x="4654021" y="5577295"/>
            <a:ext cx="929863" cy="130764"/>
          </a:xfrm>
          <a:prstGeom prst="roundRect">
            <a:avLst>
              <a:gd name="adj" fmla="val 50000"/>
            </a:avLst>
          </a:prstGeom>
          <a:solidFill>
            <a:srgbClr val="06A8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4692209" y="5532890"/>
            <a:ext cx="1272812" cy="214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chemeClr val="bg1"/>
                </a:solidFill>
              </a:rPr>
              <a:t>野菜量が通常の</a:t>
            </a:r>
            <a:endParaRPr kumimoji="1" lang="ja-JP" altLang="en-US" sz="800" b="1" dirty="0">
              <a:solidFill>
                <a:schemeClr val="bg1"/>
              </a:solidFill>
            </a:endParaRPr>
          </a:p>
        </p:txBody>
      </p:sp>
      <p:sp>
        <p:nvSpPr>
          <p:cNvPr id="181" name="テキスト ボックス 180"/>
          <p:cNvSpPr txBox="1"/>
          <p:nvPr/>
        </p:nvSpPr>
        <p:spPr>
          <a:xfrm>
            <a:off x="4540789" y="5593919"/>
            <a:ext cx="945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spc="-3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</a:t>
            </a:r>
            <a:r>
              <a:rPr lang="ja-JP" altLang="en-US" sz="2400" spc="-3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倍</a:t>
            </a:r>
            <a:endParaRPr kumimoji="1" lang="ja-JP" altLang="en-US" sz="3600" spc="-3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83" name="テキスト ボックス 182"/>
          <p:cNvSpPr txBox="1"/>
          <p:nvPr/>
        </p:nvSpPr>
        <p:spPr>
          <a:xfrm rot="529342">
            <a:off x="5314147" y="5673901"/>
            <a:ext cx="32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!</a:t>
            </a:r>
            <a:endParaRPr kumimoji="1" lang="ja-JP" altLang="en-US" sz="36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184" name="グループ化 183"/>
          <p:cNvGrpSpPr/>
          <p:nvPr/>
        </p:nvGrpSpPr>
        <p:grpSpPr>
          <a:xfrm rot="21346049">
            <a:off x="4467636" y="6889774"/>
            <a:ext cx="1270872" cy="302081"/>
            <a:chOff x="80253" y="8658800"/>
            <a:chExt cx="1270872" cy="302081"/>
          </a:xfrm>
        </p:grpSpPr>
        <p:sp>
          <p:nvSpPr>
            <p:cNvPr id="186" name="フリーフォーム 185"/>
            <p:cNvSpPr/>
            <p:nvPr/>
          </p:nvSpPr>
          <p:spPr>
            <a:xfrm>
              <a:off x="114436" y="8658800"/>
              <a:ext cx="1233825" cy="283362"/>
            </a:xfrm>
            <a:custGeom>
              <a:avLst/>
              <a:gdLst>
                <a:gd name="connsiteX0" fmla="*/ 0 w 1233825"/>
                <a:gd name="connsiteY0" fmla="*/ 0 h 273349"/>
                <a:gd name="connsiteX1" fmla="*/ 1233825 w 1233825"/>
                <a:gd name="connsiteY1" fmla="*/ 0 h 273349"/>
                <a:gd name="connsiteX2" fmla="*/ 1233825 w 1233825"/>
                <a:gd name="connsiteY2" fmla="*/ 9626 h 273349"/>
                <a:gd name="connsiteX3" fmla="*/ 1072430 w 1233825"/>
                <a:gd name="connsiteY3" fmla="*/ 139982 h 273349"/>
                <a:gd name="connsiteX4" fmla="*/ 1233825 w 1233825"/>
                <a:gd name="connsiteY4" fmla="*/ 270338 h 273349"/>
                <a:gd name="connsiteX5" fmla="*/ 1233825 w 1233825"/>
                <a:gd name="connsiteY5" fmla="*/ 273349 h 273349"/>
                <a:gd name="connsiteX6" fmla="*/ 0 w 1233825"/>
                <a:gd name="connsiteY6" fmla="*/ 273349 h 273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3825" h="273349">
                  <a:moveTo>
                    <a:pt x="0" y="0"/>
                  </a:moveTo>
                  <a:lnTo>
                    <a:pt x="1233825" y="0"/>
                  </a:lnTo>
                  <a:lnTo>
                    <a:pt x="1233825" y="9626"/>
                  </a:lnTo>
                  <a:lnTo>
                    <a:pt x="1072430" y="139982"/>
                  </a:lnTo>
                  <a:lnTo>
                    <a:pt x="1233825" y="270338"/>
                  </a:lnTo>
                  <a:lnTo>
                    <a:pt x="1233825" y="273349"/>
                  </a:lnTo>
                  <a:lnTo>
                    <a:pt x="0" y="27334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50A1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7" name="Rectangle 39"/>
            <p:cNvSpPr>
              <a:spLocks noChangeArrowheads="1"/>
            </p:cNvSpPr>
            <p:nvPr/>
          </p:nvSpPr>
          <p:spPr bwMode="auto">
            <a:xfrm>
              <a:off x="80253" y="8666508"/>
              <a:ext cx="1270872" cy="294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defTabSz="1845708"/>
              <a:r>
                <a:rPr kumimoji="0" lang="ja-JP" altLang="en-US" sz="600" b="1" dirty="0" smtClean="0">
                  <a:solidFill>
                    <a:srgbClr val="017D47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一皿で</a:t>
              </a:r>
              <a:r>
                <a:rPr kumimoji="0" lang="en-US" altLang="ja-JP" sz="600" b="1" dirty="0" smtClean="0">
                  <a:solidFill>
                    <a:srgbClr val="017D47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1</a:t>
              </a:r>
              <a:r>
                <a:rPr kumimoji="0" lang="ja-JP" altLang="en-US" sz="600" b="1" dirty="0" smtClean="0">
                  <a:solidFill>
                    <a:srgbClr val="017D47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日分の野菜が摂れる！</a:t>
              </a:r>
              <a:endParaRPr kumimoji="0" lang="en-US" altLang="ja-JP" sz="600" b="1" dirty="0" smtClean="0">
                <a:solidFill>
                  <a:srgbClr val="017D4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  <a:p>
              <a:pPr defTabSz="1845708"/>
              <a:r>
                <a:rPr kumimoji="0" lang="ja-JP" altLang="en-US" sz="600" b="1" dirty="0" smtClean="0">
                  <a:solidFill>
                    <a:srgbClr val="017D47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rPr>
                <a:t>野菜不足の方におすすめです。</a:t>
              </a:r>
              <a:endParaRPr kumimoji="0" lang="ja-JP" altLang="en-US" sz="600" b="1" dirty="0">
                <a:solidFill>
                  <a:srgbClr val="017D4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5826373"/>
      </p:ext>
    </p:extLst>
  </p:cSld>
  <p:clrMapOvr>
    <a:masterClrMapping/>
  </p:clrMapOvr>
</p:sld>
</file>

<file path=ppt/theme/theme1.xml><?xml version="1.0" encoding="utf-8"?>
<a:theme xmlns:a="http://schemas.openxmlformats.org/drawingml/2006/main" name="5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会社指定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7150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C85ADC12-09E9-4162-BF4B-DA7AAD490AEA}" vid="{B7C32699-F9B0-4000-B132-E7DE21CD538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</Template>
  <TotalTime>0</TotalTime>
  <Words>233</Words>
  <Application>Microsoft Office PowerPoint</Application>
  <PresentationFormat>A4 210 x 297 mm</PresentationFormat>
  <Paragraphs>51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BIZ UD明朝 Medium</vt:lpstr>
      <vt:lpstr>HGP行書体</vt:lpstr>
      <vt:lpstr>HGP明朝B</vt:lpstr>
      <vt:lpstr>HGS創英角ｺﾞｼｯｸUB</vt:lpstr>
      <vt:lpstr>Meiryo UI</vt:lpstr>
      <vt:lpstr>ＭＳ Ｐゴシック</vt:lpstr>
      <vt:lpstr>Poppins</vt:lpstr>
      <vt:lpstr>メイリオ</vt:lpstr>
      <vt:lpstr>游ゴシック Medium</vt:lpstr>
      <vt:lpstr>Arial</vt:lpstr>
      <vt:lpstr>Arial Black</vt:lpstr>
      <vt:lpstr>Calibri</vt:lpstr>
      <vt:lpstr>Calibri Light</vt:lpstr>
      <vt:lpstr>5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2016-07-14T11:01:02Z</dcterms:created>
  <dcterms:modified xsi:type="dcterms:W3CDTF">2026-03-09T03:44:00Z</dcterms:modified>
</cp:coreProperties>
</file>